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357" r:id="rId4"/>
    <p:sldId id="258" r:id="rId5"/>
    <p:sldId id="259" r:id="rId6"/>
    <p:sldId id="263" r:id="rId7"/>
    <p:sldId id="287" r:id="rId8"/>
    <p:sldId id="288" r:id="rId9"/>
    <p:sldId id="289" r:id="rId10"/>
    <p:sldId id="290" r:id="rId11"/>
    <p:sldId id="368" r:id="rId12"/>
    <p:sldId id="291" r:id="rId13"/>
    <p:sldId id="292" r:id="rId14"/>
    <p:sldId id="293" r:id="rId15"/>
    <p:sldId id="294" r:id="rId16"/>
    <p:sldId id="374" r:id="rId17"/>
    <p:sldId id="295" r:id="rId18"/>
    <p:sldId id="296" r:id="rId19"/>
    <p:sldId id="329" r:id="rId20"/>
    <p:sldId id="370" r:id="rId21"/>
    <p:sldId id="369" r:id="rId22"/>
    <p:sldId id="360" r:id="rId23"/>
    <p:sldId id="365" r:id="rId24"/>
    <p:sldId id="361" r:id="rId25"/>
    <p:sldId id="313" r:id="rId26"/>
    <p:sldId id="371" r:id="rId27"/>
    <p:sldId id="373" r:id="rId28"/>
    <p:sldId id="366" r:id="rId29"/>
    <p:sldId id="364" r:id="rId30"/>
    <p:sldId id="367" r:id="rId31"/>
  </p:sldIdLst>
  <p:sldSz cx="9144000" cy="5143500" type="screen16x9"/>
  <p:notesSz cx="6888163" cy="10018713"/>
  <p:defaultTextStyle>
    <a:defPPr>
      <a:defRPr lang="de-DE"/>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776">
          <p15:clr>
            <a:srgbClr val="A4A3A4"/>
          </p15:clr>
        </p15:guide>
        <p15:guide id="2" orient="horz" pos="1280">
          <p15:clr>
            <a:srgbClr val="A4A3A4"/>
          </p15:clr>
        </p15:guide>
        <p15:guide id="3" pos="1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65233" autoAdjust="0"/>
  </p:normalViewPr>
  <p:slideViewPr>
    <p:cSldViewPr>
      <p:cViewPr varScale="1">
        <p:scale>
          <a:sx n="67" d="100"/>
          <a:sy n="67" d="100"/>
        </p:scale>
        <p:origin x="1032" y="60"/>
      </p:cViewPr>
      <p:guideLst>
        <p:guide orient="horz" pos="776"/>
        <p:guide orient="horz" pos="1280"/>
        <p:guide pos="18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90" d="100"/>
          <a:sy n="90" d="100"/>
        </p:scale>
        <p:origin x="2808" y="-13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7AF30-1B48-4A96-8724-51F398CA424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3068868-0E2F-4470-B606-4C865DDB6E36}">
      <dgm:prSet phldrT="[Text]"/>
      <dgm:spPr>
        <a:solidFill>
          <a:schemeClr val="bg1">
            <a:lumMod val="75000"/>
          </a:schemeClr>
        </a:solidFill>
      </dgm:spPr>
      <dgm:t>
        <a:bodyPr/>
        <a:lstStyle/>
        <a:p>
          <a:r>
            <a:rPr lang="en-US" noProof="0" dirty="0" smtClean="0"/>
            <a:t>Meta-terminology</a:t>
          </a:r>
          <a:endParaRPr lang="en-US" noProof="0" dirty="0"/>
        </a:p>
      </dgm:t>
    </dgm:pt>
    <dgm:pt modelId="{B3F460D2-DA0F-49DF-8005-EFB3B1093CE1}" type="sibTrans" cxnId="{EFE7702C-B407-412B-A116-C83877227C60}">
      <dgm:prSet/>
      <dgm:spPr/>
      <dgm:t>
        <a:bodyPr/>
        <a:lstStyle/>
        <a:p>
          <a:endParaRPr lang="en-US" noProof="0"/>
        </a:p>
      </dgm:t>
    </dgm:pt>
    <dgm:pt modelId="{70C5374C-65DC-4A8D-A55F-E684A5BDEBE7}" type="parTrans" cxnId="{EFE7702C-B407-412B-A116-C83877227C60}">
      <dgm:prSet/>
      <dgm:spPr/>
      <dgm:t>
        <a:bodyPr/>
        <a:lstStyle/>
        <a:p>
          <a:endParaRPr lang="en-US" noProof="0"/>
        </a:p>
      </dgm:t>
    </dgm:pt>
    <dgm:pt modelId="{8D3E4868-5B47-4D64-AC3D-ABB2B3BA7712}">
      <dgm:prSet phldrT="[Text]"/>
      <dgm:spPr>
        <a:solidFill>
          <a:srgbClr val="FFC000"/>
        </a:solidFill>
      </dgm:spPr>
      <dgm:t>
        <a:bodyPr/>
        <a:lstStyle/>
        <a:p>
          <a:r>
            <a:rPr lang="en-US" noProof="0" smtClean="0"/>
            <a:t>Phrases and notes</a:t>
          </a:r>
          <a:endParaRPr lang="en-US" noProof="0"/>
        </a:p>
      </dgm:t>
    </dgm:pt>
    <dgm:pt modelId="{33649FAC-DCB5-46D0-8BFF-501F39167F52}" type="sibTrans" cxnId="{883EA6AE-25F6-4355-837A-F8540A8B2C90}">
      <dgm:prSet/>
      <dgm:spPr/>
      <dgm:t>
        <a:bodyPr/>
        <a:lstStyle/>
        <a:p>
          <a:endParaRPr lang="en-US" noProof="0"/>
        </a:p>
      </dgm:t>
    </dgm:pt>
    <dgm:pt modelId="{687ED3A9-63D2-4A3E-BE79-62466D2F3157}" type="parTrans" cxnId="{883EA6AE-25F6-4355-837A-F8540A8B2C90}">
      <dgm:prSet/>
      <dgm:spPr/>
      <dgm:t>
        <a:bodyPr/>
        <a:lstStyle/>
        <a:p>
          <a:endParaRPr lang="en-US" noProof="0"/>
        </a:p>
      </dgm:t>
    </dgm:pt>
    <dgm:pt modelId="{583655DE-5400-4542-80AB-6298B9E13750}">
      <dgm:prSet phldrT="[Text]"/>
      <dgm:spPr>
        <a:solidFill>
          <a:schemeClr val="accent1">
            <a:lumMod val="75000"/>
          </a:schemeClr>
        </a:solidFill>
      </dgm:spPr>
      <dgm:t>
        <a:bodyPr/>
        <a:lstStyle/>
        <a:p>
          <a:r>
            <a:rPr lang="en-US" noProof="0" dirty="0" smtClean="0"/>
            <a:t>Topics</a:t>
          </a:r>
          <a:endParaRPr lang="en-US" noProof="0" dirty="0"/>
        </a:p>
      </dgm:t>
    </dgm:pt>
    <dgm:pt modelId="{A6D83EB4-C856-4EE9-A458-F9D31B585B4A}" type="sibTrans" cxnId="{AB14F65C-4B77-4ADD-881E-5E55F1F43326}">
      <dgm:prSet/>
      <dgm:spPr/>
      <dgm:t>
        <a:bodyPr/>
        <a:lstStyle/>
        <a:p>
          <a:endParaRPr lang="en-US" noProof="0"/>
        </a:p>
      </dgm:t>
    </dgm:pt>
    <dgm:pt modelId="{2762B4F4-983E-4872-B321-21E2A8521EEF}" type="parTrans" cxnId="{AB14F65C-4B77-4ADD-881E-5E55F1F43326}">
      <dgm:prSet/>
      <dgm:spPr/>
      <dgm:t>
        <a:bodyPr/>
        <a:lstStyle/>
        <a:p>
          <a:endParaRPr lang="en-US" noProof="0"/>
        </a:p>
      </dgm:t>
    </dgm:pt>
    <dgm:pt modelId="{921F4BE0-EA17-4AD8-B5EF-95B88B84694B}" type="pres">
      <dgm:prSet presAssocID="{1777AF30-1B48-4A96-8724-51F398CA4245}" presName="Name0" presStyleCnt="0">
        <dgm:presLayoutVars>
          <dgm:chMax val="7"/>
          <dgm:chPref val="7"/>
          <dgm:dir/>
        </dgm:presLayoutVars>
      </dgm:prSet>
      <dgm:spPr/>
      <dgm:t>
        <a:bodyPr/>
        <a:lstStyle/>
        <a:p>
          <a:endParaRPr lang="de-DE"/>
        </a:p>
      </dgm:t>
    </dgm:pt>
    <dgm:pt modelId="{F8EC6AA1-1807-41AA-93A5-66163CD67D0E}" type="pres">
      <dgm:prSet presAssocID="{1777AF30-1B48-4A96-8724-51F398CA4245}" presName="Name1" presStyleCnt="0"/>
      <dgm:spPr/>
    </dgm:pt>
    <dgm:pt modelId="{EA5719FA-3DF5-472A-84CC-99EBE643C274}" type="pres">
      <dgm:prSet presAssocID="{1777AF30-1B48-4A96-8724-51F398CA4245}" presName="cycle" presStyleCnt="0"/>
      <dgm:spPr/>
    </dgm:pt>
    <dgm:pt modelId="{C8A34D78-6CE6-4E9F-9422-6E8DF7240894}" type="pres">
      <dgm:prSet presAssocID="{1777AF30-1B48-4A96-8724-51F398CA4245}" presName="srcNode" presStyleLbl="node1" presStyleIdx="0" presStyleCnt="3"/>
      <dgm:spPr/>
    </dgm:pt>
    <dgm:pt modelId="{B3115573-D6FA-48F0-870F-6D8AB943036A}" type="pres">
      <dgm:prSet presAssocID="{1777AF30-1B48-4A96-8724-51F398CA4245}" presName="conn" presStyleLbl="parChTrans1D2" presStyleIdx="0" presStyleCnt="1"/>
      <dgm:spPr/>
      <dgm:t>
        <a:bodyPr/>
        <a:lstStyle/>
        <a:p>
          <a:endParaRPr lang="de-DE"/>
        </a:p>
      </dgm:t>
    </dgm:pt>
    <dgm:pt modelId="{0A9A4861-CA27-48A5-AFA0-9FA002D42A02}" type="pres">
      <dgm:prSet presAssocID="{1777AF30-1B48-4A96-8724-51F398CA4245}" presName="extraNode" presStyleLbl="node1" presStyleIdx="0" presStyleCnt="3"/>
      <dgm:spPr/>
    </dgm:pt>
    <dgm:pt modelId="{BAE72437-ABCF-4BE9-83A2-A79535E06864}" type="pres">
      <dgm:prSet presAssocID="{1777AF30-1B48-4A96-8724-51F398CA4245}" presName="dstNode" presStyleLbl="node1" presStyleIdx="0" presStyleCnt="3"/>
      <dgm:spPr/>
    </dgm:pt>
    <dgm:pt modelId="{1178BFC6-1C7B-4439-BFF0-4C49918B483E}" type="pres">
      <dgm:prSet presAssocID="{C3068868-0E2F-4470-B606-4C865DDB6E36}" presName="text_1" presStyleLbl="node1" presStyleIdx="0" presStyleCnt="3">
        <dgm:presLayoutVars>
          <dgm:bulletEnabled val="1"/>
        </dgm:presLayoutVars>
      </dgm:prSet>
      <dgm:spPr/>
      <dgm:t>
        <a:bodyPr/>
        <a:lstStyle/>
        <a:p>
          <a:endParaRPr lang="de-DE"/>
        </a:p>
      </dgm:t>
    </dgm:pt>
    <dgm:pt modelId="{F6F40FB1-249B-47CB-AB26-5F8A8B3699C0}" type="pres">
      <dgm:prSet presAssocID="{C3068868-0E2F-4470-B606-4C865DDB6E36}" presName="accent_1" presStyleCnt="0"/>
      <dgm:spPr/>
    </dgm:pt>
    <dgm:pt modelId="{1F9C50B2-24E4-4164-90D9-4D13A2408F3C}" type="pres">
      <dgm:prSet presAssocID="{C3068868-0E2F-4470-B606-4C865DDB6E36}" presName="accentRepeatNode" presStyleLbl="solidFgAcc1" presStyleIdx="0" presStyleCnt="3"/>
      <dgm:spPr>
        <a:solidFill>
          <a:schemeClr val="bg1"/>
        </a:solidFill>
        <a:ln>
          <a:solidFill>
            <a:schemeClr val="bg1">
              <a:lumMod val="75000"/>
            </a:schemeClr>
          </a:solidFill>
        </a:ln>
      </dgm:spPr>
    </dgm:pt>
    <dgm:pt modelId="{227C8685-D517-4657-B4F3-47F6CA16CDC4}" type="pres">
      <dgm:prSet presAssocID="{8D3E4868-5B47-4D64-AC3D-ABB2B3BA7712}" presName="text_2" presStyleLbl="node1" presStyleIdx="1" presStyleCnt="3">
        <dgm:presLayoutVars>
          <dgm:bulletEnabled val="1"/>
        </dgm:presLayoutVars>
      </dgm:prSet>
      <dgm:spPr/>
      <dgm:t>
        <a:bodyPr/>
        <a:lstStyle/>
        <a:p>
          <a:endParaRPr lang="de-DE"/>
        </a:p>
      </dgm:t>
    </dgm:pt>
    <dgm:pt modelId="{9A764511-B0FE-4012-9F54-AA778BC5AE00}" type="pres">
      <dgm:prSet presAssocID="{8D3E4868-5B47-4D64-AC3D-ABB2B3BA7712}" presName="accent_2" presStyleCnt="0"/>
      <dgm:spPr/>
    </dgm:pt>
    <dgm:pt modelId="{C2C9C88A-63FC-4972-8D25-738F5BFFA24E}" type="pres">
      <dgm:prSet presAssocID="{8D3E4868-5B47-4D64-AC3D-ABB2B3BA7712}" presName="accentRepeatNode" presStyleLbl="solidFgAcc1" presStyleIdx="1" presStyleCnt="3"/>
      <dgm:spPr>
        <a:ln>
          <a:solidFill>
            <a:srgbClr val="FFC000"/>
          </a:solidFill>
        </a:ln>
      </dgm:spPr>
    </dgm:pt>
    <dgm:pt modelId="{1673F64F-087B-4827-AAE4-2116192EF3E8}" type="pres">
      <dgm:prSet presAssocID="{583655DE-5400-4542-80AB-6298B9E13750}" presName="text_3" presStyleLbl="node1" presStyleIdx="2" presStyleCnt="3">
        <dgm:presLayoutVars>
          <dgm:bulletEnabled val="1"/>
        </dgm:presLayoutVars>
      </dgm:prSet>
      <dgm:spPr/>
      <dgm:t>
        <a:bodyPr/>
        <a:lstStyle/>
        <a:p>
          <a:endParaRPr lang="de-DE"/>
        </a:p>
      </dgm:t>
    </dgm:pt>
    <dgm:pt modelId="{999145C8-206A-4464-8EC6-B2F9FD525AD8}" type="pres">
      <dgm:prSet presAssocID="{583655DE-5400-4542-80AB-6298B9E13750}" presName="accent_3" presStyleCnt="0"/>
      <dgm:spPr/>
    </dgm:pt>
    <dgm:pt modelId="{12D4CF1F-D561-4C3B-ABC0-C98CC720B427}" type="pres">
      <dgm:prSet presAssocID="{583655DE-5400-4542-80AB-6298B9E13750}" presName="accentRepeatNode" presStyleLbl="solidFgAcc1" presStyleIdx="2" presStyleCnt="3"/>
      <dgm:spPr>
        <a:ln>
          <a:solidFill>
            <a:schemeClr val="accent1">
              <a:lumMod val="75000"/>
            </a:schemeClr>
          </a:solidFill>
        </a:ln>
      </dgm:spPr>
    </dgm:pt>
  </dgm:ptLst>
  <dgm:cxnLst>
    <dgm:cxn modelId="{2C390411-1BAD-46AA-9206-854C87EF3ACC}" type="presOf" srcId="{583655DE-5400-4542-80AB-6298B9E13750}" destId="{1673F64F-087B-4827-AAE4-2116192EF3E8}" srcOrd="0" destOrd="0" presId="urn:microsoft.com/office/officeart/2008/layout/VerticalCurvedList"/>
    <dgm:cxn modelId="{6A9A5E5B-F00F-4D92-96A9-5370A3A835D3}" type="presOf" srcId="{C3068868-0E2F-4470-B606-4C865DDB6E36}" destId="{1178BFC6-1C7B-4439-BFF0-4C49918B483E}" srcOrd="0" destOrd="0" presId="urn:microsoft.com/office/officeart/2008/layout/VerticalCurvedList"/>
    <dgm:cxn modelId="{8FAD3A1F-AF68-46D0-899F-ADB041B2DBCE}" type="presOf" srcId="{B3F460D2-DA0F-49DF-8005-EFB3B1093CE1}" destId="{B3115573-D6FA-48F0-870F-6D8AB943036A}" srcOrd="0" destOrd="0" presId="urn:microsoft.com/office/officeart/2008/layout/VerticalCurvedList"/>
    <dgm:cxn modelId="{4E18B0D9-2FCA-453E-A8C3-4BB9D749AFBC}" type="presOf" srcId="{1777AF30-1B48-4A96-8724-51F398CA4245}" destId="{921F4BE0-EA17-4AD8-B5EF-95B88B84694B}" srcOrd="0" destOrd="0" presId="urn:microsoft.com/office/officeart/2008/layout/VerticalCurvedList"/>
    <dgm:cxn modelId="{C39ACE60-E3B6-45C1-B775-8BFFBBE0B57A}" type="presOf" srcId="{8D3E4868-5B47-4D64-AC3D-ABB2B3BA7712}" destId="{227C8685-D517-4657-B4F3-47F6CA16CDC4}" srcOrd="0" destOrd="0" presId="urn:microsoft.com/office/officeart/2008/layout/VerticalCurvedList"/>
    <dgm:cxn modelId="{AB14F65C-4B77-4ADD-881E-5E55F1F43326}" srcId="{1777AF30-1B48-4A96-8724-51F398CA4245}" destId="{583655DE-5400-4542-80AB-6298B9E13750}" srcOrd="2" destOrd="0" parTransId="{2762B4F4-983E-4872-B321-21E2A8521EEF}" sibTransId="{A6D83EB4-C856-4EE9-A458-F9D31B585B4A}"/>
    <dgm:cxn modelId="{883EA6AE-25F6-4355-837A-F8540A8B2C90}" srcId="{1777AF30-1B48-4A96-8724-51F398CA4245}" destId="{8D3E4868-5B47-4D64-AC3D-ABB2B3BA7712}" srcOrd="1" destOrd="0" parTransId="{687ED3A9-63D2-4A3E-BE79-62466D2F3157}" sibTransId="{33649FAC-DCB5-46D0-8BFF-501F39167F52}"/>
    <dgm:cxn modelId="{EFE7702C-B407-412B-A116-C83877227C60}" srcId="{1777AF30-1B48-4A96-8724-51F398CA4245}" destId="{C3068868-0E2F-4470-B606-4C865DDB6E36}" srcOrd="0" destOrd="0" parTransId="{70C5374C-65DC-4A8D-A55F-E684A5BDEBE7}" sibTransId="{B3F460D2-DA0F-49DF-8005-EFB3B1093CE1}"/>
    <dgm:cxn modelId="{02B1B7CB-CB84-4075-B5D8-D9D5F27390E3}" type="presParOf" srcId="{921F4BE0-EA17-4AD8-B5EF-95B88B84694B}" destId="{F8EC6AA1-1807-41AA-93A5-66163CD67D0E}" srcOrd="0" destOrd="0" presId="urn:microsoft.com/office/officeart/2008/layout/VerticalCurvedList"/>
    <dgm:cxn modelId="{6BF9087F-5BCA-49BB-B12A-9D776B313740}" type="presParOf" srcId="{F8EC6AA1-1807-41AA-93A5-66163CD67D0E}" destId="{EA5719FA-3DF5-472A-84CC-99EBE643C274}" srcOrd="0" destOrd="0" presId="urn:microsoft.com/office/officeart/2008/layout/VerticalCurvedList"/>
    <dgm:cxn modelId="{5AAE6DE3-E29C-4F66-909B-C4C7F5C91124}" type="presParOf" srcId="{EA5719FA-3DF5-472A-84CC-99EBE643C274}" destId="{C8A34D78-6CE6-4E9F-9422-6E8DF7240894}" srcOrd="0" destOrd="0" presId="urn:microsoft.com/office/officeart/2008/layout/VerticalCurvedList"/>
    <dgm:cxn modelId="{DEB7E43E-0A27-40B5-898B-63C352E7AEA3}" type="presParOf" srcId="{EA5719FA-3DF5-472A-84CC-99EBE643C274}" destId="{B3115573-D6FA-48F0-870F-6D8AB943036A}" srcOrd="1" destOrd="0" presId="urn:microsoft.com/office/officeart/2008/layout/VerticalCurvedList"/>
    <dgm:cxn modelId="{5E2936A9-3791-4BB7-A27F-98C7A57CE7D1}" type="presParOf" srcId="{EA5719FA-3DF5-472A-84CC-99EBE643C274}" destId="{0A9A4861-CA27-48A5-AFA0-9FA002D42A02}" srcOrd="2" destOrd="0" presId="urn:microsoft.com/office/officeart/2008/layout/VerticalCurvedList"/>
    <dgm:cxn modelId="{1903B560-0BA6-4C75-8A04-964C4A4DB4F9}" type="presParOf" srcId="{EA5719FA-3DF5-472A-84CC-99EBE643C274}" destId="{BAE72437-ABCF-4BE9-83A2-A79535E06864}" srcOrd="3" destOrd="0" presId="urn:microsoft.com/office/officeart/2008/layout/VerticalCurvedList"/>
    <dgm:cxn modelId="{4AC5ABEB-3058-41A6-860C-FCCE1A668679}" type="presParOf" srcId="{F8EC6AA1-1807-41AA-93A5-66163CD67D0E}" destId="{1178BFC6-1C7B-4439-BFF0-4C49918B483E}" srcOrd="1" destOrd="0" presId="urn:microsoft.com/office/officeart/2008/layout/VerticalCurvedList"/>
    <dgm:cxn modelId="{A269818E-1719-4A9D-AB89-B137FE506036}" type="presParOf" srcId="{F8EC6AA1-1807-41AA-93A5-66163CD67D0E}" destId="{F6F40FB1-249B-47CB-AB26-5F8A8B3699C0}" srcOrd="2" destOrd="0" presId="urn:microsoft.com/office/officeart/2008/layout/VerticalCurvedList"/>
    <dgm:cxn modelId="{7FFFCC42-5842-48FB-B649-DC2C519267C8}" type="presParOf" srcId="{F6F40FB1-249B-47CB-AB26-5F8A8B3699C0}" destId="{1F9C50B2-24E4-4164-90D9-4D13A2408F3C}" srcOrd="0" destOrd="0" presId="urn:microsoft.com/office/officeart/2008/layout/VerticalCurvedList"/>
    <dgm:cxn modelId="{D520F103-20A4-4F8D-8A94-F43DE2B50199}" type="presParOf" srcId="{F8EC6AA1-1807-41AA-93A5-66163CD67D0E}" destId="{227C8685-D517-4657-B4F3-47F6CA16CDC4}" srcOrd="3" destOrd="0" presId="urn:microsoft.com/office/officeart/2008/layout/VerticalCurvedList"/>
    <dgm:cxn modelId="{46E4FE8E-2940-4592-961D-8C5988133509}" type="presParOf" srcId="{F8EC6AA1-1807-41AA-93A5-66163CD67D0E}" destId="{9A764511-B0FE-4012-9F54-AA778BC5AE00}" srcOrd="4" destOrd="0" presId="urn:microsoft.com/office/officeart/2008/layout/VerticalCurvedList"/>
    <dgm:cxn modelId="{577F56EE-BAE4-489E-967B-1FC0A054E904}" type="presParOf" srcId="{9A764511-B0FE-4012-9F54-AA778BC5AE00}" destId="{C2C9C88A-63FC-4972-8D25-738F5BFFA24E}" srcOrd="0" destOrd="0" presId="urn:microsoft.com/office/officeart/2008/layout/VerticalCurvedList"/>
    <dgm:cxn modelId="{25EE152E-249D-4BE0-80BB-F6F600327D9C}" type="presParOf" srcId="{F8EC6AA1-1807-41AA-93A5-66163CD67D0E}" destId="{1673F64F-087B-4827-AAE4-2116192EF3E8}" srcOrd="5" destOrd="0" presId="urn:microsoft.com/office/officeart/2008/layout/VerticalCurvedList"/>
    <dgm:cxn modelId="{AB76BB87-C1B8-4156-AE3E-431F2B5D7B14}" type="presParOf" srcId="{F8EC6AA1-1807-41AA-93A5-66163CD67D0E}" destId="{999145C8-206A-4464-8EC6-B2F9FD525AD8}" srcOrd="6" destOrd="0" presId="urn:microsoft.com/office/officeart/2008/layout/VerticalCurvedList"/>
    <dgm:cxn modelId="{FD2F80F2-9173-4CD7-97CD-C594467F133C}" type="presParOf" srcId="{999145C8-206A-4464-8EC6-B2F9FD525AD8}" destId="{12D4CF1F-D561-4C3B-ABC0-C98CC720B42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5832B-87A7-43A7-8C5F-ED7BA2B85D2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de-DE"/>
        </a:p>
      </dgm:t>
    </dgm:pt>
    <dgm:pt modelId="{616EFDCC-89A4-416F-B0B8-772FC92E7A27}">
      <dgm:prSet phldrT="[Text]" custT="1"/>
      <dgm:spPr>
        <a:solidFill>
          <a:srgbClr val="FFC000">
            <a:alpha val="50000"/>
          </a:srgbClr>
        </a:solidFill>
      </dgm:spPr>
      <dgm:t>
        <a:bodyPr/>
        <a:lstStyle/>
        <a:p>
          <a:r>
            <a:rPr lang="de-DE" sz="1400" b="1" dirty="0" smtClean="0"/>
            <a:t>Translation</a:t>
          </a:r>
          <a:endParaRPr lang="de-DE" sz="1400" b="1" dirty="0"/>
        </a:p>
      </dgm:t>
    </dgm:pt>
    <dgm:pt modelId="{2314B334-0451-4A8C-ABA2-8D75CB3D40CD}" type="parTrans" cxnId="{6295FF81-E454-47F2-A799-365FDFAC16EC}">
      <dgm:prSet/>
      <dgm:spPr/>
      <dgm:t>
        <a:bodyPr/>
        <a:lstStyle/>
        <a:p>
          <a:endParaRPr lang="de-DE"/>
        </a:p>
      </dgm:t>
    </dgm:pt>
    <dgm:pt modelId="{B706B23E-176F-4E7D-8AB9-BE5D5E088696}" type="sibTrans" cxnId="{6295FF81-E454-47F2-A799-365FDFAC16EC}">
      <dgm:prSet/>
      <dgm:spPr/>
      <dgm:t>
        <a:bodyPr/>
        <a:lstStyle/>
        <a:p>
          <a:endParaRPr lang="de-DE"/>
        </a:p>
      </dgm:t>
    </dgm:pt>
    <dgm:pt modelId="{898672C9-6E4E-4CC1-8B0D-17D60525E09C}">
      <dgm:prSet phldrT="[Text]" custT="1"/>
      <dgm:spPr>
        <a:solidFill>
          <a:srgbClr val="00B0F0">
            <a:alpha val="50000"/>
          </a:srgbClr>
        </a:solidFill>
      </dgm:spPr>
      <dgm:t>
        <a:bodyPr/>
        <a:lstStyle/>
        <a:p>
          <a:pPr algn="r"/>
          <a:r>
            <a:rPr lang="en-US" sz="1000" b="1" noProof="0" dirty="0" smtClean="0"/>
            <a:t>DDC classification knowledge</a:t>
          </a:r>
          <a:endParaRPr lang="en-US" sz="1000" b="1" noProof="0" dirty="0"/>
        </a:p>
      </dgm:t>
    </dgm:pt>
    <dgm:pt modelId="{DD948EB4-B708-4100-AD4E-841DB0F6374F}" type="parTrans" cxnId="{1F1E9A28-2EF5-4CB7-A964-8167F47088B5}">
      <dgm:prSet/>
      <dgm:spPr/>
      <dgm:t>
        <a:bodyPr/>
        <a:lstStyle/>
        <a:p>
          <a:endParaRPr lang="de-DE"/>
        </a:p>
      </dgm:t>
    </dgm:pt>
    <dgm:pt modelId="{A920ED19-2B4D-4A49-B047-94359D592C6C}" type="sibTrans" cxnId="{1F1E9A28-2EF5-4CB7-A964-8167F47088B5}">
      <dgm:prSet/>
      <dgm:spPr/>
      <dgm:t>
        <a:bodyPr/>
        <a:lstStyle/>
        <a:p>
          <a:endParaRPr lang="de-DE"/>
        </a:p>
      </dgm:t>
    </dgm:pt>
    <dgm:pt modelId="{5B44288E-A450-4BB9-8FF4-CB9610DC4656}">
      <dgm:prSet phldrT="[Text]" custT="1"/>
      <dgm:spPr>
        <a:solidFill>
          <a:srgbClr val="00B050">
            <a:alpha val="50000"/>
          </a:srgbClr>
        </a:solidFill>
      </dgm:spPr>
      <dgm:t>
        <a:bodyPr/>
        <a:lstStyle/>
        <a:p>
          <a:pPr algn="l"/>
          <a:r>
            <a:rPr lang="en-US" sz="1400" b="1" noProof="0" dirty="0" smtClean="0"/>
            <a:t>Terminology work</a:t>
          </a:r>
          <a:endParaRPr lang="en-US" sz="1400" b="1" noProof="0" dirty="0"/>
        </a:p>
      </dgm:t>
    </dgm:pt>
    <dgm:pt modelId="{3F7FCF9B-006D-490C-AD07-4E6641598675}" type="parTrans" cxnId="{B6CDE3D2-5681-4523-A0D2-012D831A1721}">
      <dgm:prSet/>
      <dgm:spPr/>
      <dgm:t>
        <a:bodyPr/>
        <a:lstStyle/>
        <a:p>
          <a:endParaRPr lang="de-DE"/>
        </a:p>
      </dgm:t>
    </dgm:pt>
    <dgm:pt modelId="{A992C913-A11D-4FB0-AC51-4A0C68933127}" type="sibTrans" cxnId="{B6CDE3D2-5681-4523-A0D2-012D831A1721}">
      <dgm:prSet/>
      <dgm:spPr/>
      <dgm:t>
        <a:bodyPr/>
        <a:lstStyle/>
        <a:p>
          <a:endParaRPr lang="de-DE"/>
        </a:p>
      </dgm:t>
    </dgm:pt>
    <dgm:pt modelId="{7489EE58-4739-4083-9421-958FE062496D}" type="pres">
      <dgm:prSet presAssocID="{BA55832B-87A7-43A7-8C5F-ED7BA2B85D26}" presName="compositeShape" presStyleCnt="0">
        <dgm:presLayoutVars>
          <dgm:chMax val="7"/>
          <dgm:dir/>
          <dgm:resizeHandles val="exact"/>
        </dgm:presLayoutVars>
      </dgm:prSet>
      <dgm:spPr/>
      <dgm:t>
        <a:bodyPr/>
        <a:lstStyle/>
        <a:p>
          <a:endParaRPr lang="de-DE"/>
        </a:p>
      </dgm:t>
    </dgm:pt>
    <dgm:pt modelId="{C31DF84B-CD9F-4ACB-BB12-5DE4661647AB}" type="pres">
      <dgm:prSet presAssocID="{616EFDCC-89A4-416F-B0B8-772FC92E7A27}" presName="circ1" presStyleLbl="vennNode1" presStyleIdx="0" presStyleCnt="3" custScaleX="109890" custScaleY="109890"/>
      <dgm:spPr/>
      <dgm:t>
        <a:bodyPr/>
        <a:lstStyle/>
        <a:p>
          <a:endParaRPr lang="de-DE"/>
        </a:p>
      </dgm:t>
    </dgm:pt>
    <dgm:pt modelId="{A374A4BE-F1BA-4DCA-812B-4512AA7942DE}" type="pres">
      <dgm:prSet presAssocID="{616EFDCC-89A4-416F-B0B8-772FC92E7A27}" presName="circ1Tx" presStyleLbl="revTx" presStyleIdx="0" presStyleCnt="0">
        <dgm:presLayoutVars>
          <dgm:chMax val="0"/>
          <dgm:chPref val="0"/>
          <dgm:bulletEnabled val="1"/>
        </dgm:presLayoutVars>
      </dgm:prSet>
      <dgm:spPr/>
      <dgm:t>
        <a:bodyPr/>
        <a:lstStyle/>
        <a:p>
          <a:endParaRPr lang="de-DE"/>
        </a:p>
      </dgm:t>
    </dgm:pt>
    <dgm:pt modelId="{813FEF49-E9DF-46FE-A248-3F9D66D042A7}" type="pres">
      <dgm:prSet presAssocID="{898672C9-6E4E-4CC1-8B0D-17D60525E09C}" presName="circ2" presStyleLbl="vennNode1" presStyleIdx="1" presStyleCnt="3" custScaleX="89560" custScaleY="88694" custLinFactNeighborX="12044"/>
      <dgm:spPr/>
      <dgm:t>
        <a:bodyPr/>
        <a:lstStyle/>
        <a:p>
          <a:endParaRPr lang="de-DE"/>
        </a:p>
      </dgm:t>
    </dgm:pt>
    <dgm:pt modelId="{F78B3676-C3FF-429A-825B-9CAFD7A0D205}" type="pres">
      <dgm:prSet presAssocID="{898672C9-6E4E-4CC1-8B0D-17D60525E09C}" presName="circ2Tx" presStyleLbl="revTx" presStyleIdx="0" presStyleCnt="0">
        <dgm:presLayoutVars>
          <dgm:chMax val="0"/>
          <dgm:chPref val="0"/>
          <dgm:bulletEnabled val="1"/>
        </dgm:presLayoutVars>
      </dgm:prSet>
      <dgm:spPr/>
      <dgm:t>
        <a:bodyPr/>
        <a:lstStyle/>
        <a:p>
          <a:endParaRPr lang="de-DE"/>
        </a:p>
      </dgm:t>
    </dgm:pt>
    <dgm:pt modelId="{596AC489-9692-4212-8D91-8E53A169E70D}" type="pres">
      <dgm:prSet presAssocID="{5B44288E-A450-4BB9-8FF4-CB9610DC4656}" presName="circ3" presStyleLbl="vennNode1" presStyleIdx="2" presStyleCnt="3" custScaleX="109890" custScaleY="109890"/>
      <dgm:spPr/>
      <dgm:t>
        <a:bodyPr/>
        <a:lstStyle/>
        <a:p>
          <a:endParaRPr lang="de-DE"/>
        </a:p>
      </dgm:t>
    </dgm:pt>
    <dgm:pt modelId="{5FABD356-5210-408A-9FBC-6BC8DD010702}" type="pres">
      <dgm:prSet presAssocID="{5B44288E-A450-4BB9-8FF4-CB9610DC4656}" presName="circ3Tx" presStyleLbl="revTx" presStyleIdx="0" presStyleCnt="0">
        <dgm:presLayoutVars>
          <dgm:chMax val="0"/>
          <dgm:chPref val="0"/>
          <dgm:bulletEnabled val="1"/>
        </dgm:presLayoutVars>
      </dgm:prSet>
      <dgm:spPr/>
      <dgm:t>
        <a:bodyPr/>
        <a:lstStyle/>
        <a:p>
          <a:endParaRPr lang="de-DE"/>
        </a:p>
      </dgm:t>
    </dgm:pt>
  </dgm:ptLst>
  <dgm:cxnLst>
    <dgm:cxn modelId="{1F1E9A28-2EF5-4CB7-A964-8167F47088B5}" srcId="{BA55832B-87A7-43A7-8C5F-ED7BA2B85D26}" destId="{898672C9-6E4E-4CC1-8B0D-17D60525E09C}" srcOrd="1" destOrd="0" parTransId="{DD948EB4-B708-4100-AD4E-841DB0F6374F}" sibTransId="{A920ED19-2B4D-4A49-B047-94359D592C6C}"/>
    <dgm:cxn modelId="{F2244595-BBA9-4EB7-BED6-E20A4F3038E3}" type="presOf" srcId="{898672C9-6E4E-4CC1-8B0D-17D60525E09C}" destId="{813FEF49-E9DF-46FE-A248-3F9D66D042A7}" srcOrd="0" destOrd="0" presId="urn:microsoft.com/office/officeart/2005/8/layout/venn1"/>
    <dgm:cxn modelId="{B6CDE3D2-5681-4523-A0D2-012D831A1721}" srcId="{BA55832B-87A7-43A7-8C5F-ED7BA2B85D26}" destId="{5B44288E-A450-4BB9-8FF4-CB9610DC4656}" srcOrd="2" destOrd="0" parTransId="{3F7FCF9B-006D-490C-AD07-4E6641598675}" sibTransId="{A992C913-A11D-4FB0-AC51-4A0C68933127}"/>
    <dgm:cxn modelId="{AA0584E0-58EB-4ADE-B427-71323FA38E6D}" type="presOf" srcId="{616EFDCC-89A4-416F-B0B8-772FC92E7A27}" destId="{C31DF84B-CD9F-4ACB-BB12-5DE4661647AB}" srcOrd="0" destOrd="0" presId="urn:microsoft.com/office/officeart/2005/8/layout/venn1"/>
    <dgm:cxn modelId="{6295FF81-E454-47F2-A799-365FDFAC16EC}" srcId="{BA55832B-87A7-43A7-8C5F-ED7BA2B85D26}" destId="{616EFDCC-89A4-416F-B0B8-772FC92E7A27}" srcOrd="0" destOrd="0" parTransId="{2314B334-0451-4A8C-ABA2-8D75CB3D40CD}" sibTransId="{B706B23E-176F-4E7D-8AB9-BE5D5E088696}"/>
    <dgm:cxn modelId="{1115E57F-17D9-42AB-BAB8-9610D3BC7B5A}" type="presOf" srcId="{5B44288E-A450-4BB9-8FF4-CB9610DC4656}" destId="{596AC489-9692-4212-8D91-8E53A169E70D}" srcOrd="0" destOrd="0" presId="urn:microsoft.com/office/officeart/2005/8/layout/venn1"/>
    <dgm:cxn modelId="{E97B48F8-4274-44F5-8CDE-7317F3FBF061}" type="presOf" srcId="{5B44288E-A450-4BB9-8FF4-CB9610DC4656}" destId="{5FABD356-5210-408A-9FBC-6BC8DD010702}" srcOrd="1" destOrd="0" presId="urn:microsoft.com/office/officeart/2005/8/layout/venn1"/>
    <dgm:cxn modelId="{648C20FD-FAF6-4E19-8313-6860078A02FC}" type="presOf" srcId="{BA55832B-87A7-43A7-8C5F-ED7BA2B85D26}" destId="{7489EE58-4739-4083-9421-958FE062496D}" srcOrd="0" destOrd="0" presId="urn:microsoft.com/office/officeart/2005/8/layout/venn1"/>
    <dgm:cxn modelId="{46BED97A-6971-4AB3-8751-A8C64DE47EF5}" type="presOf" srcId="{616EFDCC-89A4-416F-B0B8-772FC92E7A27}" destId="{A374A4BE-F1BA-4DCA-812B-4512AA7942DE}" srcOrd="1" destOrd="0" presId="urn:microsoft.com/office/officeart/2005/8/layout/venn1"/>
    <dgm:cxn modelId="{6BCA3577-6E76-40F0-BC4A-67E3E5826C65}" type="presOf" srcId="{898672C9-6E4E-4CC1-8B0D-17D60525E09C}" destId="{F78B3676-C3FF-429A-825B-9CAFD7A0D205}" srcOrd="1" destOrd="0" presId="urn:microsoft.com/office/officeart/2005/8/layout/venn1"/>
    <dgm:cxn modelId="{6CD2D47E-28A9-49F8-9271-677DC2F691D3}" type="presParOf" srcId="{7489EE58-4739-4083-9421-958FE062496D}" destId="{C31DF84B-CD9F-4ACB-BB12-5DE4661647AB}" srcOrd="0" destOrd="0" presId="urn:microsoft.com/office/officeart/2005/8/layout/venn1"/>
    <dgm:cxn modelId="{B5558A11-B37E-42B4-AA93-199DB1494CF8}" type="presParOf" srcId="{7489EE58-4739-4083-9421-958FE062496D}" destId="{A374A4BE-F1BA-4DCA-812B-4512AA7942DE}" srcOrd="1" destOrd="0" presId="urn:microsoft.com/office/officeart/2005/8/layout/venn1"/>
    <dgm:cxn modelId="{AE21D2E6-E7FD-4CA1-BF5B-6115D7DD303F}" type="presParOf" srcId="{7489EE58-4739-4083-9421-958FE062496D}" destId="{813FEF49-E9DF-46FE-A248-3F9D66D042A7}" srcOrd="2" destOrd="0" presId="urn:microsoft.com/office/officeart/2005/8/layout/venn1"/>
    <dgm:cxn modelId="{C3073072-74D8-413C-8D1E-F0A6D129CCD7}" type="presParOf" srcId="{7489EE58-4739-4083-9421-958FE062496D}" destId="{F78B3676-C3FF-429A-825B-9CAFD7A0D205}" srcOrd="3" destOrd="0" presId="urn:microsoft.com/office/officeart/2005/8/layout/venn1"/>
    <dgm:cxn modelId="{888C6232-AEEC-441D-B829-1FCC6EB6905A}" type="presParOf" srcId="{7489EE58-4739-4083-9421-958FE062496D}" destId="{596AC489-9692-4212-8D91-8E53A169E70D}" srcOrd="4" destOrd="0" presId="urn:microsoft.com/office/officeart/2005/8/layout/venn1"/>
    <dgm:cxn modelId="{FD2CB733-ACD4-4012-8439-BEBCC323B92A}" type="presParOf" srcId="{7489EE58-4739-4083-9421-958FE062496D}" destId="{5FABD356-5210-408A-9FBC-6BC8DD01070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15573-D6FA-48F0-870F-6D8AB943036A}">
      <dsp:nvSpPr>
        <dsp:cNvPr id="0" name=""/>
        <dsp:cNvSpPr/>
      </dsp:nvSpPr>
      <dsp:spPr>
        <a:xfrm>
          <a:off x="-3112579" y="-479141"/>
          <a:ext cx="3712596" cy="3712596"/>
        </a:xfrm>
        <a:prstGeom prst="blockArc">
          <a:avLst>
            <a:gd name="adj1" fmla="val 18900000"/>
            <a:gd name="adj2" fmla="val 2700000"/>
            <a:gd name="adj3" fmla="val 58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8BFC6-1C7B-4439-BFF0-4C49918B483E}">
      <dsp:nvSpPr>
        <dsp:cNvPr id="0" name=""/>
        <dsp:cNvSpPr/>
      </dsp:nvSpPr>
      <dsp:spPr>
        <a:xfrm>
          <a:off x="385806" y="275431"/>
          <a:ext cx="7968041" cy="550862"/>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247" tIns="73660" rIns="73660" bIns="73660" numCol="1" spcCol="1270" anchor="ctr" anchorCtr="0">
          <a:noAutofit/>
        </a:bodyPr>
        <a:lstStyle/>
        <a:p>
          <a:pPr lvl="0" algn="l" defTabSz="1289050">
            <a:lnSpc>
              <a:spcPct val="90000"/>
            </a:lnSpc>
            <a:spcBef>
              <a:spcPct val="0"/>
            </a:spcBef>
            <a:spcAft>
              <a:spcPct val="35000"/>
            </a:spcAft>
          </a:pPr>
          <a:r>
            <a:rPr lang="en-US" sz="2900" kern="1200" noProof="0" dirty="0" smtClean="0"/>
            <a:t>Meta-terminology</a:t>
          </a:r>
          <a:endParaRPr lang="en-US" sz="2900" kern="1200" noProof="0" dirty="0"/>
        </a:p>
      </dsp:txBody>
      <dsp:txXfrm>
        <a:off x="385806" y="275431"/>
        <a:ext cx="7968041" cy="550862"/>
      </dsp:txXfrm>
    </dsp:sp>
    <dsp:sp modelId="{1F9C50B2-24E4-4164-90D9-4D13A2408F3C}">
      <dsp:nvSpPr>
        <dsp:cNvPr id="0" name=""/>
        <dsp:cNvSpPr/>
      </dsp:nvSpPr>
      <dsp:spPr>
        <a:xfrm>
          <a:off x="41517" y="206573"/>
          <a:ext cx="688578" cy="688578"/>
        </a:xfrm>
        <a:prstGeom prst="ellipse">
          <a:avLst/>
        </a:prstGeom>
        <a:solidFill>
          <a:schemeClr val="bg1"/>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227C8685-D517-4657-B4F3-47F6CA16CDC4}">
      <dsp:nvSpPr>
        <dsp:cNvPr id="0" name=""/>
        <dsp:cNvSpPr/>
      </dsp:nvSpPr>
      <dsp:spPr>
        <a:xfrm>
          <a:off x="586045" y="1101725"/>
          <a:ext cx="7767803" cy="550862"/>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247" tIns="73660" rIns="73660" bIns="73660" numCol="1" spcCol="1270" anchor="ctr" anchorCtr="0">
          <a:noAutofit/>
        </a:bodyPr>
        <a:lstStyle/>
        <a:p>
          <a:pPr lvl="0" algn="l" defTabSz="1289050">
            <a:lnSpc>
              <a:spcPct val="90000"/>
            </a:lnSpc>
            <a:spcBef>
              <a:spcPct val="0"/>
            </a:spcBef>
            <a:spcAft>
              <a:spcPct val="35000"/>
            </a:spcAft>
          </a:pPr>
          <a:r>
            <a:rPr lang="en-US" sz="2900" kern="1200" noProof="0" smtClean="0"/>
            <a:t>Phrases and notes</a:t>
          </a:r>
          <a:endParaRPr lang="en-US" sz="2900" kern="1200" noProof="0"/>
        </a:p>
      </dsp:txBody>
      <dsp:txXfrm>
        <a:off x="586045" y="1101725"/>
        <a:ext cx="7767803" cy="550862"/>
      </dsp:txXfrm>
    </dsp:sp>
    <dsp:sp modelId="{C2C9C88A-63FC-4972-8D25-738F5BFFA24E}">
      <dsp:nvSpPr>
        <dsp:cNvPr id="0" name=""/>
        <dsp:cNvSpPr/>
      </dsp:nvSpPr>
      <dsp:spPr>
        <a:xfrm>
          <a:off x="241756" y="1032867"/>
          <a:ext cx="688578" cy="688578"/>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1673F64F-087B-4827-AAE4-2116192EF3E8}">
      <dsp:nvSpPr>
        <dsp:cNvPr id="0" name=""/>
        <dsp:cNvSpPr/>
      </dsp:nvSpPr>
      <dsp:spPr>
        <a:xfrm>
          <a:off x="385806" y="1928019"/>
          <a:ext cx="7968041" cy="550862"/>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247" tIns="73660" rIns="73660" bIns="73660" numCol="1" spcCol="1270" anchor="ctr" anchorCtr="0">
          <a:noAutofit/>
        </a:bodyPr>
        <a:lstStyle/>
        <a:p>
          <a:pPr lvl="0" algn="l" defTabSz="1289050">
            <a:lnSpc>
              <a:spcPct val="90000"/>
            </a:lnSpc>
            <a:spcBef>
              <a:spcPct val="0"/>
            </a:spcBef>
            <a:spcAft>
              <a:spcPct val="35000"/>
            </a:spcAft>
          </a:pPr>
          <a:r>
            <a:rPr lang="en-US" sz="2900" kern="1200" noProof="0" dirty="0" smtClean="0"/>
            <a:t>Topics</a:t>
          </a:r>
          <a:endParaRPr lang="en-US" sz="2900" kern="1200" noProof="0" dirty="0"/>
        </a:p>
      </dsp:txBody>
      <dsp:txXfrm>
        <a:off x="385806" y="1928019"/>
        <a:ext cx="7968041" cy="550862"/>
      </dsp:txXfrm>
    </dsp:sp>
    <dsp:sp modelId="{12D4CF1F-D561-4C3B-ABC0-C98CC720B427}">
      <dsp:nvSpPr>
        <dsp:cNvPr id="0" name=""/>
        <dsp:cNvSpPr/>
      </dsp:nvSpPr>
      <dsp:spPr>
        <a:xfrm>
          <a:off x="41517" y="1859161"/>
          <a:ext cx="688578" cy="688578"/>
        </a:xfrm>
        <a:prstGeom prst="ellipse">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DF84B-CD9F-4ACB-BB12-5DE4661647AB}">
      <dsp:nvSpPr>
        <dsp:cNvPr id="0" name=""/>
        <dsp:cNvSpPr/>
      </dsp:nvSpPr>
      <dsp:spPr>
        <a:xfrm>
          <a:off x="2093644" y="-2124"/>
          <a:ext cx="2090995" cy="2090995"/>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de-DE" sz="1400" b="1" kern="1200" dirty="0" smtClean="0"/>
            <a:t>Translation</a:t>
          </a:r>
          <a:endParaRPr lang="de-DE" sz="1400" b="1" kern="1200" dirty="0"/>
        </a:p>
      </dsp:txBody>
      <dsp:txXfrm>
        <a:off x="2372443" y="363799"/>
        <a:ext cx="1533396" cy="940947"/>
      </dsp:txXfrm>
    </dsp:sp>
    <dsp:sp modelId="{813FEF49-E9DF-46FE-A248-3F9D66D042A7}">
      <dsp:nvSpPr>
        <dsp:cNvPr id="0" name=""/>
        <dsp:cNvSpPr/>
      </dsp:nvSpPr>
      <dsp:spPr>
        <a:xfrm>
          <a:off x="3202834" y="1388789"/>
          <a:ext cx="1704154" cy="1687675"/>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444500">
            <a:lnSpc>
              <a:spcPct val="90000"/>
            </a:lnSpc>
            <a:spcBef>
              <a:spcPct val="0"/>
            </a:spcBef>
            <a:spcAft>
              <a:spcPct val="35000"/>
            </a:spcAft>
          </a:pPr>
          <a:r>
            <a:rPr lang="en-US" sz="1000" b="1" kern="1200" noProof="0" dirty="0" smtClean="0"/>
            <a:t>DDC classification knowledge</a:t>
          </a:r>
          <a:endParaRPr lang="en-US" sz="1000" b="1" kern="1200" noProof="0" dirty="0"/>
        </a:p>
      </dsp:txBody>
      <dsp:txXfrm>
        <a:off x="3724022" y="1824772"/>
        <a:ext cx="1022492" cy="928221"/>
      </dsp:txXfrm>
    </dsp:sp>
    <dsp:sp modelId="{596AC489-9692-4212-8D91-8E53A169E70D}">
      <dsp:nvSpPr>
        <dsp:cNvPr id="0" name=""/>
        <dsp:cNvSpPr/>
      </dsp:nvSpPr>
      <dsp:spPr>
        <a:xfrm>
          <a:off x="1407047" y="1187129"/>
          <a:ext cx="2090995" cy="2090995"/>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r>
            <a:rPr lang="en-US" sz="1400" b="1" kern="1200" noProof="0" dirty="0" smtClean="0"/>
            <a:t>Terminology work</a:t>
          </a:r>
          <a:endParaRPr lang="en-US" sz="1400" b="1" kern="1200" noProof="0" dirty="0"/>
        </a:p>
      </dsp:txBody>
      <dsp:txXfrm>
        <a:off x="1603949" y="1727303"/>
        <a:ext cx="1254597" cy="115004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C8D1459-22D1-4E1B-9041-A5410773F1B4}"/>
              </a:ext>
            </a:extLst>
          </p:cNvPr>
          <p:cNvSpPr>
            <a:spLocks noGrp="1"/>
          </p:cNvSpPr>
          <p:nvPr>
            <p:ph type="hdr" sz="quarter"/>
          </p:nvPr>
        </p:nvSpPr>
        <p:spPr>
          <a:xfrm>
            <a:off x="0" y="0"/>
            <a:ext cx="2985621" cy="501497"/>
          </a:xfrm>
          <a:prstGeom prst="rect">
            <a:avLst/>
          </a:prstGeom>
        </p:spPr>
        <p:txBody>
          <a:bodyPr vert="horz" lIns="92437" tIns="46218" rIns="92437" bIns="46218" rtlCol="0"/>
          <a:lstStyle>
            <a:lvl1pPr algn="l">
              <a:defRPr sz="1200"/>
            </a:lvl1pPr>
          </a:lstStyle>
          <a:p>
            <a:endParaRPr lang="de-DE"/>
          </a:p>
        </p:txBody>
      </p:sp>
      <p:sp>
        <p:nvSpPr>
          <p:cNvPr id="3" name="Datumsplatzhalter 2">
            <a:extLst>
              <a:ext uri="{FF2B5EF4-FFF2-40B4-BE49-F238E27FC236}">
                <a16:creationId xmlns:a16="http://schemas.microsoft.com/office/drawing/2014/main" id="{6AD3E770-4A00-4678-82F5-8617B64680DF}"/>
              </a:ext>
            </a:extLst>
          </p:cNvPr>
          <p:cNvSpPr>
            <a:spLocks noGrp="1"/>
          </p:cNvSpPr>
          <p:nvPr>
            <p:ph type="dt" sz="quarter" idx="1"/>
          </p:nvPr>
        </p:nvSpPr>
        <p:spPr>
          <a:xfrm>
            <a:off x="3900934" y="0"/>
            <a:ext cx="2985621" cy="501497"/>
          </a:xfrm>
          <a:prstGeom prst="rect">
            <a:avLst/>
          </a:prstGeom>
        </p:spPr>
        <p:txBody>
          <a:bodyPr vert="horz" lIns="92437" tIns="46218" rIns="92437" bIns="46218" rtlCol="0"/>
          <a:lstStyle>
            <a:lvl1pPr algn="r">
              <a:defRPr sz="1200"/>
            </a:lvl1pPr>
          </a:lstStyle>
          <a:p>
            <a:fld id="{337D5E1F-9FA2-4E01-943B-2FCA33F78197}" type="datetimeFigureOut">
              <a:rPr lang="de-DE" smtClean="0"/>
              <a:t>24.05.2019</a:t>
            </a:fld>
            <a:endParaRPr lang="de-DE"/>
          </a:p>
        </p:txBody>
      </p:sp>
      <p:sp>
        <p:nvSpPr>
          <p:cNvPr id="4" name="Fußzeilenplatzhalter 3">
            <a:extLst>
              <a:ext uri="{FF2B5EF4-FFF2-40B4-BE49-F238E27FC236}">
                <a16:creationId xmlns:a16="http://schemas.microsoft.com/office/drawing/2014/main" id="{29725922-72D0-4BD3-B1F9-89E63BB5E8F5}"/>
              </a:ext>
            </a:extLst>
          </p:cNvPr>
          <p:cNvSpPr>
            <a:spLocks noGrp="1"/>
          </p:cNvSpPr>
          <p:nvPr>
            <p:ph type="ftr" sz="quarter" idx="2"/>
          </p:nvPr>
        </p:nvSpPr>
        <p:spPr>
          <a:xfrm>
            <a:off x="0" y="9517216"/>
            <a:ext cx="2985621" cy="501497"/>
          </a:xfrm>
          <a:prstGeom prst="rect">
            <a:avLst/>
          </a:prstGeom>
        </p:spPr>
        <p:txBody>
          <a:bodyPr vert="horz" lIns="92437" tIns="46218" rIns="92437" bIns="46218"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1BCE920-D342-4792-BBFE-ED5ADA24CDC0}"/>
              </a:ext>
            </a:extLst>
          </p:cNvPr>
          <p:cNvSpPr>
            <a:spLocks noGrp="1"/>
          </p:cNvSpPr>
          <p:nvPr>
            <p:ph type="sldNum" sz="quarter" idx="3"/>
          </p:nvPr>
        </p:nvSpPr>
        <p:spPr>
          <a:xfrm>
            <a:off x="3900934" y="9517216"/>
            <a:ext cx="2985621" cy="501497"/>
          </a:xfrm>
          <a:prstGeom prst="rect">
            <a:avLst/>
          </a:prstGeom>
        </p:spPr>
        <p:txBody>
          <a:bodyPr vert="horz" lIns="92437" tIns="46218" rIns="92437" bIns="46218" rtlCol="0" anchor="b"/>
          <a:lstStyle>
            <a:lvl1pPr algn="r">
              <a:defRPr sz="1200"/>
            </a:lvl1pPr>
          </a:lstStyle>
          <a:p>
            <a:fld id="{4900D7E5-5861-4231-9B06-1CE2F37C6BDD}" type="slidenum">
              <a:rPr lang="de-DE" smtClean="0"/>
              <a:t>‹#›</a:t>
            </a:fld>
            <a:endParaRPr lang="de-DE"/>
          </a:p>
        </p:txBody>
      </p:sp>
    </p:spTree>
    <p:extLst>
      <p:ext uri="{BB962C8B-B14F-4D97-AF65-F5344CB8AC3E}">
        <p14:creationId xmlns:p14="http://schemas.microsoft.com/office/powerpoint/2010/main" val="1740043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3"/>
          <p:cNvSpPr>
            <a:spLocks noGrp="1" noChangeArrowheads="1"/>
          </p:cNvSpPr>
          <p:nvPr>
            <p:ph type="dt" idx="1"/>
          </p:nvPr>
        </p:nvSpPr>
        <p:spPr bwMode="auto">
          <a:xfrm>
            <a:off x="3901699" y="0"/>
            <a:ext cx="2984870" cy="500936"/>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a:defRPr sz="1200">
                <a:latin typeface="Arial" charset="0"/>
              </a:defRPr>
            </a:lvl1pPr>
          </a:lstStyle>
          <a:p>
            <a:pPr>
              <a:defRPr/>
            </a:pPr>
            <a:endParaRPr lang="de-DE"/>
          </a:p>
        </p:txBody>
      </p:sp>
      <p:sp>
        <p:nvSpPr>
          <p:cNvPr id="49156" name="Rectangle 4"/>
          <p:cNvSpPr>
            <a:spLocks noGrp="1" noRot="1" noChangeAspect="1" noChangeArrowheads="1" noTextEdit="1"/>
          </p:cNvSpPr>
          <p:nvPr>
            <p:ph type="sldImg" idx="2"/>
          </p:nvPr>
        </p:nvSpPr>
        <p:spPr bwMode="auto">
          <a:xfrm>
            <a:off x="103188" y="750888"/>
            <a:ext cx="6681787" cy="3757612"/>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8817" y="4758889"/>
            <a:ext cx="5510530" cy="4508421"/>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0487" name="Rectangle 7"/>
          <p:cNvSpPr>
            <a:spLocks noGrp="1" noChangeArrowheads="1"/>
          </p:cNvSpPr>
          <p:nvPr>
            <p:ph type="sldNum" sz="quarter" idx="5"/>
          </p:nvPr>
        </p:nvSpPr>
        <p:spPr bwMode="auto">
          <a:xfrm>
            <a:off x="3901699" y="9516038"/>
            <a:ext cx="2984870" cy="500936"/>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a:defRPr sz="1200">
                <a:latin typeface="Arial" charset="0"/>
              </a:defRPr>
            </a:lvl1pPr>
          </a:lstStyle>
          <a:p>
            <a:pPr>
              <a:defRPr/>
            </a:pPr>
            <a:fld id="{A6B60990-A456-4E15-8235-A772450F9E97}" type="slidenum">
              <a:rPr lang="de-DE"/>
              <a:pPr>
                <a:defRPr/>
              </a:pPr>
              <a:t>‹#›</a:t>
            </a:fld>
            <a:endParaRPr lang="de-DE"/>
          </a:p>
        </p:txBody>
      </p:sp>
    </p:spTree>
    <p:extLst>
      <p:ext uri="{BB962C8B-B14F-4D97-AF65-F5344CB8AC3E}">
        <p14:creationId xmlns:p14="http://schemas.microsoft.com/office/powerpoint/2010/main" val="4129270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lectropedia.org/iev/iev.nsf/display?openform&amp;ievref=845-01-2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a:t>
            </a:fld>
            <a:endParaRPr lang="de-DE"/>
          </a:p>
        </p:txBody>
      </p:sp>
    </p:spTree>
    <p:extLst>
      <p:ext uri="{BB962C8B-B14F-4D97-AF65-F5344CB8AC3E}">
        <p14:creationId xmlns:p14="http://schemas.microsoft.com/office/powerpoint/2010/main" val="4310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10</a:t>
            </a:fld>
            <a:endParaRPr lang="de-DE"/>
          </a:p>
        </p:txBody>
      </p:sp>
    </p:spTree>
    <p:extLst>
      <p:ext uri="{BB962C8B-B14F-4D97-AF65-F5344CB8AC3E}">
        <p14:creationId xmlns:p14="http://schemas.microsoft.com/office/powerpoint/2010/main" val="98223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Word </a:t>
            </a:r>
            <a:r>
              <a:rPr lang="de-DE" dirty="0" err="1" smtClean="0"/>
              <a:t>cloud</a:t>
            </a:r>
            <a:r>
              <a:rPr lang="de-DE" dirty="0" smtClean="0"/>
              <a:t> </a:t>
            </a:r>
            <a:r>
              <a:rPr lang="de-DE" dirty="0" err="1" smtClean="0"/>
              <a:t>generated</a:t>
            </a:r>
            <a:r>
              <a:rPr lang="de-DE" dirty="0" smtClean="0"/>
              <a:t> </a:t>
            </a:r>
            <a:r>
              <a:rPr lang="de-DE" dirty="0" err="1" smtClean="0"/>
              <a:t>with</a:t>
            </a:r>
            <a:r>
              <a:rPr lang="de-DE" dirty="0" smtClean="0"/>
              <a:t>: https://worditout.com/word-cloud/ (</a:t>
            </a:r>
            <a:r>
              <a:rPr lang="de-DE" dirty="0" err="1" smtClean="0"/>
              <a:t>free</a:t>
            </a:r>
            <a:r>
              <a:rPr lang="de-DE" baseline="0" dirty="0" smtClean="0"/>
              <a:t>)</a:t>
            </a:r>
          </a:p>
          <a:p>
            <a:endParaRPr lang="de-DE" baseline="0" dirty="0" smtClean="0"/>
          </a:p>
          <a:p>
            <a:r>
              <a:rPr lang="en-US" dirty="0" smtClean="0"/>
              <a:t>Starting with the meta-terminology, or meta-language of DDC. The meta-language contains all the terms and formulations that are used to describe the classification system, to speak about it, or to make research with it. It is highly recommended to start a DDC translation by translating as much meta-language as you can find!</a:t>
            </a:r>
          </a:p>
          <a:p>
            <a:endParaRPr lang="en-US" dirty="0" smtClean="0"/>
          </a:p>
          <a:p>
            <a:r>
              <a:rPr lang="en-US" dirty="0" smtClean="0"/>
              <a:t>However, caution is needed also for early-determined meta-terminology, simply because it can change over time. Only recently, there have been new terms added to the glossary regarding the history aspects of a class, for example “deprecation”. </a:t>
            </a:r>
          </a:p>
          <a:p>
            <a:r>
              <a:rPr lang="en-US" dirty="0" smtClean="0"/>
              <a:t>DDC research projects, new technologies, new functionalities in Dewey applications – all this can have an influence on our DDC meta-language as well. To better keep up with these changes, </a:t>
            </a:r>
            <a:r>
              <a:rPr lang="en-US" b="1" dirty="0" smtClean="0">
                <a:solidFill>
                  <a:schemeClr val="tx1"/>
                </a:solidFill>
              </a:rPr>
              <a:t>we would need to have the DDC glossary and the introduction integrated in the translation software.</a:t>
            </a: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11</a:t>
            </a:fld>
            <a:endParaRPr lang="de-DE"/>
          </a:p>
        </p:txBody>
      </p:sp>
    </p:spTree>
    <p:extLst>
      <p:ext uri="{BB962C8B-B14F-4D97-AF65-F5344CB8AC3E}">
        <p14:creationId xmlns:p14="http://schemas.microsoft.com/office/powerpoint/2010/main" val="1182602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What Dewey numbers are for the hierarchical structure, the DDC notes and phrases are for the verbal content in the DDC. They build the frame for the topics, they include, they exclude, they interrelate, and classifiers always follow their instructions ;-). Notes and phrases can be very short and clear or can be complex and nebulous, the latter sometimes to the sorrow of the translator and the classifier. </a:t>
            </a:r>
          </a:p>
          <a:p>
            <a:endParaRPr lang="en-US" dirty="0" smtClean="0"/>
          </a:p>
          <a:p>
            <a:r>
              <a:rPr lang="en-US" dirty="0" smtClean="0"/>
              <a:t>After removing the topics, we can state that the notes and phrases can actually make up a large part of a class content!</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12</a:t>
            </a:fld>
            <a:endParaRPr lang="de-DE"/>
          </a:p>
        </p:txBody>
      </p:sp>
    </p:spTree>
    <p:extLst>
      <p:ext uri="{BB962C8B-B14F-4D97-AF65-F5344CB8AC3E}">
        <p14:creationId xmlns:p14="http://schemas.microsoft.com/office/powerpoint/2010/main" val="508635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Two further examples for more complex phrases.</a:t>
            </a:r>
          </a:p>
          <a:p>
            <a:endParaRPr lang="en-US" dirty="0" smtClean="0"/>
          </a:p>
          <a:p>
            <a:r>
              <a:rPr lang="en-US" dirty="0" smtClean="0"/>
              <a:t>What characterizes the phrases and notes most, is consistency. Only a consistent translation of the phrases and notes can guarantee that search operations yield precise and complete results, and what’s even more important, that the classification rules are being understood and used the way it is intended by the system.</a:t>
            </a:r>
          </a:p>
          <a:p>
            <a:endParaRPr lang="en-US"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13</a:t>
            </a:fld>
            <a:endParaRPr lang="de-DE"/>
          </a:p>
        </p:txBody>
      </p:sp>
    </p:spTree>
    <p:extLst>
      <p:ext uri="{BB962C8B-B14F-4D97-AF65-F5344CB8AC3E}">
        <p14:creationId xmlns:p14="http://schemas.microsoft.com/office/powerpoint/2010/main" val="181849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This refers not only to the phrases and notes in a class, but also to the phrases used in class headings, because they can contain expressions from the tables or use captions that are to be translated consistently throughout the system or within a certain subject area. For an initial DDC translation, it is therefore advisable to start with the tables, because those phrases are coming up all the time!</a:t>
            </a:r>
            <a:r>
              <a:rPr lang="en-US" baseline="0" dirty="0" smtClean="0"/>
              <a:t> </a:t>
            </a:r>
          </a:p>
          <a:p>
            <a:endParaRPr lang="en-US" baseline="0" dirty="0" smtClean="0"/>
          </a:p>
          <a:p>
            <a:r>
              <a:rPr lang="en-US" baseline="0" dirty="0" smtClean="0"/>
              <a:t>The return of a carefully executed initial translation becomes clear in the ongoing translation of updates: For example, the translator needs less search time to find all the classes affected by the change, since they were previously translated in a consistent way. (Not all the updates are displayed in the update list! There can be target-language-specific treatment, or target-language-only classes, which however need to be adapted to the updated version!)</a:t>
            </a:r>
          </a:p>
          <a:p>
            <a:endParaRPr lang="en-US" dirty="0" smtClean="0"/>
          </a:p>
          <a:p>
            <a:endParaRPr lang="en-US"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14</a:t>
            </a:fld>
            <a:endParaRPr lang="de-DE"/>
          </a:p>
        </p:txBody>
      </p:sp>
    </p:spTree>
    <p:extLst>
      <p:ext uri="{BB962C8B-B14F-4D97-AF65-F5344CB8AC3E}">
        <p14:creationId xmlns:p14="http://schemas.microsoft.com/office/powerpoint/2010/main" val="578224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Topics are the beating heart of the system, and this literally means that they are living, because they are subject to changes all the time! A topic reflects, together with a DDC number, the literary warrant which means, in other words, whenever there is a certain amount of literature about a specific subject or discipline, this will be represented by a respective DDC number and its topics</a:t>
            </a:r>
            <a:r>
              <a:rPr lang="en-US" baseline="0" dirty="0" smtClean="0"/>
              <a:t>. </a:t>
            </a:r>
            <a:endParaRPr lang="en-US" dirty="0" smtClean="0"/>
          </a:p>
          <a:p>
            <a:endParaRPr lang="en-US" dirty="0" smtClean="0"/>
          </a:p>
          <a:p>
            <a:r>
              <a:rPr lang="en-US" dirty="0" smtClean="0"/>
              <a:t>The entrance and alteration of topics are thoroughly discussed and decided upon by the DDC Editorial Policy Committee, in close cooperation with national libraries and other library institutions in the world. The Dewey editors are working in the changes in accordance with the DDC Editorial Rules. The Editorial Rules are the guidelines for the creation of DDC content, and they also contain some extra chapters about grammar, style and wording.</a:t>
            </a: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15</a:t>
            </a:fld>
            <a:endParaRPr lang="de-DE"/>
          </a:p>
        </p:txBody>
      </p:sp>
    </p:spTree>
    <p:extLst>
      <p:ext uri="{BB962C8B-B14F-4D97-AF65-F5344CB8AC3E}">
        <p14:creationId xmlns:p14="http://schemas.microsoft.com/office/powerpoint/2010/main" val="405750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16</a:t>
            </a:fld>
            <a:endParaRPr lang="de-DE"/>
          </a:p>
        </p:txBody>
      </p:sp>
    </p:spTree>
    <p:extLst>
      <p:ext uri="{BB962C8B-B14F-4D97-AF65-F5344CB8AC3E}">
        <p14:creationId xmlns:p14="http://schemas.microsoft.com/office/powerpoint/2010/main" val="319303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Discussing the translation of DDC topics can be much more extensive, but I want to leave it with two short remarks about topics in the Relative Index. Because here, the translator needs to take care about some quite critical things:</a:t>
            </a:r>
          </a:p>
          <a:p>
            <a:endParaRPr lang="en-US" dirty="0" smtClean="0"/>
          </a:p>
          <a:p>
            <a:r>
              <a:rPr lang="en-US" dirty="0" smtClean="0"/>
              <a:t>-</a:t>
            </a:r>
            <a:r>
              <a:rPr lang="en-US" baseline="0" dirty="0" smtClean="0"/>
              <a:t> </a:t>
            </a:r>
            <a:r>
              <a:rPr lang="en-US" dirty="0" smtClean="0"/>
              <a:t>First, to translate a multi-level Relative Index term without violating the structure of the Relative Index in case the topic is also treated in other subject areas.</a:t>
            </a:r>
          </a:p>
          <a:p>
            <a:endParaRPr lang="en-US" dirty="0" smtClean="0"/>
          </a:p>
          <a:p>
            <a:r>
              <a:rPr lang="en-US" dirty="0" smtClean="0"/>
              <a:t>If, like shown here, “Menschen” would be translated differently on the second or third RI term level, this would tear apart the structure of the Relative Index entry. The proof-reading process should therefore include regular consistency checks in the Relative Index.</a:t>
            </a: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17</a:t>
            </a:fld>
            <a:endParaRPr lang="de-DE"/>
          </a:p>
        </p:txBody>
      </p:sp>
    </p:spTree>
    <p:extLst>
      <p:ext uri="{BB962C8B-B14F-4D97-AF65-F5344CB8AC3E}">
        <p14:creationId xmlns:p14="http://schemas.microsoft.com/office/powerpoint/2010/main" val="395716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And there are many other issues with the translation of the Relative Index.</a:t>
            </a:r>
          </a:p>
          <a:p>
            <a:r>
              <a:rPr lang="en-US" dirty="0" smtClean="0"/>
              <a:t>-</a:t>
            </a:r>
            <a:r>
              <a:rPr lang="en-US" baseline="0" dirty="0" smtClean="0"/>
              <a:t> </a:t>
            </a:r>
            <a:r>
              <a:rPr lang="en-US" dirty="0" smtClean="0"/>
              <a:t>For example, to make a decision whether or not to add a synonym or near synonym, a spelling variant or an abbreviation in the target language for a topic that has only one entry in the source language.</a:t>
            </a:r>
          </a:p>
          <a:p>
            <a:r>
              <a:rPr lang="en-US" dirty="0" smtClean="0"/>
              <a:t>-</a:t>
            </a:r>
            <a:r>
              <a:rPr lang="en-US" baseline="0" dirty="0" smtClean="0"/>
              <a:t> </a:t>
            </a:r>
            <a:r>
              <a:rPr lang="en-US" dirty="0" smtClean="0"/>
              <a:t>Or to decide how to deal with a source language term that does not have a target language translation at all.</a:t>
            </a:r>
          </a:p>
          <a:p>
            <a:endParaRPr lang="en-US" dirty="0" smtClean="0"/>
          </a:p>
          <a:p>
            <a:r>
              <a:rPr lang="en-US" dirty="0" smtClean="0"/>
              <a:t>These things are particularly important for the translation of print editions, where the easiest and fastest access to a class is still via the Relative Index, and this means that there cannot be enough alphabetical access points.</a:t>
            </a:r>
          </a:p>
          <a:p>
            <a:endParaRPr lang="en-US" dirty="0" smtClean="0"/>
          </a:p>
          <a:p>
            <a:r>
              <a:rPr lang="en-US" dirty="0" smtClean="0"/>
              <a:t>However, today, we also need to consider that most of the editions are also or only available in WebDewey, </a:t>
            </a:r>
            <a:r>
              <a:rPr lang="en-US" b="1" dirty="0" smtClean="0"/>
              <a:t>where we have the possibility to enrich the DDC vocabulary by mapped terminologies</a:t>
            </a:r>
            <a:r>
              <a:rPr lang="en-US" dirty="0" smtClean="0"/>
              <a:t>. So, in this case, it can also be a strategy to limit target language synonyms to a minimum.</a:t>
            </a: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18</a:t>
            </a:fld>
            <a:endParaRPr lang="de-DE"/>
          </a:p>
        </p:txBody>
      </p:sp>
    </p:spTree>
    <p:extLst>
      <p:ext uri="{BB962C8B-B14F-4D97-AF65-F5344CB8AC3E}">
        <p14:creationId xmlns:p14="http://schemas.microsoft.com/office/powerpoint/2010/main" val="1477279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We heard it before: The consistent translation</a:t>
            </a:r>
            <a:r>
              <a:rPr lang="en-US" baseline="0" dirty="0" smtClean="0"/>
              <a:t> of all the linguistic elements in DDC is of utmost importance.</a:t>
            </a:r>
            <a:endParaRPr lang="en-US" dirty="0" smtClean="0"/>
          </a:p>
          <a:p>
            <a:endParaRPr lang="en-US" dirty="0" smtClean="0"/>
          </a:p>
          <a:p>
            <a:r>
              <a:rPr lang="en-US" dirty="0" smtClean="0"/>
              <a:t>Good thing is, that in the translation software, there are several ways keep track on consistency and to perform consistency checks.</a:t>
            </a:r>
          </a:p>
          <a:p>
            <a:endParaRPr lang="en-US" dirty="0" smtClean="0"/>
          </a:p>
          <a:p>
            <a:r>
              <a:rPr lang="en-US" dirty="0" smtClean="0"/>
              <a:t>Since Dewey translators know them by heart, I only want to point out two of them here:</a:t>
            </a: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19</a:t>
            </a:fld>
            <a:endParaRPr lang="de-DE"/>
          </a:p>
        </p:txBody>
      </p:sp>
    </p:spTree>
    <p:extLst>
      <p:ext uri="{BB962C8B-B14F-4D97-AF65-F5344CB8AC3E}">
        <p14:creationId xmlns:p14="http://schemas.microsoft.com/office/powerpoint/2010/main" val="394554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In 2011 (year</a:t>
            </a:r>
            <a:r>
              <a:rPr lang="en-US" baseline="0" noProof="0" dirty="0" smtClean="0"/>
              <a:t> of my first EDUG meeting and first EDUG presentation), focus was on enhancing the DDC translation software and WebDewey language versions. Soon after 2011, WebDewey became the standard application for DDC classifiers in DDC-using countries, the </a:t>
            </a:r>
            <a:r>
              <a:rPr lang="en-US" baseline="0" noProof="0" dirty="0" err="1" smtClean="0"/>
              <a:t>Pansoft</a:t>
            </a:r>
            <a:r>
              <a:rPr lang="en-US" baseline="0" noProof="0" dirty="0" smtClean="0"/>
              <a:t> translation software became the standard translation environment for Dewey translations. Full translations of DDC 23 as well as for Abridged 15 were underway in many languages.</a:t>
            </a:r>
          </a:p>
          <a:p>
            <a:endParaRPr lang="en-US" baseline="0" noProof="0" dirty="0" smtClean="0"/>
          </a:p>
          <a:p>
            <a:r>
              <a:rPr lang="en-US" baseline="0" noProof="0" dirty="0" smtClean="0"/>
              <a:t>Today, most translation teams see themselves in a “normal” updating process, meaning that the initial translation, be it for print or web or both, is finished and the job is to translate new and changed content that is coming in regularly by the US Dewey editors.</a:t>
            </a:r>
          </a:p>
          <a:p>
            <a:endParaRPr lang="en-US" baseline="0" noProof="0" dirty="0" smtClean="0"/>
          </a:p>
          <a:p>
            <a:r>
              <a:rPr lang="en-US" noProof="0" dirty="0" smtClean="0"/>
              <a:t>I would like in a way to follow up my presentation from 2011, according to the maxim: Now that the shop is running so well, let us finally take a closer look on what we're actually doing here!</a:t>
            </a:r>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a:t>
            </a:fld>
            <a:endParaRPr lang="de-DE"/>
          </a:p>
        </p:txBody>
      </p:sp>
    </p:spTree>
    <p:extLst>
      <p:ext uri="{BB962C8B-B14F-4D97-AF65-F5344CB8AC3E}">
        <p14:creationId xmlns:p14="http://schemas.microsoft.com/office/powerpoint/2010/main" val="3384234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Images: </a:t>
            </a:r>
            <a:r>
              <a:rPr lang="de-DE" dirty="0" err="1" smtClean="0"/>
              <a:t>Pansoft</a:t>
            </a:r>
            <a:r>
              <a:rPr lang="de-DE" dirty="0" smtClean="0"/>
              <a:t> DDC Translation Software </a:t>
            </a:r>
            <a:r>
              <a:rPr lang="de-DE" dirty="0" err="1" smtClean="0"/>
              <a:t>DDCger</a:t>
            </a:r>
            <a:r>
              <a:rPr lang="de-DE" baseline="0" dirty="0" smtClean="0"/>
              <a:t> 23</a:t>
            </a:r>
          </a:p>
          <a:p>
            <a:endParaRPr lang="de-DE" baseline="0" dirty="0" smtClean="0"/>
          </a:p>
          <a:p>
            <a:r>
              <a:rPr lang="en-US" baseline="0" dirty="0" smtClean="0"/>
              <a:t>The phrases tool:</a:t>
            </a:r>
          </a:p>
          <a:p>
            <a:r>
              <a:rPr lang="en-US" baseline="0" dirty="0" smtClean="0"/>
              <a:t>To make sure that we are using the correct formulation of a note or phrase in a class, we can copy a phrase from the phrases tool, which is actually only an XML file where you can maintain your notes and phrases. You can open it in a pop-up-window from where you are translating and copy the phrase into the target language text field. </a:t>
            </a:r>
          </a:p>
          <a:p>
            <a:r>
              <a:rPr lang="en-US" baseline="0" dirty="0" smtClean="0"/>
              <a:t>Currently, this functionality is not as good as it could be. But there is great potential in this tool, because it really can help us translate notes and phrases in a consistent and time-saving (!) way.</a:t>
            </a: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20</a:t>
            </a:fld>
            <a:endParaRPr lang="de-DE"/>
          </a:p>
        </p:txBody>
      </p:sp>
    </p:spTree>
    <p:extLst>
      <p:ext uri="{BB962C8B-B14F-4D97-AF65-F5344CB8AC3E}">
        <p14:creationId xmlns:p14="http://schemas.microsoft.com/office/powerpoint/2010/main" val="214170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Images: </a:t>
            </a:r>
            <a:r>
              <a:rPr lang="en-US" dirty="0" err="1" smtClean="0"/>
              <a:t>Pansoft</a:t>
            </a:r>
            <a:r>
              <a:rPr lang="en-US" dirty="0" smtClean="0"/>
              <a:t> DDC Translation Software </a:t>
            </a:r>
            <a:r>
              <a:rPr lang="en-US" dirty="0" err="1" smtClean="0"/>
              <a:t>DDCger</a:t>
            </a:r>
            <a:r>
              <a:rPr lang="en-US" dirty="0" smtClean="0"/>
              <a:t> 23</a:t>
            </a:r>
          </a:p>
          <a:p>
            <a:endParaRPr lang="en-US" dirty="0" smtClean="0"/>
          </a:p>
          <a:p>
            <a:r>
              <a:rPr lang="en-US" dirty="0" smtClean="0"/>
              <a:t>Only a hint, for those</a:t>
            </a:r>
            <a:r>
              <a:rPr lang="en-US" baseline="0" dirty="0" smtClean="0"/>
              <a:t> who don’t know, or have never tried: </a:t>
            </a:r>
            <a:r>
              <a:rPr lang="en-US" dirty="0" smtClean="0"/>
              <a:t>To check consistency of translated Relative Index terms, simply use the search results display.</a:t>
            </a: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21</a:t>
            </a:fld>
            <a:endParaRPr lang="de-DE"/>
          </a:p>
        </p:txBody>
      </p:sp>
    </p:spTree>
    <p:extLst>
      <p:ext uri="{BB962C8B-B14F-4D97-AF65-F5344CB8AC3E}">
        <p14:creationId xmlns:p14="http://schemas.microsoft.com/office/powerpoint/2010/main" val="312496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22</a:t>
            </a:fld>
            <a:endParaRPr lang="de-DE"/>
          </a:p>
        </p:txBody>
      </p:sp>
    </p:spTree>
    <p:extLst>
      <p:ext uri="{BB962C8B-B14F-4D97-AF65-F5344CB8AC3E}">
        <p14:creationId xmlns:p14="http://schemas.microsoft.com/office/powerpoint/2010/main" val="3026785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DDC translation – and this again refers in the same way to other KOS translations</a:t>
            </a:r>
            <a:r>
              <a:rPr lang="en-US" baseline="0" dirty="0" smtClean="0"/>
              <a:t> </a:t>
            </a:r>
            <a:r>
              <a:rPr lang="en-US" dirty="0" smtClean="0"/>
              <a:t>– </a:t>
            </a:r>
            <a:r>
              <a:rPr lang="en-US" b="1" dirty="0" smtClean="0"/>
              <a:t>terminology work is an integral part of the translation</a:t>
            </a:r>
            <a:r>
              <a:rPr lang="en-US" dirty="0" smtClean="0"/>
              <a:t>.</a:t>
            </a:r>
          </a:p>
          <a:p>
            <a:endParaRPr lang="en-US" dirty="0" smtClean="0"/>
          </a:p>
          <a:p>
            <a:r>
              <a:rPr lang="en-US" dirty="0" smtClean="0"/>
              <a:t>And this means,</a:t>
            </a:r>
            <a:r>
              <a:rPr lang="en-US" baseline="0" dirty="0" smtClean="0"/>
              <a:t> in a way, that a Dewey translator does two jobs in one. And there’s no need to wonder:</a:t>
            </a:r>
          </a:p>
          <a:p>
            <a:endParaRPr lang="en-US" baseline="0" dirty="0" smtClean="0"/>
          </a:p>
          <a:p>
            <a:r>
              <a:rPr lang="en-US" baseline="0" dirty="0" smtClean="0"/>
              <a:t>The DDC as a knowledge organization system can be regarded as a concept scheme as well, and therefore, from certain perspectives, can be seen as a terminology itself. The translation of terminology, however, is usually conducted in a terminology database, and this terminology then supports the translator’s work on a text (-&gt; reliable and approved vocabulary at hand, fast look-up, or auto-suggested terms in the text). To translate a whole terminology scheme itself is not so common, and therefore, the idea of having a terminology management for a “translated terminology” may not be the first thing you think about…</a:t>
            </a:r>
          </a:p>
          <a:p>
            <a:endParaRPr lang="en-US" baseline="0" dirty="0" smtClean="0"/>
          </a:p>
          <a:p>
            <a:r>
              <a:rPr lang="en-US" baseline="0" dirty="0" smtClean="0"/>
              <a:t>However, when taking a look at this list of terminology-related tasks a translator has to deal with…</a:t>
            </a:r>
            <a:endParaRPr lang="en-US" dirty="0" smtClean="0"/>
          </a:p>
          <a:p>
            <a:endParaRPr lang="de-DE"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23</a:t>
            </a:fld>
            <a:endParaRPr lang="de-DE"/>
          </a:p>
        </p:txBody>
      </p:sp>
    </p:spTree>
    <p:extLst>
      <p:ext uri="{BB962C8B-B14F-4D97-AF65-F5344CB8AC3E}">
        <p14:creationId xmlns:p14="http://schemas.microsoft.com/office/powerpoint/2010/main" val="1705657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…we should probably start thinking about how the both skills</a:t>
            </a:r>
            <a:r>
              <a:rPr lang="en-US" baseline="0" noProof="0" dirty="0" smtClean="0"/>
              <a:t> </a:t>
            </a:r>
            <a:r>
              <a:rPr lang="en-US" noProof="0" dirty="0" smtClean="0"/>
              <a:t>can best benefit from each other.</a:t>
            </a:r>
          </a:p>
          <a:p>
            <a:endParaRPr lang="en-US" noProof="0" dirty="0" smtClean="0"/>
          </a:p>
          <a:p>
            <a:r>
              <a:rPr lang="en-US" noProof="0" dirty="0" smtClean="0"/>
              <a:t>Do you remember our little experiment from before? I must admit that I have saved for last two essential questions that the translator would definitely ask:</a:t>
            </a:r>
          </a:p>
          <a:p>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24</a:t>
            </a:fld>
            <a:endParaRPr lang="de-DE"/>
          </a:p>
        </p:txBody>
      </p:sp>
    </p:spTree>
    <p:extLst>
      <p:ext uri="{BB962C8B-B14F-4D97-AF65-F5344CB8AC3E}">
        <p14:creationId xmlns:p14="http://schemas.microsoft.com/office/powerpoint/2010/main" val="646695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none" strike="noStrike" kern="1200" dirty="0" smtClean="0">
                <a:solidFill>
                  <a:schemeClr val="tx1"/>
                </a:solidFill>
                <a:effectLst/>
                <a:latin typeface="Arial" charset="0"/>
                <a:ea typeface="+mn-ea"/>
                <a:cs typeface="Arial" charset="0"/>
              </a:rPr>
              <a:t>Are you using a terminology management tool for DDC translation?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effectLst/>
                <a:latin typeface="Arial" charset="0"/>
                <a:ea typeface="+mn-ea"/>
                <a:cs typeface="Arial" charset="0"/>
              </a:rPr>
              <a:t>…not</a:t>
            </a:r>
            <a:r>
              <a:rPr lang="en-US" sz="1200" u="none" strike="noStrike" kern="1200" baseline="0" dirty="0" smtClean="0">
                <a:solidFill>
                  <a:schemeClr val="tx1"/>
                </a:solidFill>
                <a:effectLst/>
                <a:latin typeface="Arial" charset="0"/>
                <a:ea typeface="+mn-ea"/>
                <a:cs typeface="Arial" charset="0"/>
              </a:rPr>
              <a:t> yet! But we should starting working on it together. DDC translation is predestinated for terminology sharing and collaborative terminology work: We have all the same (okay, depending on the DDC data version) ONE source language text, which is the perfect starting point for a concept-based and multilingual term translation! Sharing our translation problems, working together on term definitions, finding common strategies to handle difficult or artificial/technical DDC expressions – We’d ALL benefit so much from that!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baseline="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baseline="0" dirty="0" smtClean="0">
                <a:solidFill>
                  <a:schemeClr val="tx1"/>
                </a:solidFill>
                <a:effectLst/>
                <a:latin typeface="Arial" charset="0"/>
                <a:ea typeface="+mn-ea"/>
                <a:cs typeface="Arial" charset="0"/>
              </a:rPr>
              <a:t>And to make this clear: This does not mean to transfer ALL the DDC terminology into a terminology management tool! The focus should always be on solving term-related issues that pose a challenge for the translation or that might have an inter-cultural impact on the translation (and the semantic interoperability at the topical level).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baseline="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effectLst/>
                <a:latin typeface="Arial" charset="0"/>
                <a:ea typeface="+mn-ea"/>
                <a:cs typeface="Arial" charset="0"/>
              </a:rPr>
              <a:t>What I would have in mind for the future is a multilingual and commonly shared terminology management tool,</a:t>
            </a:r>
            <a:r>
              <a:rPr lang="en-US" sz="1200" u="none" strike="noStrike" kern="1200" baseline="0" dirty="0" smtClean="0">
                <a:solidFill>
                  <a:schemeClr val="tx1"/>
                </a:solidFill>
                <a:effectLst/>
                <a:latin typeface="Arial" charset="0"/>
                <a:ea typeface="+mn-ea"/>
                <a:cs typeface="Arial" charset="0"/>
              </a:rPr>
              <a:t> a more than happy ending would be an integrated solution in the translation software (see example 2 when clicking further). </a:t>
            </a:r>
            <a:r>
              <a:rPr lang="en-US" sz="1200" b="1" u="none" strike="noStrike" kern="1200" baseline="0" dirty="0" smtClean="0">
                <a:solidFill>
                  <a:schemeClr val="tx1"/>
                </a:solidFill>
                <a:effectLst/>
                <a:latin typeface="Arial" charset="0"/>
                <a:ea typeface="+mn-ea"/>
                <a:cs typeface="Arial" charset="0"/>
              </a:rPr>
              <a:t>But for sure, this is nothing that comes out of the blue.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baseline="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baseline="0" dirty="0" smtClean="0">
                <a:solidFill>
                  <a:schemeClr val="tx1"/>
                </a:solidFill>
                <a:effectLst/>
                <a:latin typeface="Arial" charset="0"/>
                <a:ea typeface="+mn-ea"/>
                <a:cs typeface="Arial" charset="0"/>
              </a:rPr>
              <a:t>A start could be to just collect problematic terms and then see how and where we bring them together and work on them later on. What about having a workshop focusing on terminology work in DDC translation next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baseline="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baseline="0" dirty="0" smtClean="0">
                <a:solidFill>
                  <a:schemeClr val="tx1"/>
                </a:solidFill>
                <a:effectLst/>
                <a:latin typeface="Arial" charset="0"/>
                <a:ea typeface="+mn-ea"/>
                <a:cs typeface="Arial" charset="0"/>
              </a:rPr>
              <a:t> </a:t>
            </a:r>
            <a:endParaRPr lang="en-US" sz="1200" u="none" strike="noStrike" kern="1200" dirty="0" smtClean="0">
              <a:solidFill>
                <a:schemeClr val="tx1"/>
              </a:solidFill>
              <a:effectLst/>
              <a:latin typeface="Arial" charset="0"/>
              <a:ea typeface="+mn-ea"/>
              <a:cs typeface="Arial" charset="0"/>
            </a:endParaRP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25</a:t>
            </a:fld>
            <a:endParaRPr lang="de-DE"/>
          </a:p>
        </p:txBody>
      </p:sp>
    </p:spTree>
    <p:extLst>
      <p:ext uri="{BB962C8B-B14F-4D97-AF65-F5344CB8AC3E}">
        <p14:creationId xmlns:p14="http://schemas.microsoft.com/office/powerpoint/2010/main" val="3502046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effectLst/>
                <a:latin typeface="Arial" charset="0"/>
                <a:ea typeface="+mn-ea"/>
                <a:cs typeface="Arial" charset="0"/>
              </a:rPr>
              <a:t>Screenshot: </a:t>
            </a:r>
            <a:r>
              <a:rPr lang="en-US" sz="1200" u="none" strike="noStrike" kern="1200" dirty="0" smtClean="0">
                <a:solidFill>
                  <a:schemeClr val="tx1"/>
                </a:solidFill>
                <a:effectLst/>
                <a:latin typeface="Arial" charset="0"/>
                <a:ea typeface="+mn-ea"/>
                <a:cs typeface="Arial" charset="0"/>
                <a:hlinkClick r:id="rId3"/>
              </a:rPr>
              <a:t>http://www.electropedia.org/iev/iev.nsf/display?openform&amp;ievref=845-01-21</a:t>
            </a:r>
            <a:endParaRPr lang="en-US" sz="1200" u="none" strike="noStrike" kern="120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dirty="0" smtClean="0">
              <a:solidFill>
                <a:schemeClr val="tx1"/>
              </a:solidFill>
              <a:effectLst/>
              <a:latin typeface="Arial" charset="0"/>
              <a:ea typeface="+mn-ea"/>
              <a:cs typeface="Arial" charset="0"/>
            </a:endParaRPr>
          </a:p>
          <a:p>
            <a:r>
              <a:rPr lang="en-US" noProof="0" dirty="0" smtClean="0"/>
              <a:t>Some randomly taken examples</a:t>
            </a:r>
            <a:r>
              <a:rPr lang="en-US" baseline="0" noProof="0" dirty="0" smtClean="0"/>
              <a:t>, just to give you an idea of what it might look like.</a:t>
            </a:r>
          </a:p>
          <a:p>
            <a:endParaRPr lang="en-US" baseline="0" noProof="0" dirty="0" smtClean="0"/>
          </a:p>
          <a:p>
            <a:r>
              <a:rPr lang="en-US" noProof="0" dirty="0" smtClean="0"/>
              <a:t>Let’s say, there would be the source language term for the concept in the DDC. This could also be a phrase or descriptive DDC topic. The entry would have an identifier, and we would give the Dewey number. There could be a definition or a note explaining what the topic is all about in the class, or also what it is all about in the outside world. We could for example say that giving a source for a definition is always required. Dewey translators could add their translation to it, or leave a comment that solves the issue or opens up for another discussion. </a:t>
            </a:r>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26</a:t>
            </a:fld>
            <a:endParaRPr lang="de-DE"/>
          </a:p>
        </p:txBody>
      </p:sp>
    </p:spTree>
    <p:extLst>
      <p:ext uri="{BB962C8B-B14F-4D97-AF65-F5344CB8AC3E}">
        <p14:creationId xmlns:p14="http://schemas.microsoft.com/office/powerpoint/2010/main" val="2692219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effectLst/>
                <a:latin typeface="Arial" charset="0"/>
                <a:ea typeface="+mn-ea"/>
                <a:cs typeface="Arial" charset="0"/>
              </a:rPr>
              <a:t>Screenshot: https://www.across.net/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effectLst/>
                <a:latin typeface="Arial" charset="0"/>
                <a:ea typeface="+mn-ea"/>
                <a:cs typeface="Arial" charset="0"/>
              </a:rPr>
              <a:t>Imagine having an integrated multilingual</a:t>
            </a:r>
            <a:r>
              <a:rPr lang="en-US" sz="1200" u="none" strike="noStrike" kern="1200" baseline="0" dirty="0" smtClean="0">
                <a:solidFill>
                  <a:schemeClr val="tx1"/>
                </a:solidFill>
                <a:effectLst/>
                <a:latin typeface="Arial" charset="0"/>
                <a:ea typeface="+mn-ea"/>
                <a:cs typeface="Arial" charset="0"/>
              </a:rPr>
              <a:t> terminology database in the DDC translation software. This would help us translate faster, identify problematic terms earlier, to share them and to solve term-related problems easier together. Plus, it would give us the good feeling that we have a common understanding of the meaning of a topic in DDC, which would in turn be a translation quality assurance for our own translation! </a:t>
            </a:r>
            <a:r>
              <a:rPr lang="en-US" sz="1200" u="none" strike="noStrike" kern="1200" baseline="0" dirty="0" smtClean="0">
                <a:solidFill>
                  <a:schemeClr val="tx1"/>
                </a:solidFill>
                <a:effectLst/>
                <a:latin typeface="Arial" charset="0"/>
                <a:ea typeface="+mn-ea"/>
                <a:cs typeface="Arial" charset="0"/>
                <a:sym typeface="Wingdings" panose="05000000000000000000" pitchFamily="2" charset="2"/>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baseline="0" dirty="0" smtClean="0">
              <a:solidFill>
                <a:schemeClr val="tx1"/>
              </a:solidFill>
              <a:effectLst/>
              <a:latin typeface="Arial" charset="0"/>
              <a:ea typeface="+mn-ea"/>
              <a:cs typeface="Arial" charset="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dirty="0" smtClean="0">
              <a:solidFill>
                <a:schemeClr val="tx1"/>
              </a:solidFill>
              <a:effectLst/>
              <a:latin typeface="Arial" charset="0"/>
              <a:ea typeface="+mn-ea"/>
              <a:cs typeface="Arial" charset="0"/>
            </a:endParaRP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27</a:t>
            </a:fld>
            <a:endParaRPr lang="de-DE"/>
          </a:p>
        </p:txBody>
      </p:sp>
    </p:spTree>
    <p:extLst>
      <p:ext uri="{BB962C8B-B14F-4D97-AF65-F5344CB8AC3E}">
        <p14:creationId xmlns:p14="http://schemas.microsoft.com/office/powerpoint/2010/main" val="4274507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smtClean="0"/>
              <a:t>Where are your DDC translation guidelines?</a:t>
            </a:r>
          </a:p>
          <a:p>
            <a:endParaRPr lang="en-US" noProof="0" dirty="0" smtClean="0"/>
          </a:p>
          <a:p>
            <a:r>
              <a:rPr lang="en-US" noProof="0" dirty="0" smtClean="0"/>
              <a:t>Every bigger translation project uses translation guidelines or at least terminology guidelines, or a combination</a:t>
            </a:r>
            <a:r>
              <a:rPr lang="en-US" baseline="0" noProof="0" dirty="0" smtClean="0"/>
              <a:t> of both</a:t>
            </a:r>
            <a:r>
              <a:rPr lang="en-US" noProof="0" dirty="0" smtClean="0"/>
              <a:t>.</a:t>
            </a:r>
          </a:p>
          <a:p>
            <a:endParaRPr lang="en-US" noProof="0" dirty="0" smtClean="0"/>
          </a:p>
          <a:p>
            <a:r>
              <a:rPr lang="en-US" noProof="0" dirty="0" smtClean="0"/>
              <a:t>Translation</a:t>
            </a:r>
            <a:r>
              <a:rPr lang="en-US" baseline="0" noProof="0" dirty="0" smtClean="0"/>
              <a:t> guidelines are THE look-up reference for questions that repeatedly occur while translating. Normally, translation guidelines are set up BEFORE a translation starts. But we all know the problem: Translating a full DDC for the first time means working under enormous time pressure, and usually the first weeks go by with preparing things, get some DDC training, get familiar with the translation software and WebDewey and so on.</a:t>
            </a:r>
          </a:p>
          <a:p>
            <a:endParaRPr lang="en-US" baseline="0" noProof="0" dirty="0" smtClean="0"/>
          </a:p>
          <a:p>
            <a:r>
              <a:rPr lang="en-US" baseline="0" noProof="0" dirty="0" smtClean="0"/>
              <a:t>There are so many DDC translations out there today, and all the translations are working with the same source text. However, every translation has its particularities, due to different objectives (print only, web only, both, mappings yes or no), divergent syntax or other grammatical specifications for the target language that should be defined once and then be treated accordingly (meaning: consistently) in the translation.</a:t>
            </a:r>
          </a:p>
          <a:p>
            <a:endParaRPr lang="en-US" baseline="0" noProof="0" dirty="0" smtClean="0"/>
          </a:p>
          <a:p>
            <a:r>
              <a:rPr lang="en-US" baseline="0" noProof="0" dirty="0" smtClean="0"/>
              <a:t>Translation guidelines make the life of a translator easier, and for Dewey translation this means in addition that despite having a customized guideline, we will be able to share and promote a </a:t>
            </a:r>
            <a:r>
              <a:rPr lang="en-US" b="1" baseline="0" noProof="0" dirty="0" smtClean="0"/>
              <a:t>common translation quality standard</a:t>
            </a:r>
            <a:r>
              <a:rPr lang="en-US" baseline="0" noProof="0" dirty="0" smtClean="0"/>
              <a:t>.</a:t>
            </a:r>
          </a:p>
          <a:p>
            <a:endParaRPr lang="en-US" baseline="0" noProof="0" dirty="0" smtClean="0"/>
          </a:p>
          <a:p>
            <a:endParaRPr lang="en-US" baseline="0" noProof="0" dirty="0" smtClean="0"/>
          </a:p>
          <a:p>
            <a:endParaRPr lang="en-US" baseline="0" noProof="0" dirty="0" smtClean="0"/>
          </a:p>
          <a:p>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28</a:t>
            </a:fld>
            <a:endParaRPr lang="de-DE"/>
          </a:p>
        </p:txBody>
      </p:sp>
    </p:spTree>
    <p:extLst>
      <p:ext uri="{BB962C8B-B14F-4D97-AF65-F5344CB8AC3E}">
        <p14:creationId xmlns:p14="http://schemas.microsoft.com/office/powerpoint/2010/main" val="63535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29</a:t>
            </a:fld>
            <a:endParaRPr lang="de-DE"/>
          </a:p>
        </p:txBody>
      </p:sp>
    </p:spTree>
    <p:extLst>
      <p:ext uri="{BB962C8B-B14F-4D97-AF65-F5344CB8AC3E}">
        <p14:creationId xmlns:p14="http://schemas.microsoft.com/office/powerpoint/2010/main" val="371965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Intro: From my profession, I am a translator and a terminologist. </a:t>
            </a:r>
          </a:p>
          <a:p>
            <a:endParaRPr lang="en-US" noProof="0" dirty="0" smtClean="0"/>
          </a:p>
          <a:p>
            <a:r>
              <a:rPr lang="en-US" noProof="0" dirty="0" smtClean="0"/>
              <a:t>As a translator, I want to produce an accurate target text that corresponds to the source language text, content A corresponds to content B, as a whole. I like it when the shop is running, when the things go fast and easy: Look up an unknown word, build a correct sentence, move on to the next sentence. I like it when a text is correct and readable in the end. As a translator, I like to get things done.</a:t>
            </a:r>
          </a:p>
          <a:p>
            <a:endParaRPr lang="en-US" noProof="0" dirty="0" smtClean="0"/>
          </a:p>
          <a:p>
            <a:r>
              <a:rPr lang="en-US" noProof="0" dirty="0" smtClean="0"/>
              <a:t>As a terminologist, I look at the concepts and how they are named. I want to give things their proper names. I like to do some research and see how a concept belongs to other concepts. Yes, I also like correct sentences, but more than that I like correct names. And once decided on a good name, I want to have it correct anywhere. As a terminologist, I am a consistency fanatic.</a:t>
            </a:r>
          </a:p>
          <a:p>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a:t>
            </a:fld>
            <a:endParaRPr lang="de-DE"/>
          </a:p>
        </p:txBody>
      </p:sp>
    </p:spTree>
    <p:extLst>
      <p:ext uri="{BB962C8B-B14F-4D97-AF65-F5344CB8AC3E}">
        <p14:creationId xmlns:p14="http://schemas.microsoft.com/office/powerpoint/2010/main" val="1167987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30</a:t>
            </a:fld>
            <a:endParaRPr lang="de-DE"/>
          </a:p>
        </p:txBody>
      </p:sp>
    </p:spTree>
    <p:extLst>
      <p:ext uri="{BB962C8B-B14F-4D97-AF65-F5344CB8AC3E}">
        <p14:creationId xmlns:p14="http://schemas.microsoft.com/office/powerpoint/2010/main" val="264028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noProof="0" dirty="0" smtClean="0"/>
              <a:t>Why is</a:t>
            </a:r>
            <a:r>
              <a:rPr lang="en-US" sz="900" baseline="0" noProof="0" dirty="0" smtClean="0"/>
              <a:t> the translation of Knowledge Organization Systems (KOS) so little discussed in research?</a:t>
            </a:r>
          </a:p>
          <a:p>
            <a:endParaRPr lang="en-US" sz="900" baseline="0" noProof="0" dirty="0" smtClean="0"/>
          </a:p>
          <a:p>
            <a:r>
              <a:rPr lang="en-US" sz="900" baseline="0" noProof="0" dirty="0" smtClean="0"/>
              <a:t>Different disciplines coming from different educational backgrounds, actors are living in their spheres (or „bubbles”).</a:t>
            </a:r>
          </a:p>
          <a:p>
            <a:endParaRPr lang="en-US" sz="900" baseline="0" noProof="0" dirty="0" smtClean="0"/>
          </a:p>
          <a:p>
            <a:r>
              <a:rPr lang="en-US" sz="900" baseline="0" noProof="0" dirty="0" smtClean="0"/>
              <a:t>There are so many synergies between the two worlds, so many connecting points! (And a high need for collaboration.)</a:t>
            </a:r>
          </a:p>
          <a:p>
            <a:endParaRPr lang="en-US" sz="900" baseline="0" noProof="0" dirty="0" smtClean="0"/>
          </a:p>
          <a:p>
            <a:r>
              <a:rPr lang="en-US" sz="900" baseline="0" noProof="0" dirty="0" smtClean="0"/>
              <a:t>Before this background, I’d like to share an experiment with you today. Let us, for a moment, take on the role of a professional translator and a professional terminologist, and let’s try to approach Dewey translation from their perspective.</a:t>
            </a:r>
          </a:p>
          <a:p>
            <a:endParaRPr lang="en-US" sz="900" baseline="0" noProof="0" dirty="0"/>
          </a:p>
          <a:p>
            <a:endParaRPr lang="en-US" sz="900" baseline="0" noProof="0"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a:t>
            </a:fld>
            <a:endParaRPr lang="de-DE"/>
          </a:p>
        </p:txBody>
      </p:sp>
    </p:spTree>
    <p:extLst>
      <p:ext uri="{BB962C8B-B14F-4D97-AF65-F5344CB8AC3E}">
        <p14:creationId xmlns:p14="http://schemas.microsoft.com/office/powerpoint/2010/main" val="151620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50888"/>
            <a:ext cx="6681787" cy="3757612"/>
          </a:xfrm>
        </p:spPr>
      </p:sp>
      <p:sp>
        <p:nvSpPr>
          <p:cNvPr id="3" name="Notizenplatzhalter 2"/>
          <p:cNvSpPr>
            <a:spLocks noGrp="1"/>
          </p:cNvSpPr>
          <p:nvPr>
            <p:ph type="body" idx="1"/>
          </p:nvPr>
        </p:nvSpPr>
        <p:spPr/>
        <p:txBody>
          <a:bodyPr/>
          <a:lstStyle/>
          <a:p>
            <a:pPr marL="0" indent="0">
              <a:buNone/>
            </a:pPr>
            <a:r>
              <a:rPr lang="en-US" sz="1100" noProof="0" dirty="0" smtClean="0"/>
              <a:t>The first question a translator would ask:</a:t>
            </a:r>
          </a:p>
          <a:p>
            <a:pPr marL="0" indent="0">
              <a:buNone/>
            </a:pPr>
            <a:endParaRPr lang="en-US" sz="1100" noProof="0" dirty="0" smtClean="0"/>
          </a:p>
          <a:p>
            <a:pPr marL="0" indent="0">
              <a:buNone/>
            </a:pPr>
            <a:r>
              <a:rPr lang="en-US" sz="1100" noProof="0" dirty="0" smtClean="0"/>
              <a:t>How much</a:t>
            </a:r>
            <a:r>
              <a:rPr lang="en-US" sz="1100" baseline="0" noProof="0" dirty="0" smtClean="0"/>
              <a:t> text is it? </a:t>
            </a:r>
            <a:r>
              <a:rPr lang="en-US" sz="1100" baseline="0" noProof="0" dirty="0" smtClean="0">
                <a:sym typeface="Wingdings" panose="05000000000000000000" pitchFamily="2" charset="2"/>
              </a:rPr>
              <a:t> </a:t>
            </a:r>
            <a:r>
              <a:rPr lang="en-US" sz="1100" noProof="0" dirty="0" smtClean="0"/>
              <a:t>DDC</a:t>
            </a:r>
            <a:r>
              <a:rPr lang="en-US" sz="1100" baseline="0" noProof="0" dirty="0" smtClean="0"/>
              <a:t> translation volume</a:t>
            </a:r>
          </a:p>
          <a:p>
            <a:pPr marL="0" indent="0">
              <a:buNone/>
            </a:pPr>
            <a:endParaRPr lang="de-DE" sz="1100" baseline="0" dirty="0" smtClean="0"/>
          </a:p>
          <a:p>
            <a:pPr marL="0" indent="0">
              <a:buNone/>
            </a:pPr>
            <a:endParaRPr lang="de-DE" sz="1100" baseline="0" dirty="0" smtClean="0"/>
          </a:p>
          <a:p>
            <a:pPr marL="0" indent="0">
              <a:buNone/>
            </a:pPr>
            <a:endParaRPr lang="de-DE" sz="110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a:t>
            </a:fld>
            <a:endParaRPr lang="de-DE"/>
          </a:p>
        </p:txBody>
      </p:sp>
    </p:spTree>
    <p:extLst>
      <p:ext uri="{BB962C8B-B14F-4D97-AF65-F5344CB8AC3E}">
        <p14:creationId xmlns:p14="http://schemas.microsoft.com/office/powerpoint/2010/main" val="123423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noProof="0" dirty="0" smtClean="0"/>
              <a:t>What kind of text is it and how much specialized is the text?</a:t>
            </a:r>
          </a:p>
          <a:p>
            <a:endParaRPr lang="en-US" baseline="0" noProof="0" dirty="0" smtClean="0"/>
          </a:p>
          <a:p>
            <a:r>
              <a:rPr lang="en-US" baseline="0" noProof="0" dirty="0" smtClean="0"/>
              <a:t>Main differences to text types specialized translators are normally dealing with:</a:t>
            </a:r>
          </a:p>
          <a:p>
            <a:r>
              <a:rPr lang="en-US" baseline="0" noProof="0" dirty="0" smtClean="0"/>
              <a:t>- no continuous text (Exceptions here: Introduction, Theory and Practice, DDC manual)</a:t>
            </a:r>
          </a:p>
          <a:p>
            <a:r>
              <a:rPr lang="en-US" baseline="0" noProof="0" dirty="0" smtClean="0"/>
              <a:t>- (potentially) all disciplines and subjects (= topics)</a:t>
            </a:r>
          </a:p>
          <a:p>
            <a:r>
              <a:rPr lang="en-US" baseline="0" noProof="0" dirty="0" smtClean="0"/>
              <a:t>- data format information as part of the translation content</a:t>
            </a:r>
            <a:endParaRPr lang="en-US" baseline="0"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6</a:t>
            </a:fld>
            <a:endParaRPr lang="de-DE"/>
          </a:p>
        </p:txBody>
      </p:sp>
    </p:spTree>
    <p:extLst>
      <p:ext uri="{BB962C8B-B14F-4D97-AF65-F5344CB8AC3E}">
        <p14:creationId xmlns:p14="http://schemas.microsoft.com/office/powerpoint/2010/main" val="54631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050" dirty="0" smtClean="0"/>
              <a:t>Screenshots:</a:t>
            </a:r>
            <a:r>
              <a:rPr lang="en-US" sz="1050" baseline="0" dirty="0" smtClean="0"/>
              <a:t> </a:t>
            </a:r>
            <a:r>
              <a:rPr lang="en-US" sz="1050" baseline="0" dirty="0" err="1" smtClean="0"/>
              <a:t>Pansoft</a:t>
            </a:r>
            <a:r>
              <a:rPr lang="en-US" sz="1050" baseline="0" dirty="0" smtClean="0"/>
              <a:t> Translation Software </a:t>
            </a:r>
            <a:r>
              <a:rPr lang="en-US" sz="1050" baseline="0" dirty="0" err="1" smtClean="0"/>
              <a:t>DDCger</a:t>
            </a:r>
            <a:r>
              <a:rPr lang="en-US" sz="1050" baseline="0" dirty="0" smtClean="0"/>
              <a:t> 23 </a:t>
            </a:r>
          </a:p>
          <a:p>
            <a:r>
              <a:rPr lang="en-US" sz="1050" baseline="0" dirty="0" smtClean="0"/>
              <a:t>Translation Memory System (TMS) example: </a:t>
            </a:r>
            <a:r>
              <a:rPr lang="en-US" sz="1050" baseline="0" dirty="0" err="1" smtClean="0"/>
              <a:t>Wordbee</a:t>
            </a:r>
            <a:r>
              <a:rPr lang="en-US" sz="1050" baseline="0" dirty="0" smtClean="0"/>
              <a:t> </a:t>
            </a:r>
            <a:r>
              <a:rPr lang="en-US" sz="1050" dirty="0" smtClean="0"/>
              <a:t>https://www.wordbee.com/</a:t>
            </a:r>
          </a:p>
          <a:p>
            <a:endParaRPr lang="en-US" sz="1050" dirty="0" smtClean="0"/>
          </a:p>
          <a:p>
            <a:r>
              <a:rPr lang="en-US" sz="1050" dirty="0" smtClean="0"/>
              <a:t>The DDC translation software is similar to a translation</a:t>
            </a:r>
            <a:r>
              <a:rPr lang="en-US" sz="1050" baseline="0" dirty="0" smtClean="0"/>
              <a:t> memory software (TMS), the normal work environment of modern translators. But of course, there are some differences, too. For example, the DDC TS has no “memory”.</a:t>
            </a:r>
          </a:p>
          <a:p>
            <a:endParaRPr lang="en-US" sz="1050" baseline="0" dirty="0" smtClean="0"/>
          </a:p>
          <a:p>
            <a:r>
              <a:rPr lang="en-US" sz="1050" dirty="0" smtClean="0"/>
              <a:t>The “memory” in the name “Translation Memory</a:t>
            </a:r>
            <a:r>
              <a:rPr lang="en-US" sz="1050" baseline="0" dirty="0" smtClean="0"/>
              <a:t> Software (or System)”</a:t>
            </a:r>
            <a:r>
              <a:rPr lang="en-US" sz="1050" dirty="0" smtClean="0"/>
              <a:t> is coming from the core functionality of these systems: A TMS remembers any text that you have translated before and based on that gives you auto-suggestions for the text you start you type in.</a:t>
            </a:r>
          </a:p>
          <a:p>
            <a:endParaRPr lang="en-US" sz="105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7</a:t>
            </a:fld>
            <a:endParaRPr lang="de-DE"/>
          </a:p>
        </p:txBody>
      </p:sp>
    </p:spTree>
    <p:extLst>
      <p:ext uri="{BB962C8B-B14F-4D97-AF65-F5344CB8AC3E}">
        <p14:creationId xmlns:p14="http://schemas.microsoft.com/office/powerpoint/2010/main" val="243511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noProof="0" dirty="0" smtClean="0"/>
              <a:t>Questions a terminologist may ask about Dewey translation. </a:t>
            </a:r>
          </a:p>
          <a:p>
            <a:endParaRPr lang="en-US" baseline="0" noProof="0" dirty="0" smtClean="0"/>
          </a:p>
          <a:p>
            <a:r>
              <a:rPr lang="en-US" baseline="0" noProof="0" dirty="0" smtClean="0"/>
              <a:t>You can say YEP, if any of it sounds familiar to you!</a:t>
            </a:r>
          </a:p>
          <a:p>
            <a:endParaRPr lang="de-DE" baseline="0" dirty="0" smtClean="0"/>
          </a:p>
          <a:p>
            <a:endParaRPr lang="de-DE" baseline="0" dirty="0"/>
          </a:p>
          <a:p>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8</a:t>
            </a:fld>
            <a:endParaRPr lang="de-DE"/>
          </a:p>
        </p:txBody>
      </p:sp>
    </p:spTree>
    <p:extLst>
      <p:ext uri="{BB962C8B-B14F-4D97-AF65-F5344CB8AC3E}">
        <p14:creationId xmlns:p14="http://schemas.microsoft.com/office/powerpoint/2010/main" val="178279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Before we move on, we can already make the observation that DDC translation doesn’t sound trivial, and we can determine this even without having looked at one concrete DDC example.</a:t>
            </a:r>
          </a:p>
          <a:p>
            <a:endParaRPr lang="en-US" dirty="0" smtClean="0"/>
          </a:p>
          <a:p>
            <a:r>
              <a:rPr lang="en-US" dirty="0" smtClean="0"/>
              <a:t>We can already guess that translating is not the only skill that is demanded here...</a:t>
            </a:r>
          </a:p>
          <a:p>
            <a:endParaRPr lang="en-US" dirty="0" smtClean="0"/>
          </a:p>
          <a:p>
            <a:r>
              <a:rPr lang="en-US" dirty="0" smtClean="0"/>
              <a:t>How do the different skills interact together? What are the main challenges?</a:t>
            </a:r>
          </a:p>
          <a:p>
            <a:endParaRPr lang="en-US" dirty="0" smtClean="0"/>
          </a:p>
          <a:p>
            <a:r>
              <a:rPr lang="en-US" dirty="0" smtClean="0"/>
              <a:t>At first, we need to distinguish between the individual linguistic elements of the text:</a:t>
            </a: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9</a:t>
            </a:fld>
            <a:endParaRPr lang="de-DE"/>
          </a:p>
        </p:txBody>
      </p:sp>
    </p:spTree>
    <p:extLst>
      <p:ext uri="{BB962C8B-B14F-4D97-AF65-F5344CB8AC3E}">
        <p14:creationId xmlns:p14="http://schemas.microsoft.com/office/powerpoint/2010/main" val="3903069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9" descr="dnb_RGB"/>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12088" y="216000"/>
            <a:ext cx="1224000" cy="792000"/>
          </a:xfrm>
          <a:prstGeom prst="rect">
            <a:avLst/>
          </a:prstGeom>
          <a:noFill/>
          <a:ln w="9525">
            <a:noFill/>
            <a:miter lim="800000"/>
            <a:headEnd/>
            <a:tailEnd/>
          </a:ln>
        </p:spPr>
      </p:pic>
      <p:sp>
        <p:nvSpPr>
          <p:cNvPr id="19463" name="Rectangle 7"/>
          <p:cNvSpPr>
            <a:spLocks noGrp="1" noChangeArrowheads="1"/>
          </p:cNvSpPr>
          <p:nvPr>
            <p:ph type="ctrTitle"/>
          </p:nvPr>
        </p:nvSpPr>
        <p:spPr>
          <a:xfrm>
            <a:off x="287766" y="2498400"/>
            <a:ext cx="7593012" cy="1296000"/>
          </a:xfrm>
        </p:spPr>
        <p:txBody>
          <a:bodyPr/>
          <a:lstStyle>
            <a:lvl1pPr>
              <a:lnSpc>
                <a:spcPts val="3600"/>
              </a:lnSpc>
              <a:defRPr sz="3200" b="0"/>
            </a:lvl1pPr>
          </a:lstStyle>
          <a:p>
            <a:r>
              <a:rPr lang="de-DE"/>
              <a:t>Titelmasterformat durch Klicken bearbeiten</a:t>
            </a:r>
            <a:endParaRPr lang="de-DE" dirty="0"/>
          </a:p>
        </p:txBody>
      </p:sp>
      <p:sp>
        <p:nvSpPr>
          <p:cNvPr id="19464" name="Rectangle 8"/>
          <p:cNvSpPr>
            <a:spLocks noGrp="1" noChangeArrowheads="1"/>
          </p:cNvSpPr>
          <p:nvPr>
            <p:ph type="subTitle" idx="1" hasCustomPrompt="1"/>
          </p:nvPr>
        </p:nvSpPr>
        <p:spPr>
          <a:xfrm>
            <a:off x="287766" y="2041200"/>
            <a:ext cx="7593012" cy="385200"/>
          </a:xfrm>
        </p:spPr>
        <p:txBody>
          <a:bodyPr/>
          <a:lstStyle>
            <a:lvl1pPr marL="0" indent="0">
              <a:spcBef>
                <a:spcPts val="0"/>
              </a:spcBef>
              <a:buFont typeface="Verdana" pitchFamily="34" charset="0"/>
              <a:buNone/>
              <a:defRPr sz="2000" baseline="0"/>
            </a:lvl1pPr>
          </a:lstStyle>
          <a:p>
            <a:r>
              <a:rPr lang="de-DE" dirty="0"/>
              <a:t>Namen durch Klicken und Überschreiben hinzufügen</a:t>
            </a:r>
          </a:p>
        </p:txBody>
      </p:sp>
      <p:sp>
        <p:nvSpPr>
          <p:cNvPr id="5" name="Rectangle 10"/>
          <p:cNvSpPr>
            <a:spLocks noGrp="1" noChangeArrowheads="1"/>
          </p:cNvSpPr>
          <p:nvPr>
            <p:ph type="ftr" sz="quarter" idx="10"/>
          </p:nvPr>
        </p:nvSpPr>
        <p:spPr/>
        <p:txBody>
          <a:bodyPr/>
          <a:lstStyle>
            <a:lvl1pPr>
              <a:defRPr>
                <a:solidFill>
                  <a:schemeClr val="bg2"/>
                </a:solidFill>
              </a:defRPr>
            </a:lvl1pPr>
          </a:lstStyle>
          <a:p>
            <a:pPr>
              <a:defRPr/>
            </a:pPr>
            <a:r>
              <a:rPr lang="de-DE" smtClean="0"/>
              <a:t>| Tina Mengel, DNB | EDUG Symposium | 10 May 2019</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6" name="Rectangle 10"/>
          <p:cNvSpPr>
            <a:spLocks noGrp="1" noChangeArrowheads="1"/>
          </p:cNvSpPr>
          <p:nvPr>
            <p:ph type="ftr" sz="quarter" idx="10"/>
          </p:nvPr>
        </p:nvSpPr>
        <p:spPr>
          <a:xfrm>
            <a:off x="532800" y="410400"/>
            <a:ext cx="7020000" cy="153888"/>
          </a:xfrm>
        </p:spPr>
        <p:txBody>
          <a:bodyPr/>
          <a:lstStyle>
            <a:lvl1pPr>
              <a:defRPr>
                <a:solidFill>
                  <a:schemeClr val="bg2"/>
                </a:solidFill>
              </a:defRPr>
            </a:lvl1pPr>
          </a:lstStyle>
          <a:p>
            <a:pPr>
              <a:defRPr/>
            </a:pPr>
            <a:r>
              <a:rPr lang="de-DE" smtClean="0"/>
              <a:t>| Tina Mengel, DNB | EDUG Symposium | 10 May 2019</a:t>
            </a:r>
            <a:endParaRPr lang="de-DE" dirty="0"/>
          </a:p>
        </p:txBody>
      </p:sp>
      <p:sp>
        <p:nvSpPr>
          <p:cNvPr id="5" name="Titel 1"/>
          <p:cNvSpPr>
            <a:spLocks noGrp="1"/>
          </p:cNvSpPr>
          <p:nvPr>
            <p:ph type="title"/>
          </p:nvPr>
        </p:nvSpPr>
        <p:spPr>
          <a:xfrm>
            <a:off x="288000" y="1218086"/>
            <a:ext cx="8460000" cy="777600"/>
          </a:xfrm>
        </p:spPr>
        <p:txBody>
          <a:bodyPr/>
          <a:lstStyle>
            <a:lvl1pPr>
              <a:lnSpc>
                <a:spcPts val="3000"/>
              </a:lnSpc>
              <a:defRPr b="0"/>
            </a:lvl1pPr>
          </a:lstStyle>
          <a:p>
            <a:r>
              <a:rPr lang="de-DE"/>
              <a:t>Titelmasterformat durch Klicken bearbeiten</a:t>
            </a:r>
            <a:endParaRPr lang="de-DE" dirty="0"/>
          </a:p>
        </p:txBody>
      </p:sp>
      <p:sp>
        <p:nvSpPr>
          <p:cNvPr id="8" name="Inhaltsplatzhalter 2"/>
          <p:cNvSpPr>
            <a:spLocks noGrp="1"/>
          </p:cNvSpPr>
          <p:nvPr>
            <p:ph idx="1"/>
          </p:nvPr>
        </p:nvSpPr>
        <p:spPr>
          <a:xfrm>
            <a:off x="288000" y="2016000"/>
            <a:ext cx="8460000" cy="2754000"/>
          </a:xfrm>
        </p:spPr>
        <p:txBody>
          <a:bodyPr/>
          <a:lstStyle>
            <a:lvl1pPr marL="514350" indent="-514350">
              <a:lnSpc>
                <a:spcPts val="3000"/>
              </a:lnSpc>
              <a:spcBef>
                <a:spcPts val="1680"/>
              </a:spcBef>
              <a:buFont typeface="+mj-lt"/>
              <a:buAutoNum type="arabicPeriod"/>
              <a:defRPr sz="2600" b="1"/>
            </a:lvl1pPr>
            <a:lvl2pPr marL="1179512" indent="-457200">
              <a:lnSpc>
                <a:spcPts val="2400"/>
              </a:lnSpc>
              <a:spcBef>
                <a:spcPts val="300"/>
              </a:spcBef>
              <a:buFont typeface="+mj-lt"/>
              <a:buAutoNum type="arabicPeriod"/>
              <a:defRPr sz="2000" b="1"/>
            </a:lvl2pPr>
            <a:lvl3pPr marL="1533525" indent="-457200">
              <a:lnSpc>
                <a:spcPts val="2400"/>
              </a:lnSpc>
              <a:spcBef>
                <a:spcPts val="300"/>
              </a:spcBef>
              <a:buFont typeface="+mj-lt"/>
              <a:buAutoNum type="arabicPeriod"/>
              <a:defRPr sz="2000" b="1"/>
            </a:lvl3pPr>
            <a:lvl4pPr marL="1798637" indent="-457200">
              <a:lnSpc>
                <a:spcPts val="2400"/>
              </a:lnSpc>
              <a:spcBef>
                <a:spcPts val="300"/>
              </a:spcBef>
              <a:buFont typeface="+mj-lt"/>
              <a:buAutoNum type="arabicPeriod"/>
              <a:defRPr sz="2000" b="1"/>
            </a:lvl4pPr>
            <a:lvl5pPr marL="2071687" indent="-457200">
              <a:lnSpc>
                <a:spcPts val="2400"/>
              </a:lnSpc>
              <a:spcBef>
                <a:spcPts val="300"/>
              </a:spcBef>
              <a:buFont typeface="+mj-lt"/>
              <a:buAutoNum type="arabicPeriod"/>
              <a:defRPr sz="2000" b="1"/>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4" name="Rectangle 9"/>
          <p:cNvSpPr>
            <a:spLocks noGrp="1" noChangeArrowheads="1"/>
          </p:cNvSpPr>
          <p:nvPr>
            <p:ph type="ftr" sz="quarter" idx="10"/>
          </p:nvPr>
        </p:nvSpPr>
        <p:spPr>
          <a:ln/>
        </p:spPr>
        <p:txBody>
          <a:bodyPr/>
          <a:lstStyle>
            <a:lvl1pPr>
              <a:defRPr/>
            </a:lvl1pPr>
          </a:lstStyle>
          <a:p>
            <a:pPr>
              <a:defRPr/>
            </a:pPr>
            <a:r>
              <a:rPr lang="de-DE" smtClean="0"/>
              <a:t>| Tina Mengel, DNB | EDUG Symposium | 10 May 2019</a:t>
            </a:r>
            <a:endParaRPr lang="de-DE"/>
          </a:p>
        </p:txBody>
      </p:sp>
      <p:sp>
        <p:nvSpPr>
          <p:cNvPr id="5" name="Inhaltsplatzhalter 2"/>
          <p:cNvSpPr>
            <a:spLocks noGrp="1"/>
          </p:cNvSpPr>
          <p:nvPr>
            <p:ph idx="1"/>
          </p:nvPr>
        </p:nvSpPr>
        <p:spPr>
          <a:xfrm>
            <a:off x="288000" y="2016000"/>
            <a:ext cx="8460000" cy="2754000"/>
          </a:xfrm>
        </p:spPr>
        <p:txBody>
          <a:bodyPr/>
          <a:lstStyle>
            <a:lvl1pPr>
              <a:spcBef>
                <a:spcPts val="900"/>
              </a:spcBef>
              <a:defRPr lang="de-DE" dirty="0" smtClean="0"/>
            </a:lvl1pPr>
            <a:lvl2pPr>
              <a:lnSpc>
                <a:spcPts val="2000"/>
              </a:lnSpc>
              <a:spcBef>
                <a:spcPts val="300"/>
              </a:spcBef>
              <a:defRPr lang="de-DE" sz="1600" dirty="0" smtClean="0"/>
            </a:lvl2pPr>
            <a:lvl3pPr>
              <a:lnSpc>
                <a:spcPts val="2000"/>
              </a:lnSpc>
              <a:spcBef>
                <a:spcPts val="300"/>
              </a:spcBef>
              <a:defRPr lang="de-DE" sz="1600" dirty="0" smtClean="0"/>
            </a:lvl3pPr>
            <a:lvl4pPr>
              <a:lnSpc>
                <a:spcPts val="2000"/>
              </a:lnSpc>
              <a:spcBef>
                <a:spcPts val="300"/>
              </a:spcBef>
              <a:defRPr lang="de-DE" sz="1600" dirty="0" smtClean="0"/>
            </a:lvl4pPr>
            <a:lvl5pPr>
              <a:lnSpc>
                <a:spcPts val="2000"/>
              </a:lnSpc>
              <a:spcBef>
                <a:spcPts val="300"/>
              </a:spcBef>
              <a:defRPr lang="de-DE" sz="1600" dirty="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itel 1"/>
          <p:cNvSpPr>
            <a:spLocks noGrp="1"/>
          </p:cNvSpPr>
          <p:nvPr>
            <p:ph type="title"/>
          </p:nvPr>
        </p:nvSpPr>
        <p:spPr>
          <a:xfrm>
            <a:off x="288000" y="1080000"/>
            <a:ext cx="8460000" cy="777600"/>
          </a:xfrm>
        </p:spPr>
        <p:txBody>
          <a:bodyPr/>
          <a:lstStyle>
            <a:lvl1pPr>
              <a:lnSpc>
                <a:spcPts val="3000"/>
              </a:lnSpc>
              <a:defRPr/>
            </a:lvl1pPr>
          </a:lstStyle>
          <a:p>
            <a:r>
              <a:rPr lang="de-DE"/>
              <a:t>Titelmasterformat durch Klicken bearbeiten</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Aufzählunge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88000" y="2016000"/>
            <a:ext cx="4140000" cy="2754000"/>
          </a:xfrm>
        </p:spPr>
        <p:txBody>
          <a:bodyPr/>
          <a:lstStyle>
            <a:lvl1pPr>
              <a:lnSpc>
                <a:spcPts val="2400"/>
              </a:lnSpc>
              <a:spcBef>
                <a:spcPts val="900"/>
              </a:spcBef>
              <a:defRPr sz="2000"/>
            </a:lvl1pPr>
            <a:lvl2pPr>
              <a:lnSpc>
                <a:spcPts val="2000"/>
              </a:lnSpc>
              <a:spcBef>
                <a:spcPts val="300"/>
              </a:spcBef>
              <a:defRPr sz="1600"/>
            </a:lvl2pPr>
            <a:lvl3pPr>
              <a:lnSpc>
                <a:spcPts val="2000"/>
              </a:lnSpc>
              <a:spcBef>
                <a:spcPts val="300"/>
              </a:spcBef>
              <a:defRPr sz="1600"/>
            </a:lvl3pPr>
            <a:lvl4pPr>
              <a:lnSpc>
                <a:spcPts val="2000"/>
              </a:lnSpc>
              <a:spcBef>
                <a:spcPts val="300"/>
              </a:spcBef>
              <a:defRPr sz="1600"/>
            </a:lvl4pPr>
            <a:lvl5pPr>
              <a:lnSpc>
                <a:spcPts val="2000"/>
              </a:lnSpc>
              <a:spcBef>
                <a:spcPts val="300"/>
              </a:spcBef>
              <a:defRPr sz="16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08000" y="2016000"/>
            <a:ext cx="4140000" cy="2754000"/>
          </a:xfrm>
        </p:spPr>
        <p:txBody>
          <a:bodyPr/>
          <a:lstStyle>
            <a:lvl1pPr>
              <a:lnSpc>
                <a:spcPts val="2400"/>
              </a:lnSpc>
              <a:spcBef>
                <a:spcPts val="900"/>
              </a:spcBef>
              <a:defRPr lang="de-DE" sz="2000" dirty="0" smtClean="0">
                <a:solidFill>
                  <a:schemeClr val="tx1"/>
                </a:solidFill>
                <a:latin typeface="+mn-lt"/>
                <a:ea typeface="+mn-ea"/>
                <a:cs typeface="+mn-cs"/>
              </a:defRPr>
            </a:lvl1pPr>
            <a:lvl2pPr>
              <a:lnSpc>
                <a:spcPts val="2000"/>
              </a:lnSpc>
              <a:spcBef>
                <a:spcPts val="300"/>
              </a:spcBef>
              <a:defRPr sz="1600"/>
            </a:lvl2pPr>
            <a:lvl3pPr>
              <a:lnSpc>
                <a:spcPts val="2000"/>
              </a:lnSpc>
              <a:spcBef>
                <a:spcPts val="300"/>
              </a:spcBef>
              <a:defRPr sz="1600"/>
            </a:lvl3pPr>
            <a:lvl4pPr>
              <a:lnSpc>
                <a:spcPts val="2000"/>
              </a:lnSpc>
              <a:spcBef>
                <a:spcPts val="300"/>
              </a:spcBef>
              <a:defRPr sz="1600"/>
            </a:lvl4pPr>
            <a:lvl5pPr>
              <a:lnSpc>
                <a:spcPts val="2000"/>
              </a:lnSpc>
              <a:spcBef>
                <a:spcPts val="300"/>
              </a:spcBef>
              <a:defRPr sz="16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t>| Tina Mengel, DNB | EDUG Symposium | 10 May 2019</a:t>
            </a:r>
            <a:endParaRPr lang="de-DE"/>
          </a:p>
        </p:txBody>
      </p:sp>
      <p:sp>
        <p:nvSpPr>
          <p:cNvPr id="6" name="Titel 1"/>
          <p:cNvSpPr>
            <a:spLocks noGrp="1"/>
          </p:cNvSpPr>
          <p:nvPr>
            <p:ph type="title"/>
          </p:nvPr>
        </p:nvSpPr>
        <p:spPr>
          <a:xfrm>
            <a:off x="288000" y="1080000"/>
            <a:ext cx="8460000" cy="777600"/>
          </a:xfrm>
        </p:spPr>
        <p:txBody>
          <a:bodyPr/>
          <a:lstStyle>
            <a:lvl1pPr>
              <a:lnSpc>
                <a:spcPts val="3000"/>
              </a:lnSpc>
              <a:defRPr/>
            </a:lvl1pPr>
          </a:lstStyle>
          <a:p>
            <a:r>
              <a:rPr lang="de-DE"/>
              <a:t>Titelmasterformat durch Klicken bearbeiten</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Rectangle 9"/>
          <p:cNvSpPr>
            <a:spLocks noGrp="1" noChangeArrowheads="1"/>
          </p:cNvSpPr>
          <p:nvPr>
            <p:ph type="ftr" sz="quarter" idx="10"/>
          </p:nvPr>
        </p:nvSpPr>
        <p:spPr>
          <a:ln/>
        </p:spPr>
        <p:txBody>
          <a:bodyPr/>
          <a:lstStyle>
            <a:lvl1pPr>
              <a:defRPr/>
            </a:lvl1pPr>
          </a:lstStyle>
          <a:p>
            <a:pPr>
              <a:defRPr/>
            </a:pPr>
            <a:r>
              <a:rPr lang="de-DE" smtClean="0"/>
              <a:t>| Tina Mengel, DNB | EDUG Symposium | 10 May 2019</a:t>
            </a:r>
            <a:endParaRPr lang="de-DE"/>
          </a:p>
        </p:txBody>
      </p:sp>
      <p:sp>
        <p:nvSpPr>
          <p:cNvPr id="4" name="Titel 1"/>
          <p:cNvSpPr>
            <a:spLocks noGrp="1"/>
          </p:cNvSpPr>
          <p:nvPr>
            <p:ph type="title"/>
          </p:nvPr>
        </p:nvSpPr>
        <p:spPr>
          <a:xfrm>
            <a:off x="288000" y="1080000"/>
            <a:ext cx="8460000" cy="777600"/>
          </a:xfrm>
        </p:spPr>
        <p:txBody>
          <a:bodyPr/>
          <a:lstStyle>
            <a:lvl1pPr>
              <a:lnSpc>
                <a:spcPts val="3000"/>
              </a:lnSpc>
              <a:defRPr/>
            </a:lvl1pPr>
          </a:lstStyle>
          <a:p>
            <a:r>
              <a:rPr lang="de-DE"/>
              <a:t>Titelmasterformat durch Klicken bearbeiten</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_mitLogo">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smtClean="0"/>
              <a:t>| Tina Mengel, DNB | EDUG Symposium | 10 May 2019</a:t>
            </a:r>
            <a:endParaRPr lang="de-DE"/>
          </a:p>
        </p:txBody>
      </p:sp>
    </p:spTree>
    <p:extLst>
      <p:ext uri="{BB962C8B-B14F-4D97-AF65-F5344CB8AC3E}">
        <p14:creationId xmlns:p14="http://schemas.microsoft.com/office/powerpoint/2010/main" val="370378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smtClean="0"/>
              <a:t>| Tina Mengel, DNB | EDUG Symposium | 10 May 2019</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Objekt">
    <p:spTree>
      <p:nvGrpSpPr>
        <p:cNvPr id="1" name=""/>
        <p:cNvGrpSpPr/>
        <p:nvPr/>
      </p:nvGrpSpPr>
      <p:grpSpPr>
        <a:xfrm>
          <a:off x="0" y="0"/>
          <a:ext cx="0" cy="0"/>
          <a:chOff x="0" y="0"/>
          <a:chExt cx="0" cy="0"/>
        </a:xfrm>
      </p:grpSpPr>
      <p:sp>
        <p:nvSpPr>
          <p:cNvPr id="5" name="Rectangle 9"/>
          <p:cNvSpPr>
            <a:spLocks noGrp="1" noChangeArrowheads="1"/>
          </p:cNvSpPr>
          <p:nvPr>
            <p:ph type="ftr" sz="quarter" idx="10"/>
          </p:nvPr>
        </p:nvSpPr>
        <p:spPr>
          <a:ln/>
        </p:spPr>
        <p:txBody>
          <a:bodyPr/>
          <a:lstStyle>
            <a:lvl1pPr>
              <a:defRPr/>
            </a:lvl1pPr>
          </a:lstStyle>
          <a:p>
            <a:pPr>
              <a:defRPr/>
            </a:pPr>
            <a:r>
              <a:rPr lang="de-DE" smtClean="0"/>
              <a:t>| Tina Mengel, DNB | EDUG Symposium | 10 May 2019</a:t>
            </a:r>
            <a:endParaRPr lang="de-DE"/>
          </a:p>
        </p:txBody>
      </p:sp>
      <p:sp>
        <p:nvSpPr>
          <p:cNvPr id="7" name="Titel 1"/>
          <p:cNvSpPr>
            <a:spLocks noGrp="1"/>
          </p:cNvSpPr>
          <p:nvPr>
            <p:ph type="title"/>
          </p:nvPr>
        </p:nvSpPr>
        <p:spPr>
          <a:xfrm>
            <a:off x="288000" y="1080000"/>
            <a:ext cx="8460000" cy="777600"/>
          </a:xfrm>
        </p:spPr>
        <p:txBody>
          <a:bodyPr/>
          <a:lstStyle>
            <a:lvl1pPr>
              <a:lnSpc>
                <a:spcPts val="3000"/>
              </a:lnSpc>
              <a:defRPr/>
            </a:lvl1pPr>
          </a:lstStyle>
          <a:p>
            <a:r>
              <a:rPr lang="de-DE"/>
              <a:t>Titelmasterformat durch Klicken bearbeiten</a:t>
            </a:r>
            <a:endParaRPr lang="de-DE" dirty="0"/>
          </a:p>
        </p:txBody>
      </p:sp>
      <p:sp>
        <p:nvSpPr>
          <p:cNvPr id="8" name="Inhaltsplatzhalter 2"/>
          <p:cNvSpPr>
            <a:spLocks noGrp="1"/>
          </p:cNvSpPr>
          <p:nvPr>
            <p:ph idx="1"/>
          </p:nvPr>
        </p:nvSpPr>
        <p:spPr>
          <a:xfrm>
            <a:off x="288000" y="2016000"/>
            <a:ext cx="8460000" cy="2754000"/>
          </a:xfrm>
        </p:spPr>
        <p:txBody>
          <a:bodyPr/>
          <a:lstStyle>
            <a:lvl1pPr>
              <a:spcBef>
                <a:spcPts val="900"/>
              </a:spcBef>
              <a:buNone/>
              <a:defRPr/>
            </a:lvl1pPr>
          </a:lstStyle>
          <a:p>
            <a:pPr lvl="0"/>
            <a:r>
              <a:rPr lang="de-DE"/>
              <a:t>Formatvorlagen des Textmasters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zwei Objek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88000" y="2016000"/>
            <a:ext cx="4140000" cy="2754000"/>
          </a:xfrm>
        </p:spPr>
        <p:txBody>
          <a:bodyPr/>
          <a:lstStyle>
            <a:lvl1pPr>
              <a:spcBef>
                <a:spcPts val="900"/>
              </a:spcBef>
              <a:buNone/>
              <a:defRPr sz="2000"/>
            </a:lvl1pPr>
            <a:lvl2pPr>
              <a:lnSpc>
                <a:spcPts val="2000"/>
              </a:lnSpc>
              <a:defRPr sz="1600"/>
            </a:lvl2pPr>
            <a:lvl3pPr>
              <a:lnSpc>
                <a:spcPts val="2000"/>
              </a:lnSpc>
              <a:defRPr sz="1600"/>
            </a:lvl3pPr>
            <a:lvl4pPr>
              <a:lnSpc>
                <a:spcPts val="2000"/>
              </a:lnSpc>
              <a:defRPr sz="1600"/>
            </a:lvl4pPr>
            <a:lvl5pPr>
              <a:lnSpc>
                <a:spcPts val="2000"/>
              </a:lnSpc>
              <a:defRPr sz="1600"/>
            </a:lvl5pPr>
            <a:lvl6pPr>
              <a:defRPr sz="1800"/>
            </a:lvl6pPr>
            <a:lvl7pPr>
              <a:defRPr sz="1800"/>
            </a:lvl7pPr>
            <a:lvl8pPr>
              <a:defRPr sz="1800"/>
            </a:lvl8pPr>
            <a:lvl9pPr>
              <a:defRPr sz="1800"/>
            </a:lvl9pPr>
          </a:lstStyle>
          <a:p>
            <a:pPr lvl="0"/>
            <a:r>
              <a:rPr lang="de-DE"/>
              <a:t>Formatvorlagen des Textmasters bearbeiten</a:t>
            </a:r>
          </a:p>
        </p:txBody>
      </p:sp>
      <p:sp>
        <p:nvSpPr>
          <p:cNvPr id="4" name="Inhaltsplatzhalter 3"/>
          <p:cNvSpPr>
            <a:spLocks noGrp="1"/>
          </p:cNvSpPr>
          <p:nvPr>
            <p:ph sz="half" idx="2"/>
          </p:nvPr>
        </p:nvSpPr>
        <p:spPr>
          <a:xfrm>
            <a:off x="4608000" y="2016000"/>
            <a:ext cx="4140000" cy="2754000"/>
          </a:xfrm>
        </p:spPr>
        <p:txBody>
          <a:bodyPr/>
          <a:lstStyle>
            <a:lvl1pPr>
              <a:spcBef>
                <a:spcPts val="900"/>
              </a:spcBef>
              <a:buNone/>
              <a:defRPr sz="2000"/>
            </a:lvl1pPr>
            <a:lvl2pPr>
              <a:lnSpc>
                <a:spcPts val="2000"/>
              </a:lnSpc>
              <a:defRPr sz="1600"/>
            </a:lvl2pPr>
            <a:lvl3pPr>
              <a:lnSpc>
                <a:spcPts val="2000"/>
              </a:lnSpc>
              <a:defRPr sz="1600"/>
            </a:lvl3pPr>
            <a:lvl4pPr>
              <a:lnSpc>
                <a:spcPts val="2000"/>
              </a:lnSpc>
              <a:defRPr sz="1600"/>
            </a:lvl4pPr>
            <a:lvl5pPr>
              <a:lnSpc>
                <a:spcPts val="2000"/>
              </a:lnSpc>
              <a:defRPr sz="1600"/>
            </a:lvl5pPr>
            <a:lvl6pPr>
              <a:defRPr sz="1800"/>
            </a:lvl6pPr>
            <a:lvl7pPr>
              <a:defRPr sz="1800"/>
            </a:lvl7pPr>
            <a:lvl8pPr>
              <a:defRPr sz="1800"/>
            </a:lvl8pPr>
            <a:lvl9pPr>
              <a:defRPr sz="1800"/>
            </a:lvl9pPr>
          </a:lstStyle>
          <a:p>
            <a:pPr lvl="0"/>
            <a:r>
              <a:rPr lang="de-DE"/>
              <a:t>Formatvorlagen des Textmasters bearbeiten</a:t>
            </a:r>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t>| Tina Mengel, DNB | EDUG Symposium | 10 May 2019</a:t>
            </a:r>
            <a:endParaRPr lang="de-DE"/>
          </a:p>
        </p:txBody>
      </p:sp>
      <p:sp>
        <p:nvSpPr>
          <p:cNvPr id="8" name="Titel 1"/>
          <p:cNvSpPr>
            <a:spLocks noGrp="1"/>
          </p:cNvSpPr>
          <p:nvPr>
            <p:ph type="title"/>
          </p:nvPr>
        </p:nvSpPr>
        <p:spPr>
          <a:xfrm>
            <a:off x="288000" y="1080000"/>
            <a:ext cx="8460000" cy="777600"/>
          </a:xfrm>
        </p:spPr>
        <p:txBody>
          <a:bodyPr/>
          <a:lstStyle>
            <a:lvl1pPr>
              <a:lnSpc>
                <a:spcPts val="3000"/>
              </a:lnSpc>
              <a:defRPr/>
            </a:lvl1pPr>
          </a:lstStyle>
          <a:p>
            <a:r>
              <a:rPr lang="de-DE"/>
              <a:t>Titelmasterformat durch Klicken bearbeiten</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9" descr="dnb_RGB"/>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7812088" y="216000"/>
            <a:ext cx="1224000" cy="792000"/>
          </a:xfrm>
          <a:prstGeom prst="rect">
            <a:avLst/>
          </a:prstGeom>
          <a:noFill/>
          <a:ln w="9525">
            <a:noFill/>
            <a:miter lim="800000"/>
            <a:headEnd/>
            <a:tailEnd/>
          </a:ln>
        </p:spPr>
      </p:pic>
      <p:sp>
        <p:nvSpPr>
          <p:cNvPr id="1026" name="Rectangle 7"/>
          <p:cNvSpPr>
            <a:spLocks noGrp="1" noChangeArrowheads="1"/>
          </p:cNvSpPr>
          <p:nvPr>
            <p:ph type="title"/>
          </p:nvPr>
        </p:nvSpPr>
        <p:spPr bwMode="auto">
          <a:xfrm>
            <a:off x="288000" y="1080000"/>
            <a:ext cx="8460000" cy="77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Titelmasterformat durch Klicken bearbeiten</a:t>
            </a:r>
          </a:p>
        </p:txBody>
      </p:sp>
      <p:sp>
        <p:nvSpPr>
          <p:cNvPr id="1027" name="Rectangle 8"/>
          <p:cNvSpPr>
            <a:spLocks noGrp="1" noChangeArrowheads="1"/>
          </p:cNvSpPr>
          <p:nvPr>
            <p:ph type="body" idx="1"/>
          </p:nvPr>
        </p:nvSpPr>
        <p:spPr bwMode="auto">
          <a:xfrm>
            <a:off x="288000" y="2016000"/>
            <a:ext cx="8460000" cy="275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3" name="Rectangle 9"/>
          <p:cNvSpPr>
            <a:spLocks noGrp="1" noChangeArrowheads="1"/>
          </p:cNvSpPr>
          <p:nvPr>
            <p:ph type="ftr" sz="quarter" idx="3"/>
          </p:nvPr>
        </p:nvSpPr>
        <p:spPr bwMode="auto">
          <a:xfrm>
            <a:off x="532800" y="410400"/>
            <a:ext cx="7020000"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solidFill>
                  <a:schemeClr val="bg2"/>
                </a:solidFill>
              </a:defRPr>
            </a:lvl1pPr>
          </a:lstStyle>
          <a:p>
            <a:pPr>
              <a:defRPr/>
            </a:pPr>
            <a:r>
              <a:rPr lang="de-DE" smtClean="0"/>
              <a:t>| Tina Mengel, DNB | EDUG Symposium | 10 May 2019</a:t>
            </a:r>
            <a:endParaRPr lang="de-DE" dirty="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35" r:id="rId3"/>
    <p:sldLayoutId id="2147483736" r:id="rId4"/>
    <p:sldLayoutId id="2147483737" r:id="rId5"/>
    <p:sldLayoutId id="2147483743" r:id="rId6"/>
    <p:sldLayoutId id="2147483738" r:id="rId7"/>
    <p:sldLayoutId id="2147483739" r:id="rId8"/>
    <p:sldLayoutId id="2147483740" r:id="rId9"/>
  </p:sldLayoutIdLst>
  <p:hf sldNum="0" hdr="0" dt="0"/>
  <p:txStyles>
    <p:titleStyle>
      <a:lvl1pPr algn="l" rtl="0" eaLnBrk="1" fontAlgn="base" hangingPunct="1">
        <a:lnSpc>
          <a:spcPts val="3000"/>
        </a:lnSpc>
        <a:spcBef>
          <a:spcPct val="0"/>
        </a:spcBef>
        <a:spcAft>
          <a:spcPct val="0"/>
        </a:spcAft>
        <a:defRPr sz="2600" b="1">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p:titleStyle>
    <p:bodyStyle>
      <a:lvl1pPr marL="342900" indent="-342900" algn="l" rtl="0" eaLnBrk="1" fontAlgn="base" hangingPunct="1">
        <a:lnSpc>
          <a:spcPts val="3000"/>
        </a:lnSpc>
        <a:spcBef>
          <a:spcPts val="900"/>
        </a:spcBef>
        <a:spcAft>
          <a:spcPct val="0"/>
        </a:spcAft>
        <a:buFont typeface="Verdana" pitchFamily="34" charset="0"/>
        <a:buChar char="–"/>
        <a:defRPr sz="2000">
          <a:solidFill>
            <a:schemeClr val="tx1"/>
          </a:solidFill>
          <a:latin typeface="+mn-lt"/>
          <a:ea typeface="+mn-ea"/>
          <a:cs typeface="+mn-cs"/>
        </a:defRPr>
      </a:lvl1pPr>
      <a:lvl2pPr marL="742950" indent="-285750" algn="l" rtl="0" eaLnBrk="1" fontAlgn="base" hangingPunct="1">
        <a:lnSpc>
          <a:spcPts val="2000"/>
        </a:lnSpc>
        <a:spcBef>
          <a:spcPts val="384"/>
        </a:spcBef>
        <a:spcAft>
          <a:spcPct val="0"/>
        </a:spcAft>
        <a:buChar char="-"/>
        <a:defRPr sz="1600">
          <a:solidFill>
            <a:schemeClr val="tx1"/>
          </a:solidFill>
          <a:latin typeface="+mn-lt"/>
          <a:cs typeface="+mn-cs"/>
        </a:defRPr>
      </a:lvl2pPr>
      <a:lvl3pPr marL="1143000" indent="-228600" algn="l" rtl="0" eaLnBrk="1" fontAlgn="base" hangingPunct="1">
        <a:lnSpc>
          <a:spcPts val="2000"/>
        </a:lnSpc>
        <a:spcBef>
          <a:spcPts val="384"/>
        </a:spcBef>
        <a:spcAft>
          <a:spcPct val="0"/>
        </a:spcAft>
        <a:buChar char="-"/>
        <a:defRPr sz="1600">
          <a:solidFill>
            <a:schemeClr val="tx1"/>
          </a:solidFill>
          <a:latin typeface="+mn-lt"/>
          <a:cs typeface="+mn-cs"/>
        </a:defRPr>
      </a:lvl3pPr>
      <a:lvl4pPr marL="1600200" indent="-228600" algn="l" rtl="0" eaLnBrk="1" fontAlgn="base" hangingPunct="1">
        <a:lnSpc>
          <a:spcPts val="2000"/>
        </a:lnSpc>
        <a:spcBef>
          <a:spcPts val="384"/>
        </a:spcBef>
        <a:spcAft>
          <a:spcPct val="0"/>
        </a:spcAft>
        <a:buChar char="-"/>
        <a:defRPr sz="1600">
          <a:solidFill>
            <a:schemeClr val="tx1"/>
          </a:solidFill>
          <a:latin typeface="+mn-lt"/>
          <a:cs typeface="+mn-cs"/>
        </a:defRPr>
      </a:lvl4pPr>
      <a:lvl5pPr marL="2057400" indent="-228600" algn="l" rtl="0" eaLnBrk="1" fontAlgn="base" hangingPunct="1">
        <a:lnSpc>
          <a:spcPts val="2000"/>
        </a:lnSpc>
        <a:spcBef>
          <a:spcPts val="384"/>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radt.org/veroeffentlichungen.html"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mailto:t.mengel@dnb.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ftr" sz="quarter" idx="10"/>
          </p:nvPr>
        </p:nvSpPr>
        <p:spPr>
          <a:noFill/>
        </p:spPr>
        <p:txBody>
          <a:bodyPr/>
          <a:lstStyle/>
          <a:p>
            <a:r>
              <a:rPr lang="de-DE" smtClean="0">
                <a:solidFill>
                  <a:schemeClr val="bg2"/>
                </a:solidFill>
              </a:rPr>
              <a:t>| Tina Mengel, DNB | EDUG Symposium | 10 May 2019</a:t>
            </a:r>
            <a:endParaRPr lang="de-DE" dirty="0">
              <a:solidFill>
                <a:schemeClr val="bg2"/>
              </a:solidFill>
            </a:endParaRPr>
          </a:p>
        </p:txBody>
      </p:sp>
      <p:sp>
        <p:nvSpPr>
          <p:cNvPr id="3075"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1</a:t>
            </a:fld>
            <a:endParaRPr lang="de-DE" sz="1000" b="1" dirty="0"/>
          </a:p>
        </p:txBody>
      </p:sp>
      <p:sp>
        <p:nvSpPr>
          <p:cNvPr id="2" name="Titel 1"/>
          <p:cNvSpPr>
            <a:spLocks noGrp="1"/>
          </p:cNvSpPr>
          <p:nvPr>
            <p:ph type="ctrTitle"/>
          </p:nvPr>
        </p:nvSpPr>
        <p:spPr>
          <a:xfrm>
            <a:off x="287766" y="2139702"/>
            <a:ext cx="7593012" cy="1296000"/>
          </a:xfrm>
        </p:spPr>
        <p:txBody>
          <a:bodyPr/>
          <a:lstStyle/>
          <a:p>
            <a:pPr>
              <a:lnSpc>
                <a:spcPct val="150000"/>
              </a:lnSpc>
              <a:spcAft>
                <a:spcPts val="600"/>
              </a:spcAft>
            </a:pPr>
            <a:r>
              <a:rPr lang="en-US" dirty="0"/>
              <a:t>What’s so special about </a:t>
            </a:r>
            <a:r>
              <a:rPr lang="en-US" dirty="0" smtClean="0"/>
              <a:t/>
            </a:r>
            <a:br>
              <a:rPr lang="en-US" dirty="0" smtClean="0"/>
            </a:br>
            <a:r>
              <a:rPr lang="en-US" dirty="0" smtClean="0"/>
              <a:t>Dewey </a:t>
            </a:r>
            <a:r>
              <a:rPr lang="en-US" dirty="0"/>
              <a:t>translation?</a:t>
            </a:r>
            <a:r>
              <a:rPr lang="de-DE" dirty="0"/>
              <a:t/>
            </a:r>
            <a:br>
              <a:rPr lang="de-DE" dirty="0"/>
            </a:b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287338" y="0"/>
            <a:ext cx="215900" cy="896400"/>
          </a:xfrm>
          <a:prstGeom prst="rect">
            <a:avLst/>
          </a:prstGeom>
          <a:solidFill>
            <a:srgbClr val="A4B900"/>
          </a:solidFill>
          <a:ln w="9525">
            <a:noFill/>
            <a:miter lim="800000"/>
            <a:headEnd/>
            <a:tailEnd/>
          </a:ln>
        </p:spPr>
        <p:txBody>
          <a:bodyPr wrap="none" lIns="0" tIns="72000" rIns="0" bIns="0" anchor="ctr" anchorCtr="1"/>
          <a:lstStyle/>
          <a:p>
            <a:pPr algn="ctr"/>
            <a:fld id="{FB9A5C09-60F7-4597-AA13-EB7B3B3D1FF2}" type="slidenum">
              <a:rPr lang="de-DE" sz="1000" b="1"/>
              <a:pPr algn="ctr"/>
              <a:t>10</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641723550"/>
              </p:ext>
            </p:extLst>
          </p:nvPr>
        </p:nvGraphicFramePr>
        <p:xfrm>
          <a:off x="287338" y="2016125"/>
          <a:ext cx="8388350" cy="275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p:cNvSpPr>
            <a:spLocks noGrp="1"/>
          </p:cNvSpPr>
          <p:nvPr>
            <p:ph type="title"/>
          </p:nvPr>
        </p:nvSpPr>
        <p:spPr/>
        <p:txBody>
          <a:bodyPr/>
          <a:lstStyle/>
          <a:p>
            <a:r>
              <a:rPr lang="en-US" dirty="0"/>
              <a:t>Linguistic elements in DDC </a:t>
            </a:r>
            <a:endParaRPr lang="en-US" dirty="0">
              <a:solidFill>
                <a:schemeClr val="tx1"/>
              </a:solidFill>
            </a:endParaRPr>
          </a:p>
        </p:txBody>
      </p:sp>
    </p:spTree>
    <p:extLst>
      <p:ext uri="{BB962C8B-B14F-4D97-AF65-F5344CB8AC3E}">
        <p14:creationId xmlns:p14="http://schemas.microsoft.com/office/powerpoint/2010/main" val="3640664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9912" y="1131901"/>
            <a:ext cx="5346155" cy="3959377"/>
          </a:xfrm>
          <a:prstGeom prst="rect">
            <a:avLst/>
          </a:prstGeom>
        </p:spPr>
      </p:pic>
      <p:sp>
        <p:nvSpPr>
          <p:cNvPr id="11267" name="Rectangle 4"/>
          <p:cNvSpPr>
            <a:spLocks noChangeArrowheads="1"/>
          </p:cNvSpPr>
          <p:nvPr/>
        </p:nvSpPr>
        <p:spPr bwMode="auto">
          <a:xfrm>
            <a:off x="287338" y="0"/>
            <a:ext cx="215900" cy="896400"/>
          </a:xfrm>
          <a:prstGeom prst="rect">
            <a:avLst/>
          </a:prstGeom>
          <a:solidFill>
            <a:srgbClr val="A4B900"/>
          </a:solidFill>
          <a:ln w="9525">
            <a:noFill/>
            <a:miter lim="800000"/>
            <a:headEnd/>
            <a:tailEnd/>
          </a:ln>
        </p:spPr>
        <p:txBody>
          <a:bodyPr wrap="none" lIns="0" tIns="72000" rIns="0" bIns="0" anchor="ctr" anchorCtr="1"/>
          <a:lstStyle/>
          <a:p>
            <a:pPr algn="ctr"/>
            <a:fld id="{FB9A5C09-60F7-4597-AA13-EB7B3B3D1FF2}" type="slidenum">
              <a:rPr lang="de-DE" sz="1000" b="1"/>
              <a:pPr algn="ctr"/>
              <a:t>11</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3" name="Inhaltsplatzhalter 2"/>
          <p:cNvSpPr>
            <a:spLocks noGrp="1"/>
          </p:cNvSpPr>
          <p:nvPr>
            <p:ph idx="1"/>
          </p:nvPr>
        </p:nvSpPr>
        <p:spPr>
          <a:xfrm>
            <a:off x="288000" y="2016000"/>
            <a:ext cx="3635928" cy="2754000"/>
          </a:xfrm>
        </p:spPr>
        <p:txBody>
          <a:bodyPr/>
          <a:lstStyle/>
          <a:p>
            <a:pPr marL="0" indent="0">
              <a:buNone/>
            </a:pPr>
            <a:endParaRPr lang="en-US" dirty="0" smtClean="0"/>
          </a:p>
          <a:p>
            <a:pPr marL="0" indent="0">
              <a:buNone/>
            </a:pPr>
            <a:r>
              <a:rPr lang="en-US" dirty="0" smtClean="0"/>
              <a:t>Introduction</a:t>
            </a:r>
            <a:r>
              <a:rPr lang="en-US" dirty="0"/>
              <a:t>, </a:t>
            </a:r>
            <a:r>
              <a:rPr lang="en-US" dirty="0" smtClean="0"/>
              <a:t>Glossary</a:t>
            </a:r>
            <a:r>
              <a:rPr lang="en-US" dirty="0"/>
              <a:t>, Manual, Theory and Practice, </a:t>
            </a:r>
            <a:r>
              <a:rPr lang="en-US" dirty="0" smtClean="0"/>
              <a:t>other secondary </a:t>
            </a:r>
            <a:r>
              <a:rPr lang="en-US" dirty="0"/>
              <a:t>text (articles, project reports, presentations), WebDewey, </a:t>
            </a:r>
            <a:r>
              <a:rPr lang="en-US" dirty="0" smtClean="0"/>
              <a:t>MARC etc.</a:t>
            </a:r>
            <a:endParaRPr lang="de-DE" dirty="0"/>
          </a:p>
        </p:txBody>
      </p:sp>
      <p:sp>
        <p:nvSpPr>
          <p:cNvPr id="4" name="Titel 3"/>
          <p:cNvSpPr>
            <a:spLocks noGrp="1"/>
          </p:cNvSpPr>
          <p:nvPr>
            <p:ph type="title"/>
          </p:nvPr>
        </p:nvSpPr>
        <p:spPr/>
        <p:txBody>
          <a:bodyPr/>
          <a:lstStyle/>
          <a:p>
            <a:r>
              <a:rPr lang="en-US" dirty="0"/>
              <a:t>Linguistic elements in DDC </a:t>
            </a:r>
            <a:r>
              <a:rPr lang="en-US" dirty="0" smtClean="0">
                <a:solidFill>
                  <a:schemeClr val="tx1"/>
                </a:solidFill>
              </a:rPr>
              <a:t>(1) </a:t>
            </a:r>
            <a:br>
              <a:rPr lang="en-US" dirty="0" smtClean="0">
                <a:solidFill>
                  <a:schemeClr val="tx1"/>
                </a:solidFill>
              </a:rPr>
            </a:br>
            <a:r>
              <a:rPr lang="en-US" dirty="0" smtClean="0">
                <a:solidFill>
                  <a:schemeClr val="tx1"/>
                </a:solidFill>
              </a:rPr>
              <a:t>– Meta-terminology</a:t>
            </a:r>
            <a:endParaRPr lang="en-US" dirty="0">
              <a:solidFill>
                <a:schemeClr val="tx1"/>
              </a:solidFill>
            </a:endParaRPr>
          </a:p>
        </p:txBody>
      </p:sp>
      <p:sp>
        <p:nvSpPr>
          <p:cNvPr id="7" name="Textfeld 6"/>
          <p:cNvSpPr txBox="1"/>
          <p:nvPr/>
        </p:nvSpPr>
        <p:spPr>
          <a:xfrm>
            <a:off x="7236296" y="4948014"/>
            <a:ext cx="1872208" cy="200055"/>
          </a:xfrm>
          <a:prstGeom prst="rect">
            <a:avLst/>
          </a:prstGeom>
          <a:noFill/>
        </p:spPr>
        <p:txBody>
          <a:bodyPr wrap="square" rtlCol="0">
            <a:spAutoFit/>
          </a:bodyPr>
          <a:lstStyle/>
          <a:p>
            <a:r>
              <a:rPr lang="en-US" sz="700" dirty="0" smtClean="0">
                <a:solidFill>
                  <a:schemeClr val="bg1">
                    <a:lumMod val="50000"/>
                  </a:schemeClr>
                </a:solidFill>
              </a:rPr>
              <a:t>Image generated with worditout.com </a:t>
            </a:r>
            <a:endParaRPr lang="en-US" sz="700" dirty="0">
              <a:solidFill>
                <a:schemeClr val="bg1">
                  <a:lumMod val="50000"/>
                </a:schemeClr>
              </a:solidFill>
            </a:endParaRPr>
          </a:p>
        </p:txBody>
      </p:sp>
    </p:spTree>
    <p:extLst>
      <p:ext uri="{BB962C8B-B14F-4D97-AF65-F5344CB8AC3E}">
        <p14:creationId xmlns:p14="http://schemas.microsoft.com/office/powerpoint/2010/main" val="88630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87338" y="0"/>
            <a:ext cx="215900" cy="896400"/>
          </a:xfrm>
          <a:prstGeom prst="rect">
            <a:avLst/>
          </a:prstGeom>
          <a:solidFill>
            <a:srgbClr val="FB8630"/>
          </a:solidFill>
          <a:ln w="9525">
            <a:noFill/>
            <a:miter lim="800000"/>
            <a:headEnd/>
            <a:tailEnd/>
          </a:ln>
        </p:spPr>
        <p:txBody>
          <a:bodyPr wrap="none" lIns="0" tIns="72000" rIns="0" bIns="0" anchor="ctr" anchorCtr="1"/>
          <a:lstStyle/>
          <a:p>
            <a:pPr algn="ctr"/>
            <a:fld id="{E15918B6-6326-4FE2-9FF6-A6C9AEDA9D7E}" type="slidenum">
              <a:rPr lang="de-DE" sz="1000" b="1"/>
              <a:pPr algn="ctr"/>
              <a:t>12</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6" name="Titel 3"/>
          <p:cNvSpPr>
            <a:spLocks noGrp="1"/>
          </p:cNvSpPr>
          <p:nvPr>
            <p:ph type="title"/>
          </p:nvPr>
        </p:nvSpPr>
        <p:spPr>
          <a:xfrm>
            <a:off x="288000" y="1080000"/>
            <a:ext cx="8460000" cy="777600"/>
          </a:xfrm>
        </p:spPr>
        <p:txBody>
          <a:bodyPr/>
          <a:lstStyle/>
          <a:p>
            <a:r>
              <a:rPr lang="en-US" dirty="0"/>
              <a:t>Linguistic elements in DDC </a:t>
            </a:r>
            <a:r>
              <a:rPr lang="en-US" dirty="0" smtClean="0">
                <a:solidFill>
                  <a:schemeClr val="tx1"/>
                </a:solidFill>
              </a:rPr>
              <a:t>(2) </a:t>
            </a:r>
            <a:br>
              <a:rPr lang="en-US" dirty="0" smtClean="0">
                <a:solidFill>
                  <a:schemeClr val="tx1"/>
                </a:solidFill>
              </a:rPr>
            </a:br>
            <a:r>
              <a:rPr lang="en-US" dirty="0" smtClean="0">
                <a:solidFill>
                  <a:schemeClr val="tx1"/>
                </a:solidFill>
              </a:rPr>
              <a:t>– Notes and phrases (1)</a:t>
            </a:r>
            <a:endParaRPr lang="en-US" dirty="0">
              <a:solidFill>
                <a:schemeClr val="tx1"/>
              </a:solidFill>
            </a:endParaRPr>
          </a:p>
        </p:txBody>
      </p:sp>
      <p:sp>
        <p:nvSpPr>
          <p:cNvPr id="2" name="Textfeld 1"/>
          <p:cNvSpPr txBox="1"/>
          <p:nvPr/>
        </p:nvSpPr>
        <p:spPr>
          <a:xfrm>
            <a:off x="287338" y="2211710"/>
            <a:ext cx="5206875" cy="369332"/>
          </a:xfrm>
          <a:prstGeom prst="rect">
            <a:avLst/>
          </a:prstGeom>
          <a:noFill/>
        </p:spPr>
        <p:txBody>
          <a:bodyPr wrap="none" rtlCol="0">
            <a:spAutoFit/>
          </a:bodyPr>
          <a:lstStyle/>
          <a:p>
            <a:r>
              <a:rPr lang="en-US" dirty="0"/>
              <a:t>Class here |folk remedies, home remedies|</a:t>
            </a:r>
            <a:endParaRPr lang="de-DE" dirty="0"/>
          </a:p>
        </p:txBody>
      </p:sp>
      <p:sp>
        <p:nvSpPr>
          <p:cNvPr id="5" name="Textfeld 4"/>
          <p:cNvSpPr txBox="1"/>
          <p:nvPr/>
        </p:nvSpPr>
        <p:spPr>
          <a:xfrm>
            <a:off x="287338" y="2645499"/>
            <a:ext cx="8245102" cy="646331"/>
          </a:xfrm>
          <a:prstGeom prst="rect">
            <a:avLst/>
          </a:prstGeom>
          <a:noFill/>
        </p:spPr>
        <p:txBody>
          <a:bodyPr wrap="square" rtlCol="0">
            <a:spAutoFit/>
          </a:bodyPr>
          <a:lstStyle/>
          <a:p>
            <a:r>
              <a:rPr lang="en-US" dirty="0"/>
              <a:t>Class |a specific kind of traditional remedy| </a:t>
            </a:r>
            <a:r>
              <a:rPr lang="en-US" dirty="0" smtClean="0"/>
              <a:t>with the kind</a:t>
            </a:r>
            <a:r>
              <a:rPr lang="en-US" dirty="0"/>
              <a:t>, e.g., |medicinal herbs| {$e 615.321}</a:t>
            </a:r>
            <a:endParaRPr lang="de-DE" dirty="0"/>
          </a:p>
        </p:txBody>
      </p:sp>
      <p:sp>
        <p:nvSpPr>
          <p:cNvPr id="7" name="Textfeld 6"/>
          <p:cNvSpPr txBox="1"/>
          <p:nvPr/>
        </p:nvSpPr>
        <p:spPr>
          <a:xfrm>
            <a:off x="287338" y="3368941"/>
            <a:ext cx="3804439" cy="369332"/>
          </a:xfrm>
          <a:prstGeom prst="rect">
            <a:avLst/>
          </a:prstGeom>
          <a:noFill/>
        </p:spPr>
        <p:txBody>
          <a:bodyPr wrap="none" rtlCol="0">
            <a:spAutoFit/>
          </a:bodyPr>
          <a:lstStyle/>
          <a:p>
            <a:r>
              <a:rPr lang="en-US" dirty="0" smtClean="0"/>
              <a:t>|Gene therapy| continued from</a:t>
            </a:r>
            <a:endParaRPr lang="en-US" dirty="0"/>
          </a:p>
        </p:txBody>
      </p:sp>
      <p:sp>
        <p:nvSpPr>
          <p:cNvPr id="8" name="Rechteck 7"/>
          <p:cNvSpPr/>
          <p:nvPr/>
        </p:nvSpPr>
        <p:spPr>
          <a:xfrm>
            <a:off x="287338" y="3815384"/>
            <a:ext cx="3996630" cy="923330"/>
          </a:xfrm>
          <a:prstGeom prst="rect">
            <a:avLst/>
          </a:prstGeom>
        </p:spPr>
        <p:txBody>
          <a:bodyPr wrap="square">
            <a:spAutoFit/>
          </a:bodyPr>
          <a:lstStyle/>
          <a:p>
            <a:r>
              <a:rPr lang="en-US" dirty="0"/>
              <a:t>|$g*| Use notation {T1—$x 019} from Table 1 as modified at {004.019}</a:t>
            </a:r>
            <a:endParaRPr lang="de-DE" dirty="0"/>
          </a:p>
        </p:txBody>
      </p:sp>
      <p:sp>
        <p:nvSpPr>
          <p:cNvPr id="11" name="Rechteck 10"/>
          <p:cNvSpPr/>
          <p:nvPr/>
        </p:nvSpPr>
        <p:spPr>
          <a:xfrm>
            <a:off x="4283968" y="3364690"/>
            <a:ext cx="4464032" cy="923330"/>
          </a:xfrm>
          <a:prstGeom prst="rect">
            <a:avLst/>
          </a:prstGeom>
        </p:spPr>
        <p:txBody>
          <a:bodyPr wrap="square">
            <a:spAutoFit/>
          </a:bodyPr>
          <a:lstStyle/>
          <a:p>
            <a:r>
              <a:rPr lang="en-US" dirty="0"/>
              <a:t>Standard subdivisions are added for |sound and related vibrations| together, for |sound| alone</a:t>
            </a:r>
            <a:endParaRPr lang="de-DE" dirty="0"/>
          </a:p>
        </p:txBody>
      </p:sp>
      <p:sp>
        <p:nvSpPr>
          <p:cNvPr id="13" name="Textfeld 12"/>
          <p:cNvSpPr txBox="1"/>
          <p:nvPr/>
        </p:nvSpPr>
        <p:spPr>
          <a:xfrm>
            <a:off x="4091777" y="4360880"/>
            <a:ext cx="4717958" cy="646331"/>
          </a:xfrm>
          <a:prstGeom prst="rect">
            <a:avLst/>
          </a:prstGeom>
          <a:noFill/>
        </p:spPr>
        <p:txBody>
          <a:bodyPr wrap="none" rtlCol="0">
            <a:spAutoFit/>
          </a:bodyPr>
          <a:lstStyle/>
          <a:p>
            <a:r>
              <a:rPr lang="en-US" dirty="0"/>
              <a:t>Number built according to instructions </a:t>
            </a:r>
            <a:endParaRPr lang="en-US" dirty="0" smtClean="0"/>
          </a:p>
          <a:p>
            <a:r>
              <a:rPr lang="en-US" dirty="0" smtClean="0"/>
              <a:t>under </a:t>
            </a:r>
            <a:r>
              <a:rPr lang="en-US" dirty="0"/>
              <a:t>{006.2483}</a:t>
            </a:r>
            <a:endParaRPr lang="de-DE" dirty="0"/>
          </a:p>
        </p:txBody>
      </p:sp>
      <p:sp>
        <p:nvSpPr>
          <p:cNvPr id="14" name="Rechteck 13"/>
          <p:cNvSpPr/>
          <p:nvPr/>
        </p:nvSpPr>
        <p:spPr>
          <a:xfrm>
            <a:off x="1619671" y="2246904"/>
            <a:ext cx="3874541" cy="3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131841" y="2663184"/>
            <a:ext cx="2304256" cy="3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395288" y="2956098"/>
            <a:ext cx="2088480" cy="31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53649" y="3416090"/>
            <a:ext cx="1770080" cy="3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4379684" y="3668124"/>
            <a:ext cx="3744664" cy="31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5868143" y="3994381"/>
            <a:ext cx="936105" cy="283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10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287338" y="0"/>
            <a:ext cx="215900" cy="896400"/>
          </a:xfrm>
          <a:prstGeom prst="rect">
            <a:avLst/>
          </a:prstGeom>
          <a:solidFill>
            <a:srgbClr val="E62E2E"/>
          </a:solidFill>
          <a:ln w="9525">
            <a:noFill/>
            <a:miter lim="800000"/>
            <a:headEnd/>
            <a:tailEnd/>
          </a:ln>
        </p:spPr>
        <p:txBody>
          <a:bodyPr wrap="none" lIns="0" tIns="72000" rIns="0" bIns="0" anchor="ctr" anchorCtr="1"/>
          <a:lstStyle/>
          <a:p>
            <a:pPr algn="ctr"/>
            <a:fld id="{5B255F3E-E2AF-4E08-A2BE-E5C3AAFE6FE5}" type="slidenum">
              <a:rPr lang="de-DE" sz="1000" b="1"/>
              <a:pPr algn="ctr"/>
              <a:t>13</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4" name="Rechteck 3"/>
          <p:cNvSpPr/>
          <p:nvPr/>
        </p:nvSpPr>
        <p:spPr>
          <a:xfrm>
            <a:off x="287338" y="1969552"/>
            <a:ext cx="4068638" cy="3139321"/>
          </a:xfrm>
          <a:prstGeom prst="rect">
            <a:avLst/>
          </a:prstGeom>
        </p:spPr>
        <p:txBody>
          <a:bodyPr wrap="square">
            <a:spAutoFit/>
          </a:bodyPr>
          <a:lstStyle/>
          <a:p>
            <a:r>
              <a:rPr lang="en-US" dirty="0" smtClean="0"/>
              <a:t>Class |effects of poisons on a specific system or organ| with the system or organ, plus notation {int:616.1-.9;071} from table under {616.1-616.9},  notation {int:617;071} from table under {617}, or notation {int:618.1-.8;071} from table under {618.1-618.8}, e.g., |effect of poisons on the liver| {$e 616.362071}</a:t>
            </a:r>
            <a:endParaRPr lang="en-US" dirty="0"/>
          </a:p>
        </p:txBody>
      </p:sp>
      <p:sp>
        <p:nvSpPr>
          <p:cNvPr id="6" name="Rechteck 5"/>
          <p:cNvSpPr/>
          <p:nvPr/>
        </p:nvSpPr>
        <p:spPr>
          <a:xfrm>
            <a:off x="4350274" y="1969552"/>
            <a:ext cx="4572000" cy="2585323"/>
          </a:xfrm>
          <a:prstGeom prst="rect">
            <a:avLst/>
          </a:prstGeom>
        </p:spPr>
        <p:txBody>
          <a:bodyPr>
            <a:spAutoFit/>
          </a:bodyPr>
          <a:lstStyle/>
          <a:p>
            <a:r>
              <a:rPr lang="en-US" dirty="0"/>
              <a:t>Add to base number {$b 909.04} notation {T5—$d 1-9} from Table 5 for the group only, e.g., |world history of Jews| {$e 909.04924}; then add {$f 0} |$g*| and to the result add the numbers following {$r 909} in {$d 909.1-909.8}, e.g., |world history of Jews in 18th century| {$e 909.0492407}</a:t>
            </a:r>
            <a:endParaRPr lang="de-DE" dirty="0"/>
          </a:p>
        </p:txBody>
      </p:sp>
      <p:sp>
        <p:nvSpPr>
          <p:cNvPr id="11" name="Titel 3"/>
          <p:cNvSpPr>
            <a:spLocks noGrp="1"/>
          </p:cNvSpPr>
          <p:nvPr>
            <p:ph type="title"/>
          </p:nvPr>
        </p:nvSpPr>
        <p:spPr>
          <a:xfrm>
            <a:off x="288000" y="1080000"/>
            <a:ext cx="8460000" cy="777600"/>
          </a:xfrm>
        </p:spPr>
        <p:txBody>
          <a:bodyPr/>
          <a:lstStyle/>
          <a:p>
            <a:r>
              <a:rPr lang="en-US" dirty="0"/>
              <a:t>Linguistic elements in DDC </a:t>
            </a:r>
            <a:r>
              <a:rPr lang="en-US" dirty="0" smtClean="0">
                <a:solidFill>
                  <a:schemeClr val="tx1"/>
                </a:solidFill>
              </a:rPr>
              <a:t>(2) </a:t>
            </a:r>
            <a:br>
              <a:rPr lang="en-US" dirty="0" smtClean="0">
                <a:solidFill>
                  <a:schemeClr val="tx1"/>
                </a:solidFill>
              </a:rPr>
            </a:br>
            <a:r>
              <a:rPr lang="en-US" dirty="0" smtClean="0">
                <a:solidFill>
                  <a:schemeClr val="tx1"/>
                </a:solidFill>
              </a:rPr>
              <a:t>– Notes and phrases (2)</a:t>
            </a:r>
            <a:endParaRPr lang="en-US" dirty="0">
              <a:solidFill>
                <a:schemeClr val="tx1"/>
              </a:solidFill>
            </a:endParaRPr>
          </a:p>
        </p:txBody>
      </p:sp>
      <p:sp>
        <p:nvSpPr>
          <p:cNvPr id="7" name="Rechteck 6"/>
          <p:cNvSpPr/>
          <p:nvPr/>
        </p:nvSpPr>
        <p:spPr>
          <a:xfrm>
            <a:off x="1043608" y="2030699"/>
            <a:ext cx="21602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395288" y="4507716"/>
            <a:ext cx="3476844" cy="296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1259633" y="2309647"/>
            <a:ext cx="20162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781490" y="2590492"/>
            <a:ext cx="191830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4425244" y="2589720"/>
            <a:ext cx="2090971" cy="26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7236296" y="2597679"/>
            <a:ext cx="1719020" cy="26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458286" y="2855003"/>
            <a:ext cx="1841906" cy="26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8316416" y="3424414"/>
            <a:ext cx="503362" cy="26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4359446" y="3938445"/>
            <a:ext cx="3596930" cy="28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4425245" y="4245947"/>
            <a:ext cx="1077158" cy="26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2863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20" grpId="0" animBg="1"/>
      <p:bldP spid="24" grpId="0" animBg="1"/>
      <p:bldP spid="25" grpId="0" animBg="1"/>
      <p:bldP spid="26" grpId="0" animBg="1"/>
      <p:bldP spid="28"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287338" y="0"/>
            <a:ext cx="215900" cy="896400"/>
          </a:xfrm>
          <a:prstGeom prst="rect">
            <a:avLst/>
          </a:prstGeom>
          <a:solidFill>
            <a:srgbClr val="A4B900"/>
          </a:solidFill>
          <a:ln w="9525">
            <a:noFill/>
            <a:miter lim="800000"/>
            <a:headEnd/>
            <a:tailEnd/>
          </a:ln>
        </p:spPr>
        <p:txBody>
          <a:bodyPr wrap="none" lIns="0" tIns="72000" rIns="0" bIns="0" anchor="ctr" anchorCtr="1"/>
          <a:lstStyle/>
          <a:p>
            <a:pPr algn="ctr"/>
            <a:fld id="{6E989BB9-3CC7-4ADB-A5A9-6FC66B9DB0FD}" type="slidenum">
              <a:rPr lang="de-DE" sz="1000" b="1"/>
              <a:pPr algn="ctr"/>
              <a:t>14</a:t>
            </a:fld>
            <a:endParaRPr lang="de-DE" sz="1000" b="1" dirty="0"/>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6" name="Titel 3"/>
          <p:cNvSpPr>
            <a:spLocks noGrp="1"/>
          </p:cNvSpPr>
          <p:nvPr>
            <p:ph type="title"/>
          </p:nvPr>
        </p:nvSpPr>
        <p:spPr>
          <a:xfrm>
            <a:off x="288000" y="1080000"/>
            <a:ext cx="8460000" cy="777600"/>
          </a:xfrm>
        </p:spPr>
        <p:txBody>
          <a:bodyPr/>
          <a:lstStyle/>
          <a:p>
            <a:r>
              <a:rPr lang="en-US" dirty="0"/>
              <a:t>Linguistic elements in DDC </a:t>
            </a:r>
            <a:r>
              <a:rPr lang="en-US" dirty="0" smtClean="0">
                <a:solidFill>
                  <a:schemeClr val="tx1"/>
                </a:solidFill>
              </a:rPr>
              <a:t>(2) </a:t>
            </a:r>
            <a:br>
              <a:rPr lang="en-US" dirty="0" smtClean="0">
                <a:solidFill>
                  <a:schemeClr val="tx1"/>
                </a:solidFill>
              </a:rPr>
            </a:br>
            <a:r>
              <a:rPr lang="en-US" dirty="0" smtClean="0">
                <a:solidFill>
                  <a:schemeClr val="tx1"/>
                </a:solidFill>
              </a:rPr>
              <a:t>– Notes and phrases (3) – Captions</a:t>
            </a:r>
            <a:endParaRPr lang="en-US" dirty="0">
              <a:solidFill>
                <a:schemeClr val="tx1"/>
              </a:solidFill>
            </a:endParaRPr>
          </a:p>
        </p:txBody>
      </p:sp>
      <p:sp>
        <p:nvSpPr>
          <p:cNvPr id="4" name="Rechteck 3"/>
          <p:cNvSpPr/>
          <p:nvPr/>
        </p:nvSpPr>
        <p:spPr>
          <a:xfrm>
            <a:off x="287338" y="2041200"/>
            <a:ext cx="4572000" cy="646331"/>
          </a:xfrm>
          <a:prstGeom prst="rect">
            <a:avLst/>
          </a:prstGeom>
        </p:spPr>
        <p:txBody>
          <a:bodyPr>
            <a:spAutoFit/>
          </a:bodyPr>
          <a:lstStyle/>
          <a:p>
            <a:r>
              <a:rPr lang="en-US" dirty="0" smtClean="0">
                <a:solidFill>
                  <a:srgbClr val="0070C0"/>
                </a:solidFill>
              </a:rPr>
              <a:t>Auxiliary techniques and procedures; apparatus, equipment, materials</a:t>
            </a:r>
            <a:endParaRPr lang="en-US" dirty="0">
              <a:solidFill>
                <a:srgbClr val="0070C0"/>
              </a:solidFill>
            </a:endParaRPr>
          </a:p>
        </p:txBody>
      </p:sp>
      <p:sp>
        <p:nvSpPr>
          <p:cNvPr id="5" name="Rechteck 4"/>
          <p:cNvSpPr/>
          <p:nvPr/>
        </p:nvSpPr>
        <p:spPr>
          <a:xfrm>
            <a:off x="5364088" y="2041200"/>
            <a:ext cx="2783134" cy="369332"/>
          </a:xfrm>
          <a:prstGeom prst="rect">
            <a:avLst/>
          </a:prstGeom>
        </p:spPr>
        <p:txBody>
          <a:bodyPr wrap="none">
            <a:spAutoFit/>
          </a:bodyPr>
          <a:lstStyle/>
          <a:p>
            <a:r>
              <a:rPr lang="de-DE" smtClean="0">
                <a:solidFill>
                  <a:srgbClr val="0070C0"/>
                </a:solidFill>
              </a:rPr>
              <a:t>Computer applications</a:t>
            </a:r>
            <a:endParaRPr lang="de-DE" dirty="0">
              <a:solidFill>
                <a:srgbClr val="0070C0"/>
              </a:solidFill>
            </a:endParaRPr>
          </a:p>
        </p:txBody>
      </p:sp>
      <p:sp>
        <p:nvSpPr>
          <p:cNvPr id="7" name="Textfeld 6"/>
          <p:cNvSpPr txBox="1"/>
          <p:nvPr/>
        </p:nvSpPr>
        <p:spPr>
          <a:xfrm>
            <a:off x="287398" y="2871131"/>
            <a:ext cx="2307042" cy="369332"/>
          </a:xfrm>
          <a:prstGeom prst="rect">
            <a:avLst/>
          </a:prstGeom>
          <a:noFill/>
        </p:spPr>
        <p:txBody>
          <a:bodyPr wrap="none" rtlCol="0">
            <a:spAutoFit/>
          </a:bodyPr>
          <a:lstStyle/>
          <a:p>
            <a:r>
              <a:rPr lang="en-US" dirty="0" smtClean="0">
                <a:solidFill>
                  <a:srgbClr val="0070C0"/>
                </a:solidFill>
              </a:rPr>
              <a:t>Serial publications</a:t>
            </a:r>
            <a:endParaRPr lang="en-US" dirty="0">
              <a:solidFill>
                <a:srgbClr val="0070C0"/>
              </a:solidFill>
            </a:endParaRPr>
          </a:p>
        </p:txBody>
      </p:sp>
      <p:sp>
        <p:nvSpPr>
          <p:cNvPr id="8" name="Textfeld 7"/>
          <p:cNvSpPr txBox="1"/>
          <p:nvPr/>
        </p:nvSpPr>
        <p:spPr>
          <a:xfrm>
            <a:off x="5552420" y="2529637"/>
            <a:ext cx="2164375" cy="369332"/>
          </a:xfrm>
          <a:prstGeom prst="rect">
            <a:avLst/>
          </a:prstGeom>
          <a:noFill/>
        </p:spPr>
        <p:txBody>
          <a:bodyPr wrap="none" rtlCol="0">
            <a:spAutoFit/>
          </a:bodyPr>
          <a:lstStyle/>
          <a:p>
            <a:r>
              <a:rPr lang="en-US" dirty="0" smtClean="0">
                <a:solidFill>
                  <a:srgbClr val="0070C0"/>
                </a:solidFill>
              </a:rPr>
              <a:t>Groups of people</a:t>
            </a:r>
            <a:endParaRPr lang="en-US" dirty="0">
              <a:solidFill>
                <a:srgbClr val="0070C0"/>
              </a:solidFill>
            </a:endParaRPr>
          </a:p>
        </p:txBody>
      </p:sp>
      <p:sp>
        <p:nvSpPr>
          <p:cNvPr id="9" name="Textfeld 8"/>
          <p:cNvSpPr txBox="1"/>
          <p:nvPr/>
        </p:nvSpPr>
        <p:spPr>
          <a:xfrm>
            <a:off x="5964473" y="3267235"/>
            <a:ext cx="2186817" cy="369332"/>
          </a:xfrm>
          <a:prstGeom prst="rect">
            <a:avLst/>
          </a:prstGeom>
          <a:noFill/>
        </p:spPr>
        <p:txBody>
          <a:bodyPr wrap="none" rtlCol="0">
            <a:spAutoFit/>
          </a:bodyPr>
          <a:lstStyle/>
          <a:p>
            <a:r>
              <a:rPr lang="en-US" dirty="0" smtClean="0">
                <a:solidFill>
                  <a:srgbClr val="0070C0"/>
                </a:solidFill>
              </a:rPr>
              <a:t>Historical periods</a:t>
            </a:r>
            <a:endParaRPr lang="en-US" dirty="0">
              <a:solidFill>
                <a:srgbClr val="0070C0"/>
              </a:solidFill>
            </a:endParaRPr>
          </a:p>
        </p:txBody>
      </p:sp>
      <p:sp>
        <p:nvSpPr>
          <p:cNvPr id="11" name="Textfeld 10"/>
          <p:cNvSpPr txBox="1"/>
          <p:nvPr/>
        </p:nvSpPr>
        <p:spPr>
          <a:xfrm>
            <a:off x="287338" y="3810835"/>
            <a:ext cx="3825278" cy="646331"/>
          </a:xfrm>
          <a:prstGeom prst="rect">
            <a:avLst/>
          </a:prstGeom>
          <a:noFill/>
        </p:spPr>
        <p:txBody>
          <a:bodyPr wrap="none" rtlCol="0">
            <a:spAutoFit/>
          </a:bodyPr>
          <a:lstStyle/>
          <a:p>
            <a:r>
              <a:rPr lang="en-US" dirty="0" smtClean="0">
                <a:solidFill>
                  <a:srgbClr val="0070C0"/>
                </a:solidFill>
              </a:rPr>
              <a:t>History, geographic treatment, </a:t>
            </a:r>
          </a:p>
          <a:p>
            <a:r>
              <a:rPr lang="en-US" dirty="0" smtClean="0">
                <a:solidFill>
                  <a:srgbClr val="0070C0"/>
                </a:solidFill>
              </a:rPr>
              <a:t>biography</a:t>
            </a:r>
            <a:endParaRPr lang="en-US" dirty="0">
              <a:solidFill>
                <a:srgbClr val="0070C0"/>
              </a:solidFill>
            </a:endParaRPr>
          </a:p>
        </p:txBody>
      </p:sp>
      <p:sp>
        <p:nvSpPr>
          <p:cNvPr id="12" name="Textfeld 11"/>
          <p:cNvSpPr txBox="1"/>
          <p:nvPr/>
        </p:nvSpPr>
        <p:spPr>
          <a:xfrm>
            <a:off x="4859338" y="3810835"/>
            <a:ext cx="3974934" cy="369332"/>
          </a:xfrm>
          <a:prstGeom prst="rect">
            <a:avLst/>
          </a:prstGeom>
          <a:noFill/>
        </p:spPr>
        <p:txBody>
          <a:bodyPr wrap="none" rtlCol="0">
            <a:spAutoFit/>
          </a:bodyPr>
          <a:lstStyle/>
          <a:p>
            <a:r>
              <a:rPr lang="en-US" dirty="0">
                <a:solidFill>
                  <a:srgbClr val="0070C0"/>
                </a:solidFill>
              </a:rPr>
              <a:t>Areas, regions, places in general</a:t>
            </a:r>
            <a:endParaRPr lang="de-DE" dirty="0">
              <a:solidFill>
                <a:srgbClr val="0070C0"/>
              </a:solidFill>
            </a:endParaRPr>
          </a:p>
        </p:txBody>
      </p:sp>
      <p:sp>
        <p:nvSpPr>
          <p:cNvPr id="13" name="Textfeld 12"/>
          <p:cNvSpPr txBox="1"/>
          <p:nvPr/>
        </p:nvSpPr>
        <p:spPr>
          <a:xfrm>
            <a:off x="287338" y="3422793"/>
            <a:ext cx="4217821" cy="369332"/>
          </a:xfrm>
          <a:prstGeom prst="rect">
            <a:avLst/>
          </a:prstGeom>
          <a:noFill/>
        </p:spPr>
        <p:txBody>
          <a:bodyPr wrap="none" rtlCol="0">
            <a:spAutoFit/>
          </a:bodyPr>
          <a:lstStyle/>
          <a:p>
            <a:r>
              <a:rPr lang="en-US" dirty="0" smtClean="0">
                <a:solidFill>
                  <a:srgbClr val="0070C0"/>
                </a:solidFill>
              </a:rPr>
              <a:t>Education, research, related topics</a:t>
            </a:r>
            <a:endParaRPr lang="en-US" dirty="0">
              <a:solidFill>
                <a:srgbClr val="0070C0"/>
              </a:solidFill>
            </a:endParaRPr>
          </a:p>
        </p:txBody>
      </p:sp>
      <p:sp>
        <p:nvSpPr>
          <p:cNvPr id="2" name="Rechteck 1"/>
          <p:cNvSpPr/>
          <p:nvPr/>
        </p:nvSpPr>
        <p:spPr>
          <a:xfrm>
            <a:off x="2376730" y="4262069"/>
            <a:ext cx="4572000" cy="646331"/>
          </a:xfrm>
          <a:prstGeom prst="rect">
            <a:avLst/>
          </a:prstGeom>
        </p:spPr>
        <p:txBody>
          <a:bodyPr>
            <a:spAutoFit/>
          </a:bodyPr>
          <a:lstStyle/>
          <a:p>
            <a:r>
              <a:rPr lang="en-US" dirty="0" smtClean="0">
                <a:solidFill>
                  <a:srgbClr val="0070C0"/>
                </a:solidFill>
              </a:rPr>
              <a:t>Specific continents, countries, localities</a:t>
            </a:r>
            <a:endParaRPr lang="en-US" dirty="0">
              <a:solidFill>
                <a:srgbClr val="0070C0"/>
              </a:solidFill>
            </a:endParaRPr>
          </a:p>
        </p:txBody>
      </p:sp>
      <p:sp>
        <p:nvSpPr>
          <p:cNvPr id="3" name="Rechteck 2"/>
          <p:cNvSpPr/>
          <p:nvPr/>
        </p:nvSpPr>
        <p:spPr>
          <a:xfrm>
            <a:off x="2987824" y="2937342"/>
            <a:ext cx="2782941" cy="369332"/>
          </a:xfrm>
          <a:prstGeom prst="rect">
            <a:avLst/>
          </a:prstGeom>
        </p:spPr>
        <p:txBody>
          <a:bodyPr wrap="none">
            <a:spAutoFit/>
          </a:bodyPr>
          <a:lstStyle/>
          <a:p>
            <a:r>
              <a:rPr lang="en-US" dirty="0" smtClean="0">
                <a:solidFill>
                  <a:srgbClr val="0070C0"/>
                </a:solidFill>
              </a:rPr>
              <a:t>Synopses and outlines</a:t>
            </a:r>
            <a:endParaRPr lang="en-US" dirty="0">
              <a:solidFill>
                <a:srgbClr val="0070C0"/>
              </a:solidFill>
            </a:endParaRPr>
          </a:p>
        </p:txBody>
      </p:sp>
    </p:spTree>
    <p:extLst>
      <p:ext uri="{BB962C8B-B14F-4D97-AF65-F5344CB8AC3E}">
        <p14:creationId xmlns:p14="http://schemas.microsoft.com/office/powerpoint/2010/main" val="671980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87338" y="0"/>
            <a:ext cx="215900" cy="896400"/>
          </a:xfrm>
          <a:prstGeom prst="rect">
            <a:avLst/>
          </a:prstGeom>
          <a:solidFill>
            <a:srgbClr val="FFC920"/>
          </a:solidFill>
          <a:ln w="9525">
            <a:noFill/>
            <a:miter lim="800000"/>
            <a:headEnd/>
            <a:tailEnd/>
          </a:ln>
        </p:spPr>
        <p:txBody>
          <a:bodyPr wrap="none" lIns="0" tIns="72000" rIns="0" bIns="0" anchor="ctr" anchorCtr="1"/>
          <a:lstStyle/>
          <a:p>
            <a:pPr algn="ctr"/>
            <a:fld id="{1EB0142D-B270-4794-8B97-49896BD769A3}" type="slidenum">
              <a:rPr lang="de-DE" sz="1000" b="1"/>
              <a:pPr algn="ctr"/>
              <a:t>15</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6" name="Titel 3"/>
          <p:cNvSpPr>
            <a:spLocks noGrp="1"/>
          </p:cNvSpPr>
          <p:nvPr>
            <p:ph type="title"/>
          </p:nvPr>
        </p:nvSpPr>
        <p:spPr/>
        <p:txBody>
          <a:bodyPr/>
          <a:lstStyle/>
          <a:p>
            <a:r>
              <a:rPr lang="en-US" dirty="0"/>
              <a:t>Linguistic elements in DDC </a:t>
            </a:r>
            <a:r>
              <a:rPr lang="en-US" dirty="0" smtClean="0">
                <a:solidFill>
                  <a:schemeClr val="tx1"/>
                </a:solidFill>
              </a:rPr>
              <a:t>(3) </a:t>
            </a:r>
            <a:br>
              <a:rPr lang="en-US" dirty="0" smtClean="0">
                <a:solidFill>
                  <a:schemeClr val="tx1"/>
                </a:solidFill>
              </a:rPr>
            </a:br>
            <a:r>
              <a:rPr lang="en-US" dirty="0" smtClean="0">
                <a:solidFill>
                  <a:schemeClr val="tx1"/>
                </a:solidFill>
              </a:rPr>
              <a:t>– Topics (1)</a:t>
            </a:r>
            <a:endParaRPr lang="en-US" dirty="0">
              <a:solidFill>
                <a:schemeClr val="tx1"/>
              </a:solidFill>
            </a:endParaRPr>
          </a:p>
        </p:txBody>
      </p:sp>
      <p:sp>
        <p:nvSpPr>
          <p:cNvPr id="7" name="Textfeld 6"/>
          <p:cNvSpPr txBox="1"/>
          <p:nvPr/>
        </p:nvSpPr>
        <p:spPr>
          <a:xfrm>
            <a:off x="287338" y="2211710"/>
            <a:ext cx="5206875" cy="369332"/>
          </a:xfrm>
          <a:prstGeom prst="rect">
            <a:avLst/>
          </a:prstGeom>
          <a:noFill/>
        </p:spPr>
        <p:txBody>
          <a:bodyPr wrap="none" rtlCol="0">
            <a:spAutoFit/>
          </a:bodyPr>
          <a:lstStyle/>
          <a:p>
            <a:r>
              <a:rPr lang="en-US" dirty="0"/>
              <a:t>Class here |folk remedies, home remedies|</a:t>
            </a:r>
            <a:endParaRPr lang="de-DE" dirty="0"/>
          </a:p>
        </p:txBody>
      </p:sp>
      <p:sp>
        <p:nvSpPr>
          <p:cNvPr id="8" name="Textfeld 7"/>
          <p:cNvSpPr txBox="1"/>
          <p:nvPr/>
        </p:nvSpPr>
        <p:spPr>
          <a:xfrm>
            <a:off x="287338" y="2645499"/>
            <a:ext cx="8245102" cy="646331"/>
          </a:xfrm>
          <a:prstGeom prst="rect">
            <a:avLst/>
          </a:prstGeom>
          <a:noFill/>
        </p:spPr>
        <p:txBody>
          <a:bodyPr wrap="square" rtlCol="0">
            <a:spAutoFit/>
          </a:bodyPr>
          <a:lstStyle/>
          <a:p>
            <a:r>
              <a:rPr lang="en-US" dirty="0"/>
              <a:t>Class |a specific kind of traditional remedy| </a:t>
            </a:r>
            <a:r>
              <a:rPr lang="en-US" dirty="0" smtClean="0"/>
              <a:t>with the kind</a:t>
            </a:r>
            <a:r>
              <a:rPr lang="en-US" dirty="0"/>
              <a:t>, e.g., |medicinal herbs| {$e 615.321}</a:t>
            </a:r>
            <a:endParaRPr lang="de-DE" dirty="0"/>
          </a:p>
        </p:txBody>
      </p:sp>
      <p:sp>
        <p:nvSpPr>
          <p:cNvPr id="9" name="Textfeld 8"/>
          <p:cNvSpPr txBox="1"/>
          <p:nvPr/>
        </p:nvSpPr>
        <p:spPr>
          <a:xfrm>
            <a:off x="287338" y="3368941"/>
            <a:ext cx="3804439" cy="369332"/>
          </a:xfrm>
          <a:prstGeom prst="rect">
            <a:avLst/>
          </a:prstGeom>
          <a:noFill/>
        </p:spPr>
        <p:txBody>
          <a:bodyPr wrap="none" rtlCol="0">
            <a:spAutoFit/>
          </a:bodyPr>
          <a:lstStyle/>
          <a:p>
            <a:r>
              <a:rPr lang="en-US" dirty="0" smtClean="0"/>
              <a:t>|Gene therapy| continued from</a:t>
            </a:r>
            <a:endParaRPr lang="en-US" dirty="0"/>
          </a:p>
        </p:txBody>
      </p:sp>
      <p:sp>
        <p:nvSpPr>
          <p:cNvPr id="11" name="Rechteck 10"/>
          <p:cNvSpPr/>
          <p:nvPr/>
        </p:nvSpPr>
        <p:spPr>
          <a:xfrm>
            <a:off x="287338" y="3815384"/>
            <a:ext cx="3996630" cy="923330"/>
          </a:xfrm>
          <a:prstGeom prst="rect">
            <a:avLst/>
          </a:prstGeom>
        </p:spPr>
        <p:txBody>
          <a:bodyPr wrap="square">
            <a:spAutoFit/>
          </a:bodyPr>
          <a:lstStyle/>
          <a:p>
            <a:r>
              <a:rPr lang="en-US" dirty="0"/>
              <a:t>|$g*| Use notation {T1—$x 019} from Table 1 as modified at {004.019}</a:t>
            </a:r>
            <a:endParaRPr lang="de-DE" dirty="0"/>
          </a:p>
        </p:txBody>
      </p:sp>
      <p:sp>
        <p:nvSpPr>
          <p:cNvPr id="12" name="Rechteck 11"/>
          <p:cNvSpPr/>
          <p:nvPr/>
        </p:nvSpPr>
        <p:spPr>
          <a:xfrm>
            <a:off x="4283968" y="3364690"/>
            <a:ext cx="4464032" cy="923330"/>
          </a:xfrm>
          <a:prstGeom prst="rect">
            <a:avLst/>
          </a:prstGeom>
        </p:spPr>
        <p:txBody>
          <a:bodyPr wrap="square">
            <a:spAutoFit/>
          </a:bodyPr>
          <a:lstStyle/>
          <a:p>
            <a:r>
              <a:rPr lang="en-US" dirty="0"/>
              <a:t>Standard subdivisions are added for |sound and related vibrations| together, for |sound| alone</a:t>
            </a:r>
            <a:endParaRPr lang="de-DE" dirty="0"/>
          </a:p>
        </p:txBody>
      </p:sp>
      <p:sp>
        <p:nvSpPr>
          <p:cNvPr id="13" name="Textfeld 12"/>
          <p:cNvSpPr txBox="1"/>
          <p:nvPr/>
        </p:nvSpPr>
        <p:spPr>
          <a:xfrm>
            <a:off x="4091777" y="4360880"/>
            <a:ext cx="4717958" cy="646331"/>
          </a:xfrm>
          <a:prstGeom prst="rect">
            <a:avLst/>
          </a:prstGeom>
          <a:noFill/>
        </p:spPr>
        <p:txBody>
          <a:bodyPr wrap="none" rtlCol="0">
            <a:spAutoFit/>
          </a:bodyPr>
          <a:lstStyle/>
          <a:p>
            <a:r>
              <a:rPr lang="en-US" dirty="0"/>
              <a:t>Number built according to instructions </a:t>
            </a:r>
            <a:endParaRPr lang="en-US" dirty="0" smtClean="0"/>
          </a:p>
          <a:p>
            <a:r>
              <a:rPr lang="en-US" dirty="0" smtClean="0"/>
              <a:t>under </a:t>
            </a:r>
            <a:r>
              <a:rPr lang="en-US" dirty="0"/>
              <a:t>{006.2483}</a:t>
            </a:r>
            <a:endParaRPr lang="de-DE" dirty="0"/>
          </a:p>
        </p:txBody>
      </p:sp>
      <p:sp>
        <p:nvSpPr>
          <p:cNvPr id="14" name="Rechteck 13"/>
          <p:cNvSpPr/>
          <p:nvPr/>
        </p:nvSpPr>
        <p:spPr>
          <a:xfrm>
            <a:off x="330349" y="2246205"/>
            <a:ext cx="1289323" cy="3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330349" y="2687601"/>
            <a:ext cx="2801491" cy="3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2411759" y="2992374"/>
            <a:ext cx="1746225" cy="31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2153848" y="3422968"/>
            <a:ext cx="1842088" cy="3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676193" y="4421679"/>
            <a:ext cx="1303519" cy="283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4379684" y="3363838"/>
            <a:ext cx="4224764" cy="31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6804247" y="3994381"/>
            <a:ext cx="936105" cy="283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4939371" y="4681798"/>
            <a:ext cx="1456662" cy="283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5371163" y="2687601"/>
            <a:ext cx="2736552" cy="3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284666" y="3983480"/>
            <a:ext cx="1568823" cy="31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4091776" y="4388811"/>
            <a:ext cx="4584679" cy="576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6602460" y="1707654"/>
            <a:ext cx="2290020" cy="923330"/>
          </a:xfrm>
          <a:prstGeom prst="rect">
            <a:avLst/>
          </a:prstGeom>
        </p:spPr>
        <p:txBody>
          <a:bodyPr wrap="square">
            <a:spAutoFit/>
          </a:bodyPr>
          <a:lstStyle/>
          <a:p>
            <a:r>
              <a:rPr lang="en-US" dirty="0" smtClean="0"/>
              <a:t>Including |Accra, Kumasi; British Togoland|</a:t>
            </a:r>
            <a:endParaRPr lang="en-US" dirty="0"/>
          </a:p>
        </p:txBody>
      </p:sp>
      <p:sp>
        <p:nvSpPr>
          <p:cNvPr id="28" name="Rechteck 27"/>
          <p:cNvSpPr/>
          <p:nvPr/>
        </p:nvSpPr>
        <p:spPr>
          <a:xfrm>
            <a:off x="6516216" y="1726345"/>
            <a:ext cx="1298811" cy="302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763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2000"/>
                                        <p:tgtEl>
                                          <p:spTgt spid="28"/>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2000"/>
                                        <p:tgtEl>
                                          <p:spTgt spid="14"/>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2000"/>
                                        <p:tgtEl>
                                          <p:spTgt spid="15"/>
                                        </p:tgtEl>
                                      </p:cBhvr>
                                    </p:animEffect>
                                  </p:childTnLst>
                                </p:cTn>
                              </p:par>
                            </p:childTnLst>
                          </p:cTn>
                        </p:par>
                        <p:par>
                          <p:cTn id="16" fill="hold">
                            <p:stCondLst>
                              <p:cond delay="6000"/>
                            </p:stCondLst>
                            <p:childTnLst>
                              <p:par>
                                <p:cTn id="17" presetID="16" presetClass="entr" presetSubtype="2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2000"/>
                                        <p:tgtEl>
                                          <p:spTgt spid="25"/>
                                        </p:tgtEl>
                                      </p:cBhvr>
                                    </p:animEffect>
                                  </p:childTnLst>
                                </p:cTn>
                              </p:par>
                            </p:childTnLst>
                          </p:cTn>
                        </p:par>
                        <p:par>
                          <p:cTn id="20" fill="hold">
                            <p:stCondLst>
                              <p:cond delay="8000"/>
                            </p:stCondLst>
                            <p:childTnLst>
                              <p:par>
                                <p:cTn id="21" presetID="16" presetClass="entr" presetSubtype="2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2000"/>
                                        <p:tgtEl>
                                          <p:spTgt spid="16"/>
                                        </p:tgtEl>
                                      </p:cBhvr>
                                    </p:animEffect>
                                  </p:childTnLst>
                                </p:cTn>
                              </p:par>
                            </p:childTnLst>
                          </p:cTn>
                        </p:par>
                        <p:par>
                          <p:cTn id="24" fill="hold">
                            <p:stCondLst>
                              <p:cond delay="10000"/>
                            </p:stCondLst>
                            <p:childTnLst>
                              <p:par>
                                <p:cTn id="25" presetID="16" presetClass="entr" presetSubtype="2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2000"/>
                                        <p:tgtEl>
                                          <p:spTgt spid="22"/>
                                        </p:tgtEl>
                                      </p:cBhvr>
                                    </p:animEffect>
                                  </p:childTnLst>
                                </p:cTn>
                              </p:par>
                            </p:childTnLst>
                          </p:cTn>
                        </p:par>
                        <p:par>
                          <p:cTn id="28" fill="hold">
                            <p:stCondLst>
                              <p:cond delay="12000"/>
                            </p:stCondLst>
                            <p:childTnLst>
                              <p:par>
                                <p:cTn id="29" presetID="16" presetClass="entr" presetSubtype="2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2000"/>
                                        <p:tgtEl>
                                          <p:spTgt spid="26"/>
                                        </p:tgtEl>
                                      </p:cBhvr>
                                    </p:animEffect>
                                  </p:childTnLst>
                                </p:cTn>
                              </p:par>
                            </p:childTnLst>
                          </p:cTn>
                        </p:par>
                        <p:par>
                          <p:cTn id="32" fill="hold">
                            <p:stCondLst>
                              <p:cond delay="14000"/>
                            </p:stCondLst>
                            <p:childTnLst>
                              <p:par>
                                <p:cTn id="33" presetID="16" presetClass="entr" presetSubtype="2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2000"/>
                                        <p:tgtEl>
                                          <p:spTgt spid="23"/>
                                        </p:tgtEl>
                                      </p:cBhvr>
                                    </p:animEffect>
                                  </p:childTnLst>
                                </p:cTn>
                              </p:par>
                            </p:childTnLst>
                          </p:cTn>
                        </p:par>
                        <p:par>
                          <p:cTn id="36" fill="hold">
                            <p:stCondLst>
                              <p:cond delay="16000"/>
                            </p:stCondLst>
                            <p:childTnLst>
                              <p:par>
                                <p:cTn id="37" presetID="16" presetClass="entr" presetSubtype="21"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2000"/>
                                        <p:tgtEl>
                                          <p:spTgt spid="27"/>
                                        </p:tgtEl>
                                      </p:cBhvr>
                                    </p:animEffect>
                                  </p:childTnLst>
                                </p:cTn>
                              </p:par>
                            </p:childTnLst>
                          </p:cTn>
                        </p:par>
                        <p:par>
                          <p:cTn id="40" fill="hold">
                            <p:stCondLst>
                              <p:cond delay="18000"/>
                            </p:stCondLst>
                            <p:childTnLst>
                              <p:par>
                                <p:cTn id="41" presetID="16" presetClass="entr" presetSubtype="2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2000"/>
                                        <p:tgtEl>
                                          <p:spTgt spid="17"/>
                                        </p:tgtEl>
                                      </p:cBhvr>
                                    </p:animEffect>
                                  </p:childTnLst>
                                </p:cTn>
                              </p:par>
                            </p:childTnLst>
                          </p:cTn>
                        </p:par>
                        <p:par>
                          <p:cTn id="44" fill="hold">
                            <p:stCondLst>
                              <p:cond delay="20000"/>
                            </p:stCondLst>
                            <p:childTnLst>
                              <p:par>
                                <p:cTn id="45" presetID="10" presetClass="exit" presetSubtype="0" fill="hold" grpId="0" nodeType="after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16" grpId="0" animBg="1"/>
      <p:bldP spid="17" grpId="0" animBg="1"/>
      <p:bldP spid="22" grpId="0" animBg="1"/>
      <p:bldP spid="23"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87338" y="0"/>
            <a:ext cx="215900" cy="896400"/>
          </a:xfrm>
          <a:prstGeom prst="rect">
            <a:avLst/>
          </a:prstGeom>
          <a:solidFill>
            <a:srgbClr val="FFC920"/>
          </a:solidFill>
          <a:ln w="9525">
            <a:noFill/>
            <a:miter lim="800000"/>
            <a:headEnd/>
            <a:tailEnd/>
          </a:ln>
        </p:spPr>
        <p:txBody>
          <a:bodyPr wrap="none" lIns="0" tIns="72000" rIns="0" bIns="0" anchor="ctr" anchorCtr="1"/>
          <a:lstStyle/>
          <a:p>
            <a:pPr algn="ctr"/>
            <a:fld id="{1EB0142D-B270-4794-8B97-49896BD769A3}" type="slidenum">
              <a:rPr lang="de-DE" sz="1000" b="1"/>
              <a:pPr algn="ctr"/>
              <a:t>16</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6" name="Titel 3"/>
          <p:cNvSpPr>
            <a:spLocks noGrp="1"/>
          </p:cNvSpPr>
          <p:nvPr>
            <p:ph type="title"/>
          </p:nvPr>
        </p:nvSpPr>
        <p:spPr/>
        <p:txBody>
          <a:bodyPr/>
          <a:lstStyle/>
          <a:p>
            <a:r>
              <a:rPr lang="en-US" dirty="0"/>
              <a:t>Linguistic elements in DDC </a:t>
            </a:r>
            <a:r>
              <a:rPr lang="en-US" dirty="0" smtClean="0">
                <a:solidFill>
                  <a:schemeClr val="tx1"/>
                </a:solidFill>
              </a:rPr>
              <a:t>(3) </a:t>
            </a:r>
            <a:br>
              <a:rPr lang="en-US" dirty="0" smtClean="0">
                <a:solidFill>
                  <a:schemeClr val="tx1"/>
                </a:solidFill>
              </a:rPr>
            </a:br>
            <a:r>
              <a:rPr lang="en-US" dirty="0" smtClean="0">
                <a:solidFill>
                  <a:schemeClr val="tx1"/>
                </a:solidFill>
              </a:rPr>
              <a:t>– Topics (2) – Translator’s tasks</a:t>
            </a:r>
            <a:endParaRPr lang="en-US" dirty="0">
              <a:solidFill>
                <a:schemeClr val="tx1"/>
              </a:solidFill>
            </a:endParaRPr>
          </a:p>
        </p:txBody>
      </p:sp>
      <p:sp>
        <p:nvSpPr>
          <p:cNvPr id="29" name="Inhaltsplatzhalter 2"/>
          <p:cNvSpPr>
            <a:spLocks noGrp="1"/>
          </p:cNvSpPr>
          <p:nvPr>
            <p:ph idx="1"/>
          </p:nvPr>
        </p:nvSpPr>
        <p:spPr>
          <a:xfrm>
            <a:off x="288000" y="2016000"/>
            <a:ext cx="8460000" cy="2754000"/>
          </a:xfrm>
        </p:spPr>
        <p:txBody>
          <a:bodyPr/>
          <a:lstStyle/>
          <a:p>
            <a:pPr>
              <a:buFont typeface="Verdana" panose="020B0604030504040204" pitchFamily="34" charset="0"/>
              <a:buChar char="|"/>
            </a:pPr>
            <a:r>
              <a:rPr lang="en-US" dirty="0" smtClean="0"/>
              <a:t>What does the topic mean in the context of the class?</a:t>
            </a:r>
          </a:p>
          <a:p>
            <a:pPr>
              <a:buFont typeface="Verdana" panose="020B0604030504040204" pitchFamily="34" charset="0"/>
              <a:buChar char="|"/>
            </a:pPr>
            <a:r>
              <a:rPr lang="en-US" dirty="0" smtClean="0"/>
              <a:t>Profound research in specialized dictionaries, terminology databases</a:t>
            </a:r>
          </a:p>
          <a:p>
            <a:pPr>
              <a:buFont typeface="Verdana" panose="020B0604030504040204" pitchFamily="34" charset="0"/>
              <a:buChar char="|"/>
            </a:pPr>
            <a:r>
              <a:rPr lang="en-US" dirty="0" smtClean="0"/>
              <a:t>Does the topic fit into the formal structure of the note?</a:t>
            </a:r>
          </a:p>
          <a:p>
            <a:pPr>
              <a:buFont typeface="Verdana" panose="020B0604030504040204" pitchFamily="34" charset="0"/>
              <a:buChar char="|"/>
            </a:pPr>
            <a:r>
              <a:rPr lang="en-US" dirty="0" smtClean="0"/>
              <a:t>Check the consistent wording of the topic in the area/throughout the system</a:t>
            </a:r>
          </a:p>
          <a:p>
            <a:pPr>
              <a:buFont typeface="Verdana" panose="020B0604030504040204" pitchFamily="34" charset="0"/>
              <a:buChar char="|"/>
            </a:pPr>
            <a:r>
              <a:rPr lang="en-US" dirty="0" smtClean="0"/>
              <a:t>…</a:t>
            </a:r>
          </a:p>
          <a:p>
            <a:endParaRPr lang="de-DE" dirty="0"/>
          </a:p>
        </p:txBody>
      </p:sp>
    </p:spTree>
    <p:extLst>
      <p:ext uri="{BB962C8B-B14F-4D97-AF65-F5344CB8AC3E}">
        <p14:creationId xmlns:p14="http://schemas.microsoft.com/office/powerpoint/2010/main" val="2015660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287338" y="0"/>
            <a:ext cx="215900" cy="896400"/>
          </a:xfrm>
          <a:prstGeom prst="rect">
            <a:avLst/>
          </a:prstGeom>
          <a:solidFill>
            <a:srgbClr val="007EEF"/>
          </a:solidFill>
          <a:ln w="9525">
            <a:noFill/>
            <a:miter lim="800000"/>
            <a:headEnd/>
            <a:tailEnd/>
          </a:ln>
        </p:spPr>
        <p:txBody>
          <a:bodyPr wrap="none" lIns="0" tIns="72000" rIns="0" bIns="0" anchor="ctr" anchorCtr="1"/>
          <a:lstStyle/>
          <a:p>
            <a:pPr algn="ctr"/>
            <a:fld id="{5BB910FC-E7E2-4C07-816E-9606D72285F4}" type="slidenum">
              <a:rPr lang="de-DE" sz="1000" b="1"/>
              <a:pPr algn="ctr"/>
              <a:t>17</a:t>
            </a:fld>
            <a:endParaRPr lang="de-DE" sz="1000" b="1" dirty="0"/>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6" name="Titel 3"/>
          <p:cNvSpPr>
            <a:spLocks noGrp="1"/>
          </p:cNvSpPr>
          <p:nvPr>
            <p:ph type="title"/>
          </p:nvPr>
        </p:nvSpPr>
        <p:spPr/>
        <p:txBody>
          <a:bodyPr/>
          <a:lstStyle/>
          <a:p>
            <a:r>
              <a:rPr lang="en-US" dirty="0"/>
              <a:t>Linguistic elements in DDC </a:t>
            </a:r>
            <a:r>
              <a:rPr lang="en-US" dirty="0" smtClean="0">
                <a:solidFill>
                  <a:schemeClr val="tx1"/>
                </a:solidFill>
              </a:rPr>
              <a:t>(3) </a:t>
            </a:r>
            <a:br>
              <a:rPr lang="en-US" dirty="0" smtClean="0">
                <a:solidFill>
                  <a:schemeClr val="tx1"/>
                </a:solidFill>
              </a:rPr>
            </a:br>
            <a:r>
              <a:rPr lang="en-US" dirty="0" smtClean="0">
                <a:solidFill>
                  <a:schemeClr val="tx1"/>
                </a:solidFill>
              </a:rPr>
              <a:t>– Topics in the Relative Index (1)</a:t>
            </a:r>
            <a:endParaRPr lang="en-US" dirty="0">
              <a:solidFill>
                <a:schemeClr val="tx1"/>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698094089"/>
              </p:ext>
            </p:extLst>
          </p:nvPr>
        </p:nvGraphicFramePr>
        <p:xfrm>
          <a:off x="323528" y="2643758"/>
          <a:ext cx="8136904" cy="1112520"/>
        </p:xfrm>
        <a:graphic>
          <a:graphicData uri="http://schemas.openxmlformats.org/drawingml/2006/table">
            <a:tbl>
              <a:tblPr firstRow="1" bandRow="1">
                <a:tableStyleId>{0505E3EF-67EA-436B-97B2-0124C06EBD24}</a:tableStyleId>
              </a:tblPr>
              <a:tblGrid>
                <a:gridCol w="6480720">
                  <a:extLst>
                    <a:ext uri="{9D8B030D-6E8A-4147-A177-3AD203B41FA5}">
                      <a16:colId xmlns:a16="http://schemas.microsoft.com/office/drawing/2014/main" val="2734577463"/>
                    </a:ext>
                  </a:extLst>
                </a:gridCol>
                <a:gridCol w="1656184">
                  <a:extLst>
                    <a:ext uri="{9D8B030D-6E8A-4147-A177-3AD203B41FA5}">
                      <a16:colId xmlns:a16="http://schemas.microsoft.com/office/drawing/2014/main" val="303453647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smtClean="0">
                          <a:effectLst/>
                        </a:rPr>
                        <a:t>Endokrine Krankheiten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smtClean="0">
                          <a:effectLst/>
                        </a:rPr>
                        <a:t>573.439</a:t>
                      </a:r>
                    </a:p>
                  </a:txBody>
                  <a:tcPr/>
                </a:tc>
                <a:extLst>
                  <a:ext uri="{0D108BD9-81ED-4DB2-BD59-A6C34878D82A}">
                    <a16:rowId xmlns:a16="http://schemas.microsoft.com/office/drawing/2014/main" val="39481786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smtClean="0">
                          <a:effectLst/>
                        </a:rPr>
                        <a:t>Endokrine Krankheiten—Menschen</a:t>
                      </a:r>
                      <a:endParaRPr lang="de-DE" sz="1800" b="0" dirty="0" smtClean="0">
                        <a:effectLst/>
                        <a:latin typeface="Arial Unicode MS"/>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smtClean="0">
                          <a:effectLst/>
                        </a:rPr>
                        <a:t>362.1964</a:t>
                      </a:r>
                      <a:endParaRPr lang="de-DE" sz="1800" b="0" dirty="0" smtClean="0">
                        <a:effectLst/>
                        <a:latin typeface="Arial Unicode MS"/>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882753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smtClean="0">
                          <a:effectLst/>
                        </a:rPr>
                        <a:t>Endokrine Krankheiten—Menschen—Anästhesiologie</a:t>
                      </a:r>
                      <a:endParaRPr lang="de-DE" sz="1800" b="0" dirty="0" smtClean="0">
                        <a:effectLst/>
                        <a:latin typeface="Arial Unicode MS"/>
                        <a:ea typeface="Calibri" panose="020F0502020204030204" pitchFamily="34" charset="0"/>
                        <a:cs typeface="Times New Roman" panose="02020603050405020304" pitchFamily="18" charset="0"/>
                      </a:endParaRPr>
                    </a:p>
                  </a:txBody>
                  <a:tcPr/>
                </a:tc>
                <a:tc>
                  <a:txBody>
                    <a:bodyPr/>
                    <a:lstStyle/>
                    <a:p>
                      <a:r>
                        <a:rPr lang="de-DE" sz="1800" b="0" dirty="0" smtClean="0">
                          <a:effectLst/>
                        </a:rPr>
                        <a:t>617.96744</a:t>
                      </a:r>
                      <a:endParaRPr lang="de-DE" b="0" dirty="0"/>
                    </a:p>
                  </a:txBody>
                  <a:tcPr/>
                </a:tc>
                <a:extLst>
                  <a:ext uri="{0D108BD9-81ED-4DB2-BD59-A6C34878D82A}">
                    <a16:rowId xmlns:a16="http://schemas.microsoft.com/office/drawing/2014/main" val="3709113761"/>
                  </a:ext>
                </a:extLst>
              </a:tr>
            </a:tbl>
          </a:graphicData>
        </a:graphic>
      </p:graphicFrame>
      <p:sp>
        <p:nvSpPr>
          <p:cNvPr id="7" name="Wolkenförmige Legende 6"/>
          <p:cNvSpPr/>
          <p:nvPr/>
        </p:nvSpPr>
        <p:spPr>
          <a:xfrm>
            <a:off x="4355976" y="1923678"/>
            <a:ext cx="2664296" cy="1224136"/>
          </a:xfrm>
          <a:prstGeom prst="cloudCallout">
            <a:avLst>
              <a:gd name="adj1" fmla="val -45347"/>
              <a:gd name="adj2" fmla="val 5538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trike="sngStrike" dirty="0" smtClean="0"/>
              <a:t>Mensch</a:t>
            </a:r>
            <a:r>
              <a:rPr lang="de-DE" dirty="0" smtClean="0"/>
              <a:t> </a:t>
            </a:r>
            <a:r>
              <a:rPr lang="de-DE" strike="sngStrike" dirty="0" smtClean="0"/>
              <a:t>Personen</a:t>
            </a:r>
            <a:endParaRPr lang="de-DE" strike="sngStrike" dirty="0"/>
          </a:p>
        </p:txBody>
      </p:sp>
    </p:spTree>
    <p:extLst>
      <p:ext uri="{BB962C8B-B14F-4D97-AF65-F5344CB8AC3E}">
        <p14:creationId xmlns:p14="http://schemas.microsoft.com/office/powerpoint/2010/main" val="1425687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287338" y="0"/>
            <a:ext cx="215900" cy="896400"/>
          </a:xfrm>
          <a:prstGeom prst="rect">
            <a:avLst/>
          </a:prstGeom>
          <a:solidFill>
            <a:srgbClr val="004896"/>
          </a:solidFill>
          <a:ln w="9525">
            <a:noFill/>
            <a:miter lim="800000"/>
            <a:headEnd/>
            <a:tailEnd/>
          </a:ln>
        </p:spPr>
        <p:txBody>
          <a:bodyPr wrap="none" lIns="0" tIns="72000" rIns="0" bIns="0" anchor="ctr" anchorCtr="1"/>
          <a:lstStyle/>
          <a:p>
            <a:pPr algn="ctr"/>
            <a:fld id="{CDB78337-3E71-4325-899F-F5DAF048845A}" type="slidenum">
              <a:rPr lang="de-DE" sz="1000" b="1"/>
              <a:pPr algn="ctr"/>
              <a:t>18</a:t>
            </a:fld>
            <a:endParaRPr lang="de-DE" sz="1000" b="1" dirty="0"/>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6" name="Titel 3"/>
          <p:cNvSpPr>
            <a:spLocks noGrp="1"/>
          </p:cNvSpPr>
          <p:nvPr>
            <p:ph type="title"/>
          </p:nvPr>
        </p:nvSpPr>
        <p:spPr>
          <a:xfrm>
            <a:off x="288000" y="1080000"/>
            <a:ext cx="8460000" cy="777600"/>
          </a:xfrm>
        </p:spPr>
        <p:txBody>
          <a:bodyPr/>
          <a:lstStyle/>
          <a:p>
            <a:r>
              <a:rPr lang="en-US" dirty="0"/>
              <a:t>Linguistic elements in DDC </a:t>
            </a:r>
            <a:r>
              <a:rPr lang="en-US" dirty="0" smtClean="0">
                <a:solidFill>
                  <a:schemeClr val="tx1"/>
                </a:solidFill>
              </a:rPr>
              <a:t>(3) </a:t>
            </a:r>
            <a:br>
              <a:rPr lang="en-US" dirty="0" smtClean="0">
                <a:solidFill>
                  <a:schemeClr val="tx1"/>
                </a:solidFill>
              </a:rPr>
            </a:br>
            <a:r>
              <a:rPr lang="en-US" dirty="0" smtClean="0">
                <a:solidFill>
                  <a:schemeClr val="tx1"/>
                </a:solidFill>
              </a:rPr>
              <a:t>– Topics in the Relative Index (2)</a:t>
            </a:r>
            <a:endParaRPr lang="en-US" dirty="0">
              <a:solidFill>
                <a:schemeClr val="tx1"/>
              </a:solidFill>
            </a:endParaRPr>
          </a:p>
        </p:txBody>
      </p:sp>
      <p:pic>
        <p:nvPicPr>
          <p:cNvPr id="7" name="Inhaltsplatzhalter 6"/>
          <p:cNvPicPr>
            <a:picLocks noGrp="1" noChangeAspect="1"/>
          </p:cNvPicPr>
          <p:nvPr>
            <p:ph idx="1"/>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287338" y="2913336"/>
            <a:ext cx="8461375" cy="959891"/>
          </a:xfrm>
          <a:effectLst>
            <a:outerShdw blurRad="50800" dist="38100" dir="8100000" algn="tr" rotWithShape="0">
              <a:prstClr val="black">
                <a:alpha val="40000"/>
              </a:prstClr>
            </a:outerShdw>
          </a:effectLst>
        </p:spPr>
      </p:pic>
      <p:sp>
        <p:nvSpPr>
          <p:cNvPr id="8" name="Textfeld 7"/>
          <p:cNvSpPr txBox="1"/>
          <p:nvPr/>
        </p:nvSpPr>
        <p:spPr>
          <a:xfrm>
            <a:off x="287338" y="2373312"/>
            <a:ext cx="5153334" cy="369332"/>
          </a:xfrm>
          <a:prstGeom prst="rect">
            <a:avLst/>
          </a:prstGeom>
          <a:noFill/>
        </p:spPr>
        <p:txBody>
          <a:bodyPr wrap="none" rtlCol="0">
            <a:spAutoFit/>
          </a:bodyPr>
          <a:lstStyle/>
          <a:p>
            <a:r>
              <a:rPr lang="en-US" dirty="0" smtClean="0"/>
              <a:t>Adding synonyms in the target language…</a:t>
            </a:r>
            <a:endParaRPr lang="en-US" dirty="0"/>
          </a:p>
        </p:txBody>
      </p:sp>
      <p:sp>
        <p:nvSpPr>
          <p:cNvPr id="9" name="Textfeld 8"/>
          <p:cNvSpPr txBox="1"/>
          <p:nvPr/>
        </p:nvSpPr>
        <p:spPr>
          <a:xfrm>
            <a:off x="287338" y="4043919"/>
            <a:ext cx="5516575" cy="369332"/>
          </a:xfrm>
          <a:prstGeom prst="rect">
            <a:avLst/>
          </a:prstGeom>
          <a:noFill/>
        </p:spPr>
        <p:txBody>
          <a:bodyPr wrap="none" rtlCol="0">
            <a:spAutoFit/>
          </a:bodyPr>
          <a:lstStyle/>
          <a:p>
            <a:r>
              <a:rPr lang="en-US" dirty="0" smtClean="0"/>
              <a:t>…offers a wider range of verbal access points </a:t>
            </a:r>
            <a:endParaRPr lang="en-US" dirty="0"/>
          </a:p>
        </p:txBody>
      </p:sp>
    </p:spTree>
    <p:extLst>
      <p:ext uri="{BB962C8B-B14F-4D97-AF65-F5344CB8AC3E}">
        <p14:creationId xmlns:p14="http://schemas.microsoft.com/office/powerpoint/2010/main" val="3715085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288000" y="1080000"/>
            <a:ext cx="8460000" cy="777600"/>
          </a:xfrm>
        </p:spPr>
        <p:txBody>
          <a:bodyPr/>
          <a:lstStyle/>
          <a:p>
            <a:r>
              <a:rPr lang="en-US" dirty="0" smtClean="0"/>
              <a:t>Fundamental pillars for DDC translation (1)</a:t>
            </a:r>
            <a:br>
              <a:rPr lang="en-US" dirty="0" smtClean="0"/>
            </a:br>
            <a:r>
              <a:rPr lang="en-US" dirty="0" smtClean="0"/>
              <a:t>– Consistency (1)</a:t>
            </a:r>
            <a:endParaRPr lang="en-US" dirty="0"/>
          </a:p>
        </p:txBody>
      </p:sp>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19</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6" name="Inhaltsplatzhalter 2"/>
          <p:cNvSpPr>
            <a:spLocks noGrp="1"/>
          </p:cNvSpPr>
          <p:nvPr>
            <p:ph idx="1"/>
          </p:nvPr>
        </p:nvSpPr>
        <p:spPr>
          <a:xfrm>
            <a:off x="288000" y="2016000"/>
            <a:ext cx="8460000" cy="2754000"/>
          </a:xfrm>
        </p:spPr>
        <p:txBody>
          <a:bodyPr/>
          <a:lstStyle/>
          <a:p>
            <a:pPr>
              <a:buFont typeface="Verdana" panose="020B0604030504040204" pitchFamily="34" charset="0"/>
              <a:buChar char="|"/>
            </a:pPr>
            <a:r>
              <a:rPr lang="en-US" dirty="0"/>
              <a:t>automated structure </a:t>
            </a:r>
            <a:r>
              <a:rPr lang="en-US" dirty="0" smtClean="0"/>
              <a:t>alignment for format consistency</a:t>
            </a:r>
          </a:p>
          <a:p>
            <a:pPr>
              <a:buFont typeface="Verdana" panose="020B0604030504040204" pitchFamily="34" charset="0"/>
              <a:buChar char="|"/>
            </a:pPr>
            <a:r>
              <a:rPr lang="en-US" dirty="0" smtClean="0">
                <a:solidFill>
                  <a:srgbClr val="00B050"/>
                </a:solidFill>
              </a:rPr>
              <a:t>phrases tool for consistency of notes and phrases</a:t>
            </a:r>
          </a:p>
          <a:p>
            <a:pPr>
              <a:buFont typeface="Verdana" panose="020B0604030504040204" pitchFamily="34" charset="0"/>
              <a:buChar char="|"/>
            </a:pPr>
            <a:r>
              <a:rPr lang="en-US" dirty="0" smtClean="0"/>
              <a:t>projects for consistency of topics in larger updates</a:t>
            </a:r>
          </a:p>
          <a:p>
            <a:pPr>
              <a:buFont typeface="Verdana" panose="020B0604030504040204" pitchFamily="34" charset="0"/>
              <a:buChar char="|"/>
            </a:pPr>
            <a:r>
              <a:rPr lang="en-US" dirty="0" smtClean="0">
                <a:solidFill>
                  <a:srgbClr val="00B050"/>
                </a:solidFill>
              </a:rPr>
              <a:t>most-precise search options and filters for consistency of topics and Relative Index terms</a:t>
            </a:r>
          </a:p>
          <a:p>
            <a:pPr>
              <a:buFont typeface="Verdana" panose="020B0604030504040204" pitchFamily="34" charset="0"/>
              <a:buChar char="|"/>
            </a:pPr>
            <a:r>
              <a:rPr lang="en-US" dirty="0" smtClean="0"/>
              <a:t>search &amp; replace for controlled replacement of text</a:t>
            </a:r>
          </a:p>
          <a:p>
            <a:endParaRPr lang="de-DE" dirty="0"/>
          </a:p>
        </p:txBody>
      </p:sp>
      <p:pic>
        <p:nvPicPr>
          <p:cNvPr id="4" name="Grafik 3" descr="File:Echo curation alt check mark.svg - Wikimedia Common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2243" y="1995686"/>
            <a:ext cx="518149" cy="518149"/>
          </a:xfrm>
          <a:prstGeom prst="rect">
            <a:avLst/>
          </a:prstGeom>
        </p:spPr>
      </p:pic>
      <p:pic>
        <p:nvPicPr>
          <p:cNvPr id="13" name="Grafik 12" descr="File:Echo curation alt check mark.svg - Wikimedia Common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0773" y="2500535"/>
            <a:ext cx="518149" cy="518149"/>
          </a:xfrm>
          <a:prstGeom prst="rect">
            <a:avLst/>
          </a:prstGeom>
        </p:spPr>
      </p:pic>
      <p:pic>
        <p:nvPicPr>
          <p:cNvPr id="14" name="Grafik 13" descr="File:Echo curation alt check mark.svg - Wikimedia Common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2985070"/>
            <a:ext cx="518149" cy="518149"/>
          </a:xfrm>
          <a:prstGeom prst="rect">
            <a:avLst/>
          </a:prstGeom>
        </p:spPr>
      </p:pic>
      <p:pic>
        <p:nvPicPr>
          <p:cNvPr id="15" name="Grafik 14" descr="File:Echo curation alt check mark.svg - Wikimedia Common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3854594"/>
            <a:ext cx="518149" cy="518149"/>
          </a:xfrm>
          <a:prstGeom prst="rect">
            <a:avLst/>
          </a:prstGeom>
        </p:spPr>
      </p:pic>
      <p:pic>
        <p:nvPicPr>
          <p:cNvPr id="16" name="Grafik 15" descr="File:Echo curation alt check mark.svg - Wikimedia Common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4372743"/>
            <a:ext cx="518149" cy="518149"/>
          </a:xfrm>
          <a:prstGeom prst="rect">
            <a:avLst/>
          </a:prstGeom>
        </p:spPr>
      </p:pic>
    </p:spTree>
    <p:extLst>
      <p:ext uri="{BB962C8B-B14F-4D97-AF65-F5344CB8AC3E}">
        <p14:creationId xmlns:p14="http://schemas.microsoft.com/office/powerpoint/2010/main" val="34533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fade">
                                      <p:cBhvr>
                                        <p:cTn id="1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287338" y="1"/>
            <a:ext cx="215900" cy="897563"/>
          </a:xfrm>
          <a:prstGeom prst="rect">
            <a:avLst/>
          </a:prstGeom>
          <a:solidFill>
            <a:srgbClr val="A4B900"/>
          </a:solidFill>
          <a:ln w="9525">
            <a:noFill/>
            <a:miter lim="800000"/>
            <a:headEnd/>
            <a:tailEnd/>
          </a:ln>
        </p:spPr>
        <p:txBody>
          <a:bodyPr wrap="none" lIns="0" tIns="72000" rIns="0" bIns="0" anchor="ctr" anchorCtr="1"/>
          <a:lstStyle/>
          <a:p>
            <a:pPr algn="ctr"/>
            <a:fld id="{C9B14742-FF91-4173-BD01-398BF8230A4C}" type="slidenum">
              <a:rPr lang="de-DE" sz="1000" b="1"/>
              <a:pPr algn="ctr"/>
              <a:t>2</a:t>
            </a:fld>
            <a:endParaRPr lang="de-DE" sz="1000" b="1" dirty="0"/>
          </a:p>
        </p:txBody>
      </p:sp>
      <p:sp>
        <p:nvSpPr>
          <p:cNvPr id="5" name="Rectangle 10"/>
          <p:cNvSpPr>
            <a:spLocks noGrp="1" noChangeArrowheads="1"/>
          </p:cNvSpPr>
          <p:nvPr>
            <p:ph type="ftr" sz="quarter" idx="10"/>
          </p:nvPr>
        </p:nvSpPr>
        <p:spPr>
          <a:noFill/>
        </p:spPr>
        <p:txBody>
          <a:bodyPr/>
          <a:lstStyle/>
          <a:p>
            <a:r>
              <a:rPr lang="de-DE" smtClean="0">
                <a:solidFill>
                  <a:schemeClr val="bg2"/>
                </a:solidFill>
              </a:rPr>
              <a:t>| Tina Mengel, DNB | EDUG Symposium | 10 May 2019</a:t>
            </a:r>
            <a:endParaRPr lang="de-DE" dirty="0">
              <a:solidFill>
                <a:schemeClr val="bg2"/>
              </a:solidFil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 y="-20538"/>
            <a:ext cx="9144000" cy="51525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288000" y="1080000"/>
            <a:ext cx="8460000" cy="777600"/>
          </a:xfrm>
        </p:spPr>
        <p:txBody>
          <a:bodyPr/>
          <a:lstStyle/>
          <a:p>
            <a:r>
              <a:rPr lang="en-US" dirty="0" smtClean="0"/>
              <a:t>Fundamental pillars for DDC translation (1)</a:t>
            </a:r>
            <a:br>
              <a:rPr lang="en-US" dirty="0" smtClean="0"/>
            </a:br>
            <a:r>
              <a:rPr lang="en-US" dirty="0" smtClean="0"/>
              <a:t>– Consistency (2)</a:t>
            </a:r>
            <a:endParaRPr lang="en-US" dirty="0"/>
          </a:p>
        </p:txBody>
      </p:sp>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20</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9" name="Rechteck 8"/>
          <p:cNvSpPr/>
          <p:nvPr/>
        </p:nvSpPr>
        <p:spPr>
          <a:xfrm>
            <a:off x="7726007" y="3075806"/>
            <a:ext cx="1166473" cy="646331"/>
          </a:xfrm>
          <a:prstGeom prst="rect">
            <a:avLst/>
          </a:prstGeom>
          <a:solidFill>
            <a:schemeClr val="bg1">
              <a:lumMod val="85000"/>
            </a:schemeClr>
          </a:solidFill>
        </p:spPr>
        <p:txBody>
          <a:bodyPr wrap="none">
            <a:spAutoFit/>
          </a:bodyPr>
          <a:lstStyle/>
          <a:p>
            <a:r>
              <a:rPr lang="en-US" dirty="0" smtClean="0"/>
              <a:t>phrases </a:t>
            </a:r>
          </a:p>
          <a:p>
            <a:r>
              <a:rPr lang="en-US" dirty="0" smtClean="0"/>
              <a:t>tool </a:t>
            </a:r>
            <a:endParaRPr lang="en-US" dirty="0"/>
          </a:p>
        </p:txBody>
      </p:sp>
      <p:pic>
        <p:nvPicPr>
          <p:cNvPr id="10" name="Grafik 9"/>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28945" y="1930638"/>
            <a:ext cx="7523856" cy="3212862"/>
          </a:xfrm>
          <a:prstGeom prst="rect">
            <a:avLst/>
          </a:prstGeom>
        </p:spPr>
      </p:pic>
      <p:sp>
        <p:nvSpPr>
          <p:cNvPr id="11" name="Textfeld 10"/>
          <p:cNvSpPr txBox="1"/>
          <p:nvPr/>
        </p:nvSpPr>
        <p:spPr>
          <a:xfrm>
            <a:off x="7884368" y="4840315"/>
            <a:ext cx="1152128" cy="200055"/>
          </a:xfrm>
          <a:prstGeom prst="rect">
            <a:avLst/>
          </a:prstGeom>
          <a:noFill/>
        </p:spPr>
        <p:txBody>
          <a:bodyPr wrap="square" rtlCol="0">
            <a:spAutoFit/>
          </a:bodyPr>
          <a:lstStyle/>
          <a:p>
            <a:r>
              <a:rPr lang="de-DE" sz="700" dirty="0" smtClean="0">
                <a:solidFill>
                  <a:schemeClr val="bg1">
                    <a:lumMod val="50000"/>
                  </a:schemeClr>
                </a:solidFill>
              </a:rPr>
              <a:t>Images: TS </a:t>
            </a:r>
            <a:r>
              <a:rPr lang="de-DE" sz="700" dirty="0" err="1" smtClean="0">
                <a:solidFill>
                  <a:schemeClr val="bg1">
                    <a:lumMod val="50000"/>
                  </a:schemeClr>
                </a:solidFill>
              </a:rPr>
              <a:t>DDCger</a:t>
            </a:r>
            <a:endParaRPr lang="de-DE" sz="700" dirty="0">
              <a:solidFill>
                <a:schemeClr val="bg1">
                  <a:lumMod val="50000"/>
                </a:schemeClr>
              </a:solidFill>
            </a:endParaRPr>
          </a:p>
        </p:txBody>
      </p:sp>
    </p:spTree>
    <p:extLst>
      <p:ext uri="{BB962C8B-B14F-4D97-AF65-F5344CB8AC3E}">
        <p14:creationId xmlns:p14="http://schemas.microsoft.com/office/powerpoint/2010/main" val="3260100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288000" y="1080000"/>
            <a:ext cx="8460000" cy="777600"/>
          </a:xfrm>
        </p:spPr>
        <p:txBody>
          <a:bodyPr/>
          <a:lstStyle/>
          <a:p>
            <a:r>
              <a:rPr lang="en-US" dirty="0" smtClean="0"/>
              <a:t>Fundamental pillars for DDC translation (1)</a:t>
            </a:r>
            <a:br>
              <a:rPr lang="en-US" dirty="0" smtClean="0"/>
            </a:br>
            <a:r>
              <a:rPr lang="en-US" dirty="0" smtClean="0"/>
              <a:t>– Consistency (3)</a:t>
            </a:r>
            <a:endParaRPr lang="en-US" dirty="0"/>
          </a:p>
        </p:txBody>
      </p:sp>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21</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pic>
        <p:nvPicPr>
          <p:cNvPr id="3" name="Grafik 2"/>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5292080" y="1521157"/>
            <a:ext cx="3851919" cy="3622344"/>
          </a:xfrm>
          <a:prstGeom prst="rect">
            <a:avLst/>
          </a:prstGeom>
        </p:spPr>
      </p:pic>
      <p:sp>
        <p:nvSpPr>
          <p:cNvPr id="9" name="Rechteck 8"/>
          <p:cNvSpPr/>
          <p:nvPr/>
        </p:nvSpPr>
        <p:spPr>
          <a:xfrm>
            <a:off x="287154" y="2374774"/>
            <a:ext cx="4572000" cy="1200329"/>
          </a:xfrm>
          <a:prstGeom prst="rect">
            <a:avLst/>
          </a:prstGeom>
        </p:spPr>
        <p:txBody>
          <a:bodyPr>
            <a:spAutoFit/>
          </a:bodyPr>
          <a:lstStyle/>
          <a:p>
            <a:r>
              <a:rPr lang="en-US" dirty="0" smtClean="0"/>
              <a:t>Simple trick for checking the consistency of Relative Index entries: Search results view in translation software</a:t>
            </a:r>
            <a:endParaRPr lang="en-US" dirty="0"/>
          </a:p>
        </p:txBody>
      </p:sp>
      <p:sp>
        <p:nvSpPr>
          <p:cNvPr id="17" name="Textfeld 16"/>
          <p:cNvSpPr txBox="1"/>
          <p:nvPr/>
        </p:nvSpPr>
        <p:spPr>
          <a:xfrm>
            <a:off x="4154744" y="4909067"/>
            <a:ext cx="1152128" cy="200055"/>
          </a:xfrm>
          <a:prstGeom prst="rect">
            <a:avLst/>
          </a:prstGeom>
          <a:noFill/>
        </p:spPr>
        <p:txBody>
          <a:bodyPr wrap="square" rtlCol="0">
            <a:spAutoFit/>
          </a:bodyPr>
          <a:lstStyle/>
          <a:p>
            <a:r>
              <a:rPr lang="de-DE" sz="700" dirty="0" smtClean="0">
                <a:solidFill>
                  <a:schemeClr val="bg1">
                    <a:lumMod val="50000"/>
                  </a:schemeClr>
                </a:solidFill>
              </a:rPr>
              <a:t>Images: TS </a:t>
            </a:r>
            <a:r>
              <a:rPr lang="de-DE" sz="700" dirty="0" err="1" smtClean="0">
                <a:solidFill>
                  <a:schemeClr val="bg1">
                    <a:lumMod val="50000"/>
                  </a:schemeClr>
                </a:solidFill>
              </a:rPr>
              <a:t>DDCger</a:t>
            </a:r>
            <a:endParaRPr lang="de-DE" sz="700" dirty="0">
              <a:solidFill>
                <a:schemeClr val="bg1">
                  <a:lumMod val="50000"/>
                </a:schemeClr>
              </a:solidFill>
            </a:endParaRPr>
          </a:p>
        </p:txBody>
      </p:sp>
    </p:spTree>
    <p:extLst>
      <p:ext uri="{BB962C8B-B14F-4D97-AF65-F5344CB8AC3E}">
        <p14:creationId xmlns:p14="http://schemas.microsoft.com/office/powerpoint/2010/main" val="1696373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87338" y="0"/>
            <a:ext cx="215900" cy="896400"/>
          </a:xfrm>
          <a:prstGeom prst="rect">
            <a:avLst/>
          </a:prstGeom>
          <a:solidFill>
            <a:srgbClr val="FB8630"/>
          </a:solidFill>
          <a:ln w="9525">
            <a:noFill/>
            <a:miter lim="800000"/>
            <a:headEnd/>
            <a:tailEnd/>
          </a:ln>
        </p:spPr>
        <p:txBody>
          <a:bodyPr wrap="none" lIns="0" tIns="72000" rIns="0" bIns="0" anchor="ctr" anchorCtr="1"/>
          <a:lstStyle/>
          <a:p>
            <a:pPr algn="ctr"/>
            <a:fld id="{E15918B6-6326-4FE2-9FF6-A6C9AEDA9D7E}" type="slidenum">
              <a:rPr lang="de-DE" sz="1000" b="1"/>
              <a:pPr algn="ctr"/>
              <a:t>22</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3" name="Titel 2"/>
          <p:cNvSpPr>
            <a:spLocks noGrp="1"/>
          </p:cNvSpPr>
          <p:nvPr>
            <p:ph type="title"/>
          </p:nvPr>
        </p:nvSpPr>
        <p:spPr/>
        <p:txBody>
          <a:bodyPr/>
          <a:lstStyle/>
          <a:p>
            <a:r>
              <a:rPr lang="en-US" dirty="0"/>
              <a:t>Fundamental pillars for DDC translation </a:t>
            </a:r>
            <a:r>
              <a:rPr lang="en-US" dirty="0" smtClean="0"/>
              <a:t>(2) </a:t>
            </a:r>
            <a:br>
              <a:rPr lang="en-US" dirty="0" smtClean="0"/>
            </a:br>
            <a:r>
              <a:rPr lang="en-US" dirty="0" smtClean="0"/>
              <a:t>– Terminology work (1)</a:t>
            </a:r>
            <a:endParaRPr lang="de-DE" dirty="0"/>
          </a:p>
        </p:txBody>
      </p:sp>
      <p:sp>
        <p:nvSpPr>
          <p:cNvPr id="28" name="Inhaltsplatzhalter 2"/>
          <p:cNvSpPr>
            <a:spLocks noGrp="1"/>
          </p:cNvSpPr>
          <p:nvPr>
            <p:ph idx="1"/>
          </p:nvPr>
        </p:nvSpPr>
        <p:spPr>
          <a:xfrm>
            <a:off x="287338" y="2016125"/>
            <a:ext cx="8461375" cy="2754313"/>
          </a:xfrm>
        </p:spPr>
        <p:txBody>
          <a:bodyPr/>
          <a:lstStyle/>
          <a:p>
            <a:pPr marL="0" indent="0">
              <a:buNone/>
            </a:pPr>
            <a:endParaRPr lang="en-US" i="1" dirty="0" smtClean="0"/>
          </a:p>
          <a:p>
            <a:pPr marL="0" indent="0">
              <a:buNone/>
            </a:pPr>
            <a:r>
              <a:rPr lang="en-US" i="1" dirty="0" smtClean="0"/>
              <a:t>The </a:t>
            </a:r>
            <a:r>
              <a:rPr lang="en-US" i="1" dirty="0"/>
              <a:t>fewer terminology problems, the faster the translation</a:t>
            </a:r>
            <a:r>
              <a:rPr lang="en-US" i="1" dirty="0" smtClean="0"/>
              <a:t>.</a:t>
            </a:r>
          </a:p>
          <a:p>
            <a:pPr marL="0" indent="0" algn="r">
              <a:buNone/>
            </a:pPr>
            <a:endParaRPr lang="de-DE" i="1" dirty="0"/>
          </a:p>
          <a:p>
            <a:pPr marL="0" indent="0">
              <a:buNone/>
            </a:pPr>
            <a:r>
              <a:rPr lang="en-US" i="1" dirty="0" smtClean="0"/>
              <a:t>The </a:t>
            </a:r>
            <a:r>
              <a:rPr lang="en-US" i="1" dirty="0"/>
              <a:t>better the terminology quality, the higher the translation quality. </a:t>
            </a:r>
            <a:endParaRPr lang="de-DE" i="1" dirty="0"/>
          </a:p>
          <a:p>
            <a:pPr marL="0" indent="0">
              <a:buNone/>
            </a:pPr>
            <a:endParaRPr lang="en-US" i="1" dirty="0" smtClean="0"/>
          </a:p>
        </p:txBody>
      </p:sp>
    </p:spTree>
    <p:extLst>
      <p:ext uri="{BB962C8B-B14F-4D97-AF65-F5344CB8AC3E}">
        <p14:creationId xmlns:p14="http://schemas.microsoft.com/office/powerpoint/2010/main" val="17264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7" dur="500"/>
                                        <p:tgtEl>
                                          <p:spTgt spid="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
                                            <p:txEl>
                                              <p:pRg st="3" end="3"/>
                                            </p:txEl>
                                          </p:spTgt>
                                        </p:tgtEl>
                                        <p:attrNameLst>
                                          <p:attrName>style.visibility</p:attrName>
                                        </p:attrNameLst>
                                      </p:cBhvr>
                                      <p:to>
                                        <p:strVal val="visible"/>
                                      </p:to>
                                    </p:set>
                                    <p:animEffect transition="in" filter="randombar(horizontal)">
                                      <p:cBhvr>
                                        <p:cTn id="12"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87338" y="0"/>
            <a:ext cx="215900" cy="896400"/>
          </a:xfrm>
          <a:prstGeom prst="rect">
            <a:avLst/>
          </a:prstGeom>
          <a:solidFill>
            <a:srgbClr val="FFC920"/>
          </a:solidFill>
          <a:ln w="9525">
            <a:noFill/>
            <a:miter lim="800000"/>
            <a:headEnd/>
            <a:tailEnd/>
          </a:ln>
        </p:spPr>
        <p:txBody>
          <a:bodyPr wrap="none" lIns="0" tIns="72000" rIns="0" bIns="0" anchor="ctr" anchorCtr="1"/>
          <a:lstStyle/>
          <a:p>
            <a:pPr algn="ctr"/>
            <a:fld id="{E15918B6-6326-4FE2-9FF6-A6C9AEDA9D7E}" type="slidenum">
              <a:rPr lang="de-DE" sz="1000" b="1"/>
              <a:pPr algn="ctr"/>
              <a:t>23</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3" name="Titel 2"/>
          <p:cNvSpPr>
            <a:spLocks noGrp="1"/>
          </p:cNvSpPr>
          <p:nvPr>
            <p:ph type="title"/>
          </p:nvPr>
        </p:nvSpPr>
        <p:spPr/>
        <p:txBody>
          <a:bodyPr/>
          <a:lstStyle/>
          <a:p>
            <a:r>
              <a:rPr lang="en-US" dirty="0"/>
              <a:t>Fundamental pillars for DDC translation </a:t>
            </a:r>
            <a:r>
              <a:rPr lang="en-US" dirty="0" smtClean="0"/>
              <a:t>(2) </a:t>
            </a:r>
            <a:br>
              <a:rPr lang="en-US" dirty="0" smtClean="0"/>
            </a:br>
            <a:r>
              <a:rPr lang="en-US" dirty="0" smtClean="0"/>
              <a:t>– Terminology work (2)</a:t>
            </a:r>
            <a:endParaRPr lang="de-DE" dirty="0"/>
          </a:p>
        </p:txBody>
      </p:sp>
      <p:sp>
        <p:nvSpPr>
          <p:cNvPr id="28" name="Inhaltsplatzhalter 2"/>
          <p:cNvSpPr>
            <a:spLocks noGrp="1"/>
          </p:cNvSpPr>
          <p:nvPr>
            <p:ph idx="1"/>
          </p:nvPr>
        </p:nvSpPr>
        <p:spPr>
          <a:xfrm>
            <a:off x="287338" y="2016125"/>
            <a:ext cx="8461375" cy="2754313"/>
          </a:xfrm>
        </p:spPr>
        <p:txBody>
          <a:bodyPr/>
          <a:lstStyle/>
          <a:p>
            <a:pPr>
              <a:buFont typeface="Verdana" panose="020B0604030504040204" pitchFamily="34" charset="0"/>
              <a:buChar char="|"/>
            </a:pPr>
            <a:r>
              <a:rPr lang="en-US" dirty="0" smtClean="0"/>
              <a:t>documenting the preferred reference works to use</a:t>
            </a:r>
          </a:p>
          <a:p>
            <a:pPr>
              <a:buFont typeface="Verdana" panose="020B0604030504040204" pitchFamily="34" charset="0"/>
              <a:buChar char="|"/>
            </a:pPr>
            <a:r>
              <a:rPr lang="en-US" dirty="0" smtClean="0"/>
              <a:t>documenting </a:t>
            </a:r>
            <a:r>
              <a:rPr lang="en-US" dirty="0"/>
              <a:t>decisions on the adaption of DDC’s text style</a:t>
            </a:r>
          </a:p>
          <a:p>
            <a:pPr>
              <a:buFont typeface="Verdana" panose="020B0604030504040204" pitchFamily="34" charset="0"/>
              <a:buChar char="|"/>
            </a:pPr>
            <a:r>
              <a:rPr lang="en-US" dirty="0"/>
              <a:t>following decisions made for the source language regarding spelling, wording, punctuation, dates and abbreviations, capitalization etc.</a:t>
            </a:r>
          </a:p>
          <a:p>
            <a:pPr>
              <a:buFont typeface="Verdana" panose="020B0604030504040204" pitchFamily="34" charset="0"/>
              <a:buChar char="|"/>
            </a:pPr>
            <a:r>
              <a:rPr lang="en-US" dirty="0" smtClean="0"/>
              <a:t>documenting and maintaining translation of meta-terminology</a:t>
            </a:r>
          </a:p>
        </p:txBody>
      </p:sp>
    </p:spTree>
    <p:extLst>
      <p:ext uri="{BB962C8B-B14F-4D97-AF65-F5344CB8AC3E}">
        <p14:creationId xmlns:p14="http://schemas.microsoft.com/office/powerpoint/2010/main" val="3413210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287338" y="0"/>
            <a:ext cx="215900" cy="896400"/>
          </a:xfrm>
          <a:prstGeom prst="rect">
            <a:avLst/>
          </a:prstGeom>
          <a:solidFill>
            <a:srgbClr val="E62E2E"/>
          </a:solidFill>
          <a:ln w="9525">
            <a:noFill/>
            <a:miter lim="800000"/>
            <a:headEnd/>
            <a:tailEnd/>
          </a:ln>
        </p:spPr>
        <p:txBody>
          <a:bodyPr wrap="none" lIns="0" tIns="72000" rIns="0" bIns="0" anchor="ctr" anchorCtr="1"/>
          <a:lstStyle/>
          <a:p>
            <a:pPr algn="ctr"/>
            <a:fld id="{5B255F3E-E2AF-4E08-A2BE-E5C3AAFE6FE5}" type="slidenum">
              <a:rPr lang="de-DE" sz="1000" b="1"/>
              <a:pPr algn="ctr"/>
              <a:t>24</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18" name="Rechteck 17"/>
          <p:cNvSpPr/>
          <p:nvPr/>
        </p:nvSpPr>
        <p:spPr>
          <a:xfrm>
            <a:off x="395288" y="4507716"/>
            <a:ext cx="3456632" cy="547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7236296" y="2597679"/>
            <a:ext cx="1719020" cy="26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8316416" y="3424414"/>
            <a:ext cx="503362" cy="26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en-US" dirty="0"/>
              <a:t>Fundamental pillars for DDC translation (2) </a:t>
            </a:r>
            <a:br>
              <a:rPr lang="en-US" dirty="0"/>
            </a:br>
            <a:r>
              <a:rPr lang="en-US" dirty="0"/>
              <a:t>– Terminology work </a:t>
            </a:r>
            <a:r>
              <a:rPr lang="en-US" dirty="0" smtClean="0"/>
              <a:t>(3)</a:t>
            </a:r>
            <a:endParaRPr lang="de-DE" dirty="0"/>
          </a:p>
        </p:txBody>
      </p:sp>
      <p:sp>
        <p:nvSpPr>
          <p:cNvPr id="33" name="Inhaltsplatzhalter 2"/>
          <p:cNvSpPr>
            <a:spLocks noGrp="1"/>
          </p:cNvSpPr>
          <p:nvPr>
            <p:ph idx="1"/>
          </p:nvPr>
        </p:nvSpPr>
        <p:spPr>
          <a:xfrm>
            <a:off x="287338" y="2016125"/>
            <a:ext cx="8461375" cy="2754313"/>
          </a:xfrm>
        </p:spPr>
        <p:txBody>
          <a:bodyPr/>
          <a:lstStyle/>
          <a:p>
            <a:pPr>
              <a:buFont typeface="Verdana" panose="020B0604030504040204" pitchFamily="34" charset="0"/>
              <a:buChar char="|"/>
            </a:pPr>
            <a:r>
              <a:rPr lang="en-US" dirty="0"/>
              <a:t>finding </a:t>
            </a:r>
            <a:r>
              <a:rPr lang="en-US" dirty="0" smtClean="0"/>
              <a:t>target language names </a:t>
            </a:r>
            <a:r>
              <a:rPr lang="en-US" dirty="0"/>
              <a:t>for </a:t>
            </a:r>
            <a:r>
              <a:rPr lang="en-US" dirty="0" smtClean="0"/>
              <a:t>DDC concepts</a:t>
            </a:r>
            <a:endParaRPr lang="en-US" dirty="0"/>
          </a:p>
          <a:p>
            <a:pPr>
              <a:buFont typeface="Verdana" panose="020B0604030504040204" pitchFamily="34" charset="0"/>
              <a:buChar char="|"/>
            </a:pPr>
            <a:r>
              <a:rPr lang="en-US" dirty="0" smtClean="0"/>
              <a:t>detecting and documenting </a:t>
            </a:r>
            <a:r>
              <a:rPr lang="en-US" dirty="0"/>
              <a:t>terminology questions </a:t>
            </a:r>
            <a:r>
              <a:rPr lang="en-US" dirty="0" smtClean="0"/>
              <a:t>during </a:t>
            </a:r>
            <a:r>
              <a:rPr lang="en-US" dirty="0"/>
              <a:t>translation, documenting solutions found</a:t>
            </a:r>
          </a:p>
          <a:p>
            <a:pPr>
              <a:buFont typeface="Verdana" panose="020B0604030504040204" pitchFamily="34" charset="0"/>
              <a:buChar char="|"/>
            </a:pPr>
            <a:r>
              <a:rPr lang="en-US" dirty="0" smtClean="0"/>
              <a:t>following decisions made for the treatment of synonyms and term ambiguity </a:t>
            </a:r>
          </a:p>
          <a:p>
            <a:pPr>
              <a:buFont typeface="Verdana" panose="020B0604030504040204" pitchFamily="34" charset="0"/>
              <a:buChar char="|"/>
            </a:pPr>
            <a:r>
              <a:rPr lang="en-US" dirty="0" smtClean="0"/>
              <a:t>When to add content to the Relative Index? Any limitations (e.g. if DDC mappings are involved)?</a:t>
            </a:r>
          </a:p>
        </p:txBody>
      </p:sp>
    </p:spTree>
    <p:extLst>
      <p:ext uri="{BB962C8B-B14F-4D97-AF65-F5344CB8AC3E}">
        <p14:creationId xmlns:p14="http://schemas.microsoft.com/office/powerpoint/2010/main" val="2399351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6" name="Rectangle 3"/>
          <p:cNvSpPr>
            <a:spLocks noChangeArrowheads="1"/>
          </p:cNvSpPr>
          <p:nvPr/>
        </p:nvSpPr>
        <p:spPr bwMode="auto">
          <a:xfrm>
            <a:off x="287338" y="1"/>
            <a:ext cx="215900" cy="897563"/>
          </a:xfrm>
          <a:prstGeom prst="rect">
            <a:avLst/>
          </a:prstGeom>
          <a:solidFill>
            <a:srgbClr val="A4B900"/>
          </a:solidFill>
          <a:ln w="9525">
            <a:noFill/>
            <a:miter lim="800000"/>
            <a:headEnd/>
            <a:tailEnd/>
          </a:ln>
        </p:spPr>
        <p:txBody>
          <a:bodyPr wrap="none" lIns="0" tIns="72000" rIns="0" bIns="0" anchor="ctr" anchorCtr="1"/>
          <a:lstStyle/>
          <a:p>
            <a:pPr algn="ctr"/>
            <a:fld id="{C9B14742-FF91-4173-BD01-398BF8230A4C}" type="slidenum">
              <a:rPr lang="de-DE" sz="1000" b="1"/>
              <a:pPr algn="ctr"/>
              <a:t>25</a:t>
            </a:fld>
            <a:endParaRPr lang="de-DE" sz="1000" b="1" dirty="0"/>
          </a:p>
        </p:txBody>
      </p:sp>
      <p:sp>
        <p:nvSpPr>
          <p:cNvPr id="15" name="Inhaltsplatzhalter 14"/>
          <p:cNvSpPr>
            <a:spLocks noGrp="1"/>
          </p:cNvSpPr>
          <p:nvPr>
            <p:ph idx="1"/>
          </p:nvPr>
        </p:nvSpPr>
        <p:spPr/>
        <p:txBody>
          <a:bodyPr/>
          <a:lstStyle/>
          <a:p>
            <a:pPr>
              <a:buFont typeface="Verdana" panose="020B0604030504040204" pitchFamily="34" charset="0"/>
              <a:buChar char="|"/>
            </a:pPr>
            <a:r>
              <a:rPr lang="en-US" dirty="0"/>
              <a:t>Terminology databases follow a concept-based </a:t>
            </a:r>
            <a:r>
              <a:rPr lang="en-US" dirty="0" smtClean="0"/>
              <a:t>system: Concept -&gt; name (source) -&gt; name target 1, name target 2,…</a:t>
            </a:r>
          </a:p>
          <a:p>
            <a:pPr>
              <a:buFont typeface="Verdana" panose="020B0604030504040204" pitchFamily="34" charset="0"/>
              <a:buChar char="|"/>
            </a:pPr>
            <a:r>
              <a:rPr lang="en-US" dirty="0" smtClean="0"/>
              <a:t>Facilitates discussing translation questions, keeps track of decisions made together</a:t>
            </a:r>
          </a:p>
          <a:p>
            <a:pPr>
              <a:buFont typeface="Verdana" panose="020B0604030504040204" pitchFamily="34" charset="0"/>
              <a:buChar char="|"/>
            </a:pPr>
            <a:r>
              <a:rPr lang="en-US" dirty="0" smtClean="0"/>
              <a:t>Supports translation quality and</a:t>
            </a:r>
            <a:r>
              <a:rPr lang="en-US" dirty="0" smtClean="0">
                <a:sym typeface="Wingdings" panose="05000000000000000000" pitchFamily="2" charset="2"/>
              </a:rPr>
              <a:t> semantic interoperability between topics  beneficial for multilingual uses</a:t>
            </a:r>
          </a:p>
          <a:p>
            <a:pPr>
              <a:buFont typeface="Verdana" panose="020B0604030504040204" pitchFamily="34" charset="0"/>
              <a:buChar char="|"/>
            </a:pPr>
            <a:r>
              <a:rPr lang="en-US" dirty="0" smtClean="0">
                <a:sym typeface="Wingdings" panose="05000000000000000000" pitchFamily="2" charset="2"/>
              </a:rPr>
              <a:t>…</a:t>
            </a:r>
            <a:endParaRPr lang="de-DE" dirty="0"/>
          </a:p>
        </p:txBody>
      </p:sp>
      <p:sp>
        <p:nvSpPr>
          <p:cNvPr id="16" name="Titel 15"/>
          <p:cNvSpPr>
            <a:spLocks noGrp="1"/>
          </p:cNvSpPr>
          <p:nvPr>
            <p:ph type="title"/>
          </p:nvPr>
        </p:nvSpPr>
        <p:spPr/>
        <p:txBody>
          <a:bodyPr/>
          <a:lstStyle/>
          <a:p>
            <a:r>
              <a:rPr lang="en-US" dirty="0" smtClean="0"/>
              <a:t>Are you using a terminology management tool for DDC translation?</a:t>
            </a:r>
            <a:endParaRPr lang="en-US" dirty="0"/>
          </a:p>
        </p:txBody>
      </p:sp>
    </p:spTree>
    <p:extLst>
      <p:ext uri="{BB962C8B-B14F-4D97-AF65-F5344CB8AC3E}">
        <p14:creationId xmlns:p14="http://schemas.microsoft.com/office/powerpoint/2010/main" val="326496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6" name="Rectangle 3"/>
          <p:cNvSpPr>
            <a:spLocks noChangeArrowheads="1"/>
          </p:cNvSpPr>
          <p:nvPr/>
        </p:nvSpPr>
        <p:spPr bwMode="auto">
          <a:xfrm>
            <a:off x="287338" y="1"/>
            <a:ext cx="215900" cy="897563"/>
          </a:xfrm>
          <a:prstGeom prst="rect">
            <a:avLst/>
          </a:prstGeom>
          <a:solidFill>
            <a:srgbClr val="A4B900"/>
          </a:solidFill>
          <a:ln w="9525">
            <a:noFill/>
            <a:miter lim="800000"/>
            <a:headEnd/>
            <a:tailEnd/>
          </a:ln>
        </p:spPr>
        <p:txBody>
          <a:bodyPr wrap="none" lIns="0" tIns="72000" rIns="0" bIns="0" anchor="ctr" anchorCtr="1"/>
          <a:lstStyle/>
          <a:p>
            <a:pPr algn="ctr"/>
            <a:fld id="{C9B14742-FF91-4173-BD01-398BF8230A4C}" type="slidenum">
              <a:rPr lang="de-DE" sz="1000" b="1"/>
              <a:pPr algn="ctr"/>
              <a:t>26</a:t>
            </a:fld>
            <a:endParaRPr lang="de-DE" sz="1000" b="1" dirty="0"/>
          </a:p>
        </p:txBody>
      </p:sp>
      <p:grpSp>
        <p:nvGrpSpPr>
          <p:cNvPr id="4" name="Gruppieren 3"/>
          <p:cNvGrpSpPr/>
          <p:nvPr/>
        </p:nvGrpSpPr>
        <p:grpSpPr>
          <a:xfrm>
            <a:off x="2843808" y="627534"/>
            <a:ext cx="4824536" cy="4431060"/>
            <a:chOff x="1901684" y="0"/>
            <a:chExt cx="5340631" cy="5143500"/>
          </a:xfrm>
          <a:effectLst>
            <a:outerShdw blurRad="50800" dist="38100" dir="8100000" algn="tr" rotWithShape="0">
              <a:prstClr val="black">
                <a:alpha val="40000"/>
              </a:prstClr>
            </a:outerShdw>
          </a:effectLst>
        </p:grpSpPr>
        <p:pic>
          <p:nvPicPr>
            <p:cNvPr id="2" name="Grafik 1"/>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1901684" y="0"/>
              <a:ext cx="5340631" cy="5143500"/>
            </a:xfrm>
            <a:prstGeom prst="rect">
              <a:avLst/>
            </a:prstGeom>
          </p:spPr>
        </p:pic>
        <p:sp>
          <p:nvSpPr>
            <p:cNvPr id="3" name="Textfeld 2"/>
            <p:cNvSpPr txBox="1"/>
            <p:nvPr/>
          </p:nvSpPr>
          <p:spPr>
            <a:xfrm>
              <a:off x="4850988" y="4764384"/>
              <a:ext cx="2391327" cy="357262"/>
            </a:xfrm>
            <a:prstGeom prst="rect">
              <a:avLst/>
            </a:prstGeom>
            <a:solidFill>
              <a:schemeClr val="bg1"/>
            </a:solidFill>
          </p:spPr>
          <p:txBody>
            <a:bodyPr wrap="square" rtlCol="0">
              <a:spAutoFit/>
            </a:bodyPr>
            <a:lstStyle/>
            <a:p>
              <a:r>
                <a:rPr lang="de-DE" sz="1400" dirty="0" smtClean="0"/>
                <a:t>www.electropedia.org</a:t>
              </a:r>
              <a:endParaRPr lang="de-DE" sz="1400" dirty="0"/>
            </a:p>
          </p:txBody>
        </p:sp>
      </p:grpSp>
      <p:sp>
        <p:nvSpPr>
          <p:cNvPr id="9" name="Textfeld 8"/>
          <p:cNvSpPr txBox="1"/>
          <p:nvPr/>
        </p:nvSpPr>
        <p:spPr>
          <a:xfrm>
            <a:off x="287338" y="1995686"/>
            <a:ext cx="2376264" cy="1754326"/>
          </a:xfrm>
          <a:prstGeom prst="rect">
            <a:avLst/>
          </a:prstGeom>
          <a:solidFill>
            <a:schemeClr val="bg1">
              <a:lumMod val="85000"/>
            </a:schemeClr>
          </a:solidFill>
        </p:spPr>
        <p:txBody>
          <a:bodyPr wrap="square" rtlCol="0">
            <a:spAutoFit/>
          </a:bodyPr>
          <a:lstStyle/>
          <a:p>
            <a:r>
              <a:rPr lang="en-US" dirty="0" smtClean="0"/>
              <a:t>Example 1:</a:t>
            </a:r>
          </a:p>
          <a:p>
            <a:endParaRPr lang="en-US" dirty="0" smtClean="0"/>
          </a:p>
          <a:p>
            <a:r>
              <a:rPr lang="en-US" dirty="0" smtClean="0"/>
              <a:t>Multilingual term entry in a </a:t>
            </a:r>
          </a:p>
          <a:p>
            <a:r>
              <a:rPr lang="en-US" dirty="0" smtClean="0"/>
              <a:t>terminology </a:t>
            </a:r>
          </a:p>
          <a:p>
            <a:r>
              <a:rPr lang="en-US" dirty="0" smtClean="0"/>
              <a:t>database</a:t>
            </a:r>
            <a:endParaRPr lang="en-US" dirty="0"/>
          </a:p>
        </p:txBody>
      </p:sp>
    </p:spTree>
    <p:extLst>
      <p:ext uri="{BB962C8B-B14F-4D97-AF65-F5344CB8AC3E}">
        <p14:creationId xmlns:p14="http://schemas.microsoft.com/office/powerpoint/2010/main" val="3173242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6" name="Rectangle 3"/>
          <p:cNvSpPr>
            <a:spLocks noChangeArrowheads="1"/>
          </p:cNvSpPr>
          <p:nvPr/>
        </p:nvSpPr>
        <p:spPr bwMode="auto">
          <a:xfrm>
            <a:off x="287338" y="1"/>
            <a:ext cx="215900" cy="897563"/>
          </a:xfrm>
          <a:prstGeom prst="rect">
            <a:avLst/>
          </a:prstGeom>
          <a:solidFill>
            <a:srgbClr val="A4B900"/>
          </a:solidFill>
          <a:ln w="9525">
            <a:noFill/>
            <a:miter lim="800000"/>
            <a:headEnd/>
            <a:tailEnd/>
          </a:ln>
        </p:spPr>
        <p:txBody>
          <a:bodyPr wrap="none" lIns="0" tIns="72000" rIns="0" bIns="0" anchor="ctr" anchorCtr="1"/>
          <a:lstStyle/>
          <a:p>
            <a:pPr algn="ctr"/>
            <a:fld id="{C9B14742-FF91-4173-BD01-398BF8230A4C}" type="slidenum">
              <a:rPr lang="de-DE" sz="1000" b="1"/>
              <a:pPr algn="ctr"/>
              <a:t>27</a:t>
            </a:fld>
            <a:endParaRPr lang="de-DE" sz="1000" b="1" dirty="0"/>
          </a:p>
        </p:txBody>
      </p:sp>
      <p:pic>
        <p:nvPicPr>
          <p:cNvPr id="2" name="Grafik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287832" y="897564"/>
            <a:ext cx="6084368" cy="4050450"/>
          </a:xfrm>
          <a:prstGeom prst="rect">
            <a:avLst/>
          </a:prstGeom>
        </p:spPr>
      </p:pic>
      <p:sp>
        <p:nvSpPr>
          <p:cNvPr id="10" name="Textfeld 9"/>
          <p:cNvSpPr txBox="1"/>
          <p:nvPr/>
        </p:nvSpPr>
        <p:spPr>
          <a:xfrm>
            <a:off x="6588224" y="2148086"/>
            <a:ext cx="2376264" cy="2308324"/>
          </a:xfrm>
          <a:prstGeom prst="rect">
            <a:avLst/>
          </a:prstGeom>
          <a:solidFill>
            <a:schemeClr val="bg1">
              <a:lumMod val="85000"/>
            </a:schemeClr>
          </a:solidFill>
        </p:spPr>
        <p:txBody>
          <a:bodyPr wrap="square" rtlCol="0">
            <a:spAutoFit/>
          </a:bodyPr>
          <a:lstStyle/>
          <a:p>
            <a:r>
              <a:rPr lang="en-US" dirty="0" smtClean="0"/>
              <a:t>Example 2:</a:t>
            </a:r>
          </a:p>
          <a:p>
            <a:endParaRPr lang="en-US" dirty="0" smtClean="0"/>
          </a:p>
          <a:p>
            <a:r>
              <a:rPr lang="en-US" dirty="0" smtClean="0"/>
              <a:t>terminology </a:t>
            </a:r>
          </a:p>
          <a:p>
            <a:r>
              <a:rPr lang="en-US" dirty="0" smtClean="0"/>
              <a:t>database</a:t>
            </a:r>
          </a:p>
          <a:p>
            <a:endParaRPr lang="en-US" dirty="0"/>
          </a:p>
          <a:p>
            <a:r>
              <a:rPr lang="en-US" dirty="0" smtClean="0"/>
              <a:t>integrated in translation memory software</a:t>
            </a:r>
            <a:endParaRPr lang="en-US" dirty="0"/>
          </a:p>
        </p:txBody>
      </p:sp>
      <p:sp>
        <p:nvSpPr>
          <p:cNvPr id="11" name="Textfeld 10"/>
          <p:cNvSpPr txBox="1"/>
          <p:nvPr/>
        </p:nvSpPr>
        <p:spPr>
          <a:xfrm>
            <a:off x="4827803" y="4640237"/>
            <a:ext cx="1616405" cy="307777"/>
          </a:xfrm>
          <a:prstGeom prst="rect">
            <a:avLst/>
          </a:prstGeom>
          <a:solidFill>
            <a:schemeClr val="bg1"/>
          </a:solidFill>
        </p:spPr>
        <p:txBody>
          <a:bodyPr wrap="none" rtlCol="0">
            <a:spAutoFit/>
          </a:bodyPr>
          <a:lstStyle/>
          <a:p>
            <a:r>
              <a:rPr lang="de-DE" sz="1400" dirty="0" smtClean="0"/>
              <a:t>www.across.net</a:t>
            </a:r>
            <a:endParaRPr lang="de-DE" sz="1400" dirty="0"/>
          </a:p>
        </p:txBody>
      </p:sp>
      <p:sp>
        <p:nvSpPr>
          <p:cNvPr id="3" name="Ellipse 2"/>
          <p:cNvSpPr/>
          <p:nvPr/>
        </p:nvSpPr>
        <p:spPr>
          <a:xfrm>
            <a:off x="4680012" y="824685"/>
            <a:ext cx="1800200" cy="19442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659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287338" y="0"/>
            <a:ext cx="215900" cy="896400"/>
          </a:xfrm>
          <a:prstGeom prst="rect">
            <a:avLst/>
          </a:prstGeom>
          <a:solidFill>
            <a:srgbClr val="A4B900"/>
          </a:solidFill>
          <a:ln w="9525">
            <a:noFill/>
            <a:miter lim="800000"/>
            <a:headEnd/>
            <a:tailEnd/>
          </a:ln>
        </p:spPr>
        <p:txBody>
          <a:bodyPr wrap="none" lIns="0" tIns="72000" rIns="0" bIns="0" anchor="ctr" anchorCtr="1"/>
          <a:lstStyle/>
          <a:p>
            <a:pPr algn="ctr"/>
            <a:fld id="{5B255F3E-E2AF-4E08-A2BE-E5C3AAFE6FE5}" type="slidenum">
              <a:rPr lang="de-DE" sz="1000" b="1"/>
              <a:pPr algn="ctr"/>
              <a:t>28</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18" name="Rechteck 17"/>
          <p:cNvSpPr/>
          <p:nvPr/>
        </p:nvSpPr>
        <p:spPr>
          <a:xfrm>
            <a:off x="395288" y="4507716"/>
            <a:ext cx="3456632" cy="547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7236296" y="2597679"/>
            <a:ext cx="1719020" cy="26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8316416" y="3424414"/>
            <a:ext cx="503362" cy="267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en-US" dirty="0" smtClean="0"/>
              <a:t>Where are your DDC translation guidelines?</a:t>
            </a:r>
            <a:endParaRPr lang="de-DE" dirty="0"/>
          </a:p>
        </p:txBody>
      </p:sp>
      <p:sp>
        <p:nvSpPr>
          <p:cNvPr id="3" name="Inhaltsplatzhalter 2"/>
          <p:cNvSpPr>
            <a:spLocks noGrp="1"/>
          </p:cNvSpPr>
          <p:nvPr>
            <p:ph idx="1"/>
          </p:nvPr>
        </p:nvSpPr>
        <p:spPr/>
        <p:txBody>
          <a:bodyPr/>
          <a:lstStyle/>
          <a:p>
            <a:pPr marL="0" indent="0">
              <a:buNone/>
            </a:pPr>
            <a:r>
              <a:rPr lang="en-US" dirty="0" smtClean="0"/>
              <a:t>DDC Translation Guidelines </a:t>
            </a:r>
            <a:r>
              <a:rPr lang="en-US" dirty="0" smtClean="0">
                <a:solidFill>
                  <a:srgbClr val="00B050"/>
                </a:solidFill>
              </a:rPr>
              <a:t>…are underway! </a:t>
            </a:r>
            <a:r>
              <a:rPr lang="en-US" dirty="0" smtClean="0">
                <a:solidFill>
                  <a:srgbClr val="00B050"/>
                </a:solidFill>
                <a:sym typeface="Wingdings" panose="05000000000000000000" pitchFamily="2" charset="2"/>
              </a:rPr>
              <a:t></a:t>
            </a:r>
            <a:endParaRPr lang="en-US" dirty="0" smtClean="0">
              <a:solidFill>
                <a:srgbClr val="00B050"/>
              </a:solidFill>
            </a:endParaRPr>
          </a:p>
          <a:p>
            <a:pPr>
              <a:buFont typeface="Verdana" panose="020B0604030504040204" pitchFamily="34" charset="0"/>
              <a:buChar char="|"/>
            </a:pPr>
            <a:r>
              <a:rPr lang="en-US" dirty="0" smtClean="0"/>
              <a:t>Finalized version will be sent out to all Dewey translation teams</a:t>
            </a:r>
          </a:p>
          <a:p>
            <a:pPr>
              <a:buFont typeface="Verdana" panose="020B0604030504040204" pitchFamily="34" charset="0"/>
              <a:buChar char="|"/>
            </a:pPr>
            <a:r>
              <a:rPr lang="en-US" dirty="0" smtClean="0"/>
              <a:t>Miss something in it? Send me your requests!</a:t>
            </a:r>
          </a:p>
          <a:p>
            <a:pPr>
              <a:buFont typeface="Verdana" panose="020B0604030504040204" pitchFamily="34" charset="0"/>
              <a:buChar char="|"/>
            </a:pPr>
            <a:r>
              <a:rPr lang="en-US" dirty="0" smtClean="0"/>
              <a:t>Fill </a:t>
            </a:r>
            <a:r>
              <a:rPr lang="en-US" dirty="0"/>
              <a:t>in specifications for your target </a:t>
            </a:r>
            <a:r>
              <a:rPr lang="en-US" dirty="0" smtClean="0"/>
              <a:t>language</a:t>
            </a:r>
          </a:p>
          <a:p>
            <a:pPr>
              <a:buFont typeface="Verdana" panose="020B0604030504040204" pitchFamily="34" charset="0"/>
              <a:buChar char="|"/>
            </a:pPr>
            <a:r>
              <a:rPr lang="en-US" dirty="0" smtClean="0"/>
              <a:t>Easy look-up, everything in one place</a:t>
            </a:r>
            <a:endParaRPr lang="en-US" dirty="0"/>
          </a:p>
          <a:p>
            <a:pPr marL="0" indent="0">
              <a:buNone/>
            </a:pPr>
            <a:endParaRPr lang="en-US" dirty="0"/>
          </a:p>
        </p:txBody>
      </p:sp>
    </p:spTree>
    <p:extLst>
      <p:ext uri="{BB962C8B-B14F-4D97-AF65-F5344CB8AC3E}">
        <p14:creationId xmlns:p14="http://schemas.microsoft.com/office/powerpoint/2010/main" val="52221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287338" y="0"/>
            <a:ext cx="215900" cy="896400"/>
          </a:xfrm>
          <a:prstGeom prst="rect">
            <a:avLst/>
          </a:prstGeom>
          <a:solidFill>
            <a:srgbClr val="00AEFA"/>
          </a:solidFill>
          <a:ln w="9525">
            <a:noFill/>
            <a:miter lim="800000"/>
            <a:headEnd/>
            <a:tailEnd/>
          </a:ln>
        </p:spPr>
        <p:txBody>
          <a:bodyPr wrap="none" lIns="0" tIns="72000" rIns="0" bIns="0" anchor="ctr" anchorCtr="1"/>
          <a:lstStyle/>
          <a:p>
            <a:pPr algn="ctr"/>
            <a:fld id="{1F6877A1-CE93-4F03-87E7-6555A3C9C3C2}" type="slidenum">
              <a:rPr lang="de-DE" sz="1000" b="1"/>
              <a:pPr algn="ctr"/>
              <a:t>29</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4" name="Titel 3"/>
          <p:cNvSpPr>
            <a:spLocks noGrp="1"/>
          </p:cNvSpPr>
          <p:nvPr>
            <p:ph type="title"/>
          </p:nvPr>
        </p:nvSpPr>
        <p:spPr/>
        <p:txBody>
          <a:bodyPr/>
          <a:lstStyle/>
          <a:p>
            <a:r>
              <a:rPr lang="en-US" dirty="0" smtClean="0"/>
              <a:t>Thank you for your attention!</a:t>
            </a:r>
            <a:endParaRPr lang="en-US" dirty="0"/>
          </a:p>
        </p:txBody>
      </p:sp>
      <p:graphicFrame>
        <p:nvGraphicFramePr>
          <p:cNvPr id="7" name="Inhaltsplatzhalter 6"/>
          <p:cNvGraphicFramePr>
            <a:graphicFrameLocks noGrp="1" noChangeAspect="1"/>
          </p:cNvGraphicFramePr>
          <p:nvPr>
            <p:ph idx="1"/>
            <p:extLst>
              <p:ext uri="{D42A27DB-BD31-4B8C-83A1-F6EECF244321}">
                <p14:modId xmlns:p14="http://schemas.microsoft.com/office/powerpoint/2010/main" val="3270008468"/>
              </p:ext>
            </p:extLst>
          </p:nvPr>
        </p:nvGraphicFramePr>
        <p:xfrm>
          <a:off x="287337" y="1707654"/>
          <a:ext cx="6084863" cy="32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ieren 4"/>
          <p:cNvGrpSpPr/>
          <p:nvPr/>
        </p:nvGrpSpPr>
        <p:grpSpPr>
          <a:xfrm>
            <a:off x="6626321" y="2623500"/>
            <a:ext cx="2266159" cy="2180498"/>
            <a:chOff x="6626321" y="2623500"/>
            <a:chExt cx="2266159" cy="2180498"/>
          </a:xfrm>
        </p:grpSpPr>
        <p:pic>
          <p:nvPicPr>
            <p:cNvPr id="2" name="Grafik 1"/>
            <p:cNvPicPr>
              <a:picLocks noChangeAspect="1"/>
            </p:cNvPicPr>
            <p:nvPr/>
          </p:nvPicPr>
          <p:blipFill>
            <a:blip r:embed="rId8" cstate="screen">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tretch>
              <a:fillRect/>
            </a:stretch>
          </p:blipFill>
          <p:spPr>
            <a:xfrm>
              <a:off x="6626321" y="2623500"/>
              <a:ext cx="2160000" cy="2160000"/>
            </a:xfrm>
            <a:prstGeom prst="rect">
              <a:avLst/>
            </a:prstGeom>
            <a:noFill/>
            <a:effectLst>
              <a:glow rad="63500">
                <a:schemeClr val="accent2">
                  <a:satMod val="175000"/>
                  <a:alpha val="40000"/>
                </a:schemeClr>
              </a:glow>
            </a:effectLst>
          </p:spPr>
        </p:pic>
        <p:sp>
          <p:nvSpPr>
            <p:cNvPr id="8" name="Textfeld 7"/>
            <p:cNvSpPr txBox="1"/>
            <p:nvPr/>
          </p:nvSpPr>
          <p:spPr>
            <a:xfrm>
              <a:off x="8140202" y="4603943"/>
              <a:ext cx="752278" cy="200055"/>
            </a:xfrm>
            <a:prstGeom prst="rect">
              <a:avLst/>
            </a:prstGeom>
            <a:noFill/>
          </p:spPr>
          <p:txBody>
            <a:bodyPr wrap="square" rtlCol="0">
              <a:spAutoFit/>
            </a:bodyPr>
            <a:lstStyle/>
            <a:p>
              <a:r>
                <a:rPr lang="de-DE" sz="700" dirty="0" smtClean="0">
                  <a:solidFill>
                    <a:schemeClr val="bg1">
                      <a:lumMod val="50000"/>
                    </a:schemeClr>
                  </a:solidFill>
                </a:rPr>
                <a:t>Tina Mengel</a:t>
              </a:r>
              <a:endParaRPr lang="de-DE" sz="700" dirty="0">
                <a:solidFill>
                  <a:schemeClr val="bg1">
                    <a:lumMod val="50000"/>
                  </a:schemeClr>
                </a:solidFill>
              </a:endParaRPr>
            </a:p>
          </p:txBody>
        </p:sp>
      </p:grpSp>
    </p:spTree>
    <p:extLst>
      <p:ext uri="{BB962C8B-B14F-4D97-AF65-F5344CB8AC3E}">
        <p14:creationId xmlns:p14="http://schemas.microsoft.com/office/powerpoint/2010/main" val="360868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287338" y="1"/>
            <a:ext cx="215900" cy="897563"/>
          </a:xfrm>
          <a:prstGeom prst="rect">
            <a:avLst/>
          </a:prstGeom>
          <a:solidFill>
            <a:srgbClr val="A4B900"/>
          </a:solidFill>
          <a:ln w="9525">
            <a:noFill/>
            <a:miter lim="800000"/>
            <a:headEnd/>
            <a:tailEnd/>
          </a:ln>
        </p:spPr>
        <p:txBody>
          <a:bodyPr wrap="none" lIns="0" tIns="72000" rIns="0" bIns="0" anchor="ctr" anchorCtr="1"/>
          <a:lstStyle/>
          <a:p>
            <a:pPr algn="ctr"/>
            <a:fld id="{C9B14742-FF91-4173-BD01-398BF8230A4C}" type="slidenum">
              <a:rPr lang="de-DE" sz="1000" b="1"/>
              <a:pPr algn="ctr"/>
              <a:t>3</a:t>
            </a:fld>
            <a:endParaRPr lang="de-DE" sz="1000" b="1" dirty="0"/>
          </a:p>
        </p:txBody>
      </p:sp>
      <p:sp>
        <p:nvSpPr>
          <p:cNvPr id="5" name="Rectangle 10"/>
          <p:cNvSpPr>
            <a:spLocks noGrp="1" noChangeArrowheads="1"/>
          </p:cNvSpPr>
          <p:nvPr>
            <p:ph type="ftr" sz="quarter" idx="10"/>
          </p:nvPr>
        </p:nvSpPr>
        <p:spPr>
          <a:noFill/>
        </p:spPr>
        <p:txBody>
          <a:bodyPr/>
          <a:lstStyle/>
          <a:p>
            <a:r>
              <a:rPr lang="de-DE" smtClean="0">
                <a:solidFill>
                  <a:schemeClr val="bg2"/>
                </a:solidFill>
              </a:rPr>
              <a:t>| Tina Mengel, DNB | EDUG Symposium | 10 May 2019</a:t>
            </a:r>
            <a:endParaRPr lang="de-DE" dirty="0">
              <a:solidFill>
                <a:schemeClr val="bg2"/>
              </a:solidFill>
            </a:endParaRP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238" y="2211710"/>
            <a:ext cx="3360000" cy="2520000"/>
          </a:xfrm>
          <a:prstGeom prst="rect">
            <a:avLst/>
          </a:prstGeom>
          <a:effectLst>
            <a:outerShdw blurRad="50800" dist="38100" dir="18900000" algn="bl" rotWithShape="0">
              <a:prstClr val="black">
                <a:alpha val="40000"/>
              </a:prstClr>
            </a:outerShdw>
          </a:effectLst>
        </p:spPr>
      </p:pic>
      <p:pic>
        <p:nvPicPr>
          <p:cNvPr id="6" name="Grafi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6056" y="2211710"/>
            <a:ext cx="3360000" cy="2520000"/>
          </a:xfrm>
          <a:prstGeom prst="rect">
            <a:avLst/>
          </a:prstGeom>
        </p:spPr>
      </p:pic>
      <p:sp>
        <p:nvSpPr>
          <p:cNvPr id="2" name="Textfeld 1"/>
          <p:cNvSpPr txBox="1"/>
          <p:nvPr/>
        </p:nvSpPr>
        <p:spPr>
          <a:xfrm>
            <a:off x="2987824" y="4531935"/>
            <a:ext cx="875414" cy="200055"/>
          </a:xfrm>
          <a:prstGeom prst="rect">
            <a:avLst/>
          </a:prstGeom>
          <a:noFill/>
        </p:spPr>
        <p:txBody>
          <a:bodyPr wrap="square" rtlCol="0">
            <a:spAutoFit/>
          </a:bodyPr>
          <a:lstStyle/>
          <a:p>
            <a:pPr algn="r"/>
            <a:r>
              <a:rPr lang="de-DE" sz="700" dirty="0" smtClean="0">
                <a:solidFill>
                  <a:schemeClr val="bg1">
                    <a:lumMod val="50000"/>
                  </a:schemeClr>
                </a:solidFill>
              </a:rPr>
              <a:t>Tina Mengel</a:t>
            </a:r>
            <a:endParaRPr lang="de-DE" sz="700" dirty="0">
              <a:solidFill>
                <a:schemeClr val="bg1">
                  <a:lumMod val="50000"/>
                </a:schemeClr>
              </a:solidFill>
            </a:endParaRPr>
          </a:p>
        </p:txBody>
      </p:sp>
      <p:sp>
        <p:nvSpPr>
          <p:cNvPr id="7" name="Textfeld 6"/>
          <p:cNvSpPr txBox="1"/>
          <p:nvPr/>
        </p:nvSpPr>
        <p:spPr>
          <a:xfrm>
            <a:off x="7577619" y="4531655"/>
            <a:ext cx="858437" cy="200055"/>
          </a:xfrm>
          <a:prstGeom prst="rect">
            <a:avLst/>
          </a:prstGeom>
          <a:noFill/>
        </p:spPr>
        <p:txBody>
          <a:bodyPr wrap="square" rtlCol="0">
            <a:spAutoFit/>
          </a:bodyPr>
          <a:lstStyle/>
          <a:p>
            <a:pPr algn="r"/>
            <a:r>
              <a:rPr lang="de-DE" sz="700" dirty="0" smtClean="0">
                <a:solidFill>
                  <a:schemeClr val="bg1">
                    <a:lumMod val="50000"/>
                  </a:schemeClr>
                </a:solidFill>
              </a:rPr>
              <a:t>Tina Mengel</a:t>
            </a:r>
            <a:endParaRPr lang="de-DE" sz="700" dirty="0">
              <a:solidFill>
                <a:schemeClr val="bg1">
                  <a:lumMod val="50000"/>
                </a:schemeClr>
              </a:solidFill>
            </a:endParaRPr>
          </a:p>
        </p:txBody>
      </p:sp>
      <p:sp>
        <p:nvSpPr>
          <p:cNvPr id="3" name="Textfeld 2"/>
          <p:cNvSpPr txBox="1"/>
          <p:nvPr/>
        </p:nvSpPr>
        <p:spPr>
          <a:xfrm>
            <a:off x="532800" y="1707654"/>
            <a:ext cx="2258119" cy="369332"/>
          </a:xfrm>
          <a:prstGeom prst="rect">
            <a:avLst/>
          </a:prstGeom>
          <a:noFill/>
        </p:spPr>
        <p:txBody>
          <a:bodyPr wrap="none" rtlCol="0">
            <a:spAutoFit/>
          </a:bodyPr>
          <a:lstStyle/>
          <a:p>
            <a:r>
              <a:rPr lang="en-US" dirty="0" smtClean="0"/>
              <a:t>Me, the translator</a:t>
            </a:r>
            <a:endParaRPr lang="en-US" dirty="0"/>
          </a:p>
        </p:txBody>
      </p:sp>
      <p:sp>
        <p:nvSpPr>
          <p:cNvPr id="10" name="Textfeld 9"/>
          <p:cNvSpPr txBox="1"/>
          <p:nvPr/>
        </p:nvSpPr>
        <p:spPr>
          <a:xfrm>
            <a:off x="5076056" y="1707654"/>
            <a:ext cx="2760692" cy="369332"/>
          </a:xfrm>
          <a:prstGeom prst="rect">
            <a:avLst/>
          </a:prstGeom>
          <a:noFill/>
        </p:spPr>
        <p:txBody>
          <a:bodyPr wrap="none" rtlCol="0">
            <a:spAutoFit/>
          </a:bodyPr>
          <a:lstStyle/>
          <a:p>
            <a:r>
              <a:rPr lang="en-US" dirty="0" smtClean="0"/>
              <a:t>Me, the terminologist</a:t>
            </a:r>
            <a:endParaRPr lang="en-US" dirty="0"/>
          </a:p>
        </p:txBody>
      </p:sp>
    </p:spTree>
    <p:extLst>
      <p:ext uri="{BB962C8B-B14F-4D97-AF65-F5344CB8AC3E}">
        <p14:creationId xmlns:p14="http://schemas.microsoft.com/office/powerpoint/2010/main" val="1297673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ftr" sz="quarter" idx="10"/>
          </p:nvPr>
        </p:nvSpPr>
        <p:spPr>
          <a:noFill/>
        </p:spPr>
        <p:txBody>
          <a:bodyPr/>
          <a:lstStyle/>
          <a:p>
            <a:r>
              <a:rPr lang="de-DE" smtClean="0">
                <a:solidFill>
                  <a:schemeClr val="bg2"/>
                </a:solidFill>
              </a:rPr>
              <a:t>| Tina Mengel, DNB | EDUG Symposium | 10 May 2019</a:t>
            </a:r>
            <a:endParaRPr lang="de-DE" dirty="0">
              <a:solidFill>
                <a:schemeClr val="bg2"/>
              </a:solidFill>
            </a:endParaRPr>
          </a:p>
        </p:txBody>
      </p:sp>
      <p:sp>
        <p:nvSpPr>
          <p:cNvPr id="3075"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30</a:t>
            </a:fld>
            <a:endParaRPr lang="de-DE" sz="1000" b="1" dirty="0"/>
          </a:p>
        </p:txBody>
      </p:sp>
      <p:sp>
        <p:nvSpPr>
          <p:cNvPr id="7" name="Inhaltsplatzhalter 2"/>
          <p:cNvSpPr txBox="1">
            <a:spLocks/>
          </p:cNvSpPr>
          <p:nvPr/>
        </p:nvSpPr>
        <p:spPr bwMode="auto">
          <a:xfrm>
            <a:off x="287338" y="1779661"/>
            <a:ext cx="8461375" cy="2990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ts val="3000"/>
              </a:lnSpc>
              <a:spcBef>
                <a:spcPts val="0"/>
              </a:spcBef>
              <a:spcAft>
                <a:spcPct val="0"/>
              </a:spcAft>
              <a:buFont typeface="Verdana" pitchFamily="34" charset="0"/>
              <a:buNone/>
              <a:defRPr sz="2000" baseline="0">
                <a:solidFill>
                  <a:schemeClr val="tx1"/>
                </a:solidFill>
                <a:latin typeface="+mn-lt"/>
                <a:ea typeface="+mn-ea"/>
                <a:cs typeface="+mn-cs"/>
              </a:defRPr>
            </a:lvl1pPr>
            <a:lvl2pPr marL="742950" indent="-285750" algn="l" rtl="0" eaLnBrk="1" fontAlgn="base" hangingPunct="1">
              <a:lnSpc>
                <a:spcPts val="2000"/>
              </a:lnSpc>
              <a:spcBef>
                <a:spcPts val="384"/>
              </a:spcBef>
              <a:spcAft>
                <a:spcPct val="0"/>
              </a:spcAft>
              <a:buChar char="-"/>
              <a:defRPr sz="1600">
                <a:solidFill>
                  <a:schemeClr val="tx1"/>
                </a:solidFill>
                <a:latin typeface="+mn-lt"/>
                <a:cs typeface="+mn-cs"/>
              </a:defRPr>
            </a:lvl2pPr>
            <a:lvl3pPr marL="1143000" indent="-228600" algn="l" rtl="0" eaLnBrk="1" fontAlgn="base" hangingPunct="1">
              <a:lnSpc>
                <a:spcPts val="2000"/>
              </a:lnSpc>
              <a:spcBef>
                <a:spcPts val="384"/>
              </a:spcBef>
              <a:spcAft>
                <a:spcPct val="0"/>
              </a:spcAft>
              <a:buChar char="-"/>
              <a:defRPr sz="1600">
                <a:solidFill>
                  <a:schemeClr val="tx1"/>
                </a:solidFill>
                <a:latin typeface="+mn-lt"/>
                <a:cs typeface="+mn-cs"/>
              </a:defRPr>
            </a:lvl3pPr>
            <a:lvl4pPr marL="1600200" indent="-228600" algn="l" rtl="0" eaLnBrk="1" fontAlgn="base" hangingPunct="1">
              <a:lnSpc>
                <a:spcPts val="2000"/>
              </a:lnSpc>
              <a:spcBef>
                <a:spcPts val="384"/>
              </a:spcBef>
              <a:spcAft>
                <a:spcPct val="0"/>
              </a:spcAft>
              <a:buChar char="-"/>
              <a:defRPr sz="1600">
                <a:solidFill>
                  <a:schemeClr val="tx1"/>
                </a:solidFill>
                <a:latin typeface="+mn-lt"/>
                <a:cs typeface="+mn-cs"/>
              </a:defRPr>
            </a:lvl4pPr>
            <a:lvl5pPr marL="2057400" indent="-228600" algn="l" rtl="0" eaLnBrk="1" fontAlgn="base" hangingPunct="1">
              <a:lnSpc>
                <a:spcPts val="2000"/>
              </a:lnSpc>
              <a:spcBef>
                <a:spcPts val="384"/>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a:lstStyle>
          <a:p>
            <a:r>
              <a:rPr lang="en-US" sz="1600" dirty="0" smtClean="0">
                <a:latin typeface="+mj-lt"/>
                <a:cs typeface="Arial" charset="0"/>
              </a:rPr>
              <a:t>Terminology management: Rat </a:t>
            </a:r>
            <a:r>
              <a:rPr lang="en-US" sz="1600" dirty="0" err="1" smtClean="0">
                <a:latin typeface="+mj-lt"/>
                <a:cs typeface="Arial" charset="0"/>
              </a:rPr>
              <a:t>für</a:t>
            </a:r>
            <a:r>
              <a:rPr lang="en-US" sz="1600" dirty="0" smtClean="0">
                <a:latin typeface="+mj-lt"/>
                <a:cs typeface="Arial" charset="0"/>
              </a:rPr>
              <a:t> </a:t>
            </a:r>
            <a:r>
              <a:rPr lang="en-US" sz="1600" dirty="0" err="1" smtClean="0">
                <a:latin typeface="+mj-lt"/>
                <a:cs typeface="Arial" charset="0"/>
              </a:rPr>
              <a:t>Deutschsprachige</a:t>
            </a:r>
            <a:r>
              <a:rPr lang="en-US" sz="1600" dirty="0" smtClean="0">
                <a:latin typeface="+mj-lt"/>
                <a:cs typeface="Arial" charset="0"/>
              </a:rPr>
              <a:t> </a:t>
            </a:r>
            <a:r>
              <a:rPr lang="en-US" sz="1600" dirty="0" err="1" smtClean="0">
                <a:latin typeface="+mj-lt"/>
                <a:cs typeface="Arial" charset="0"/>
              </a:rPr>
              <a:t>Terminologie</a:t>
            </a:r>
            <a:endParaRPr lang="en-US" sz="1600" dirty="0" smtClean="0">
              <a:latin typeface="+mj-lt"/>
              <a:cs typeface="Arial" charset="0"/>
            </a:endParaRPr>
          </a:p>
          <a:p>
            <a:r>
              <a:rPr lang="en-US" sz="1600" dirty="0" smtClean="0">
                <a:latin typeface="+mj-lt"/>
                <a:cs typeface="Arial" charset="0"/>
                <a:hlinkClick r:id="rId3"/>
              </a:rPr>
              <a:t>http</a:t>
            </a:r>
            <a:r>
              <a:rPr lang="en-US" sz="1600" dirty="0">
                <a:latin typeface="+mj-lt"/>
                <a:cs typeface="Arial" charset="0"/>
                <a:hlinkClick r:id="rId3"/>
              </a:rPr>
              <a:t>://</a:t>
            </a:r>
            <a:r>
              <a:rPr lang="en-US" sz="1600" dirty="0" smtClean="0">
                <a:latin typeface="+mj-lt"/>
                <a:cs typeface="Arial" charset="0"/>
                <a:hlinkClick r:id="rId3"/>
              </a:rPr>
              <a:t>radt.org/veroeffentlichungen.html</a:t>
            </a:r>
            <a:r>
              <a:rPr lang="en-US" sz="1600" dirty="0" smtClean="0">
                <a:latin typeface="+mj-lt"/>
                <a:cs typeface="Arial" charset="0"/>
              </a:rPr>
              <a:t> (incl. some material in other languages)</a:t>
            </a:r>
          </a:p>
          <a:p>
            <a:endParaRPr lang="en-US" sz="1600" dirty="0" smtClean="0">
              <a:latin typeface="+mj-lt"/>
              <a:cs typeface="Arial" charset="0"/>
            </a:endParaRPr>
          </a:p>
          <a:p>
            <a:r>
              <a:rPr lang="en-US" sz="1600" dirty="0">
                <a:latin typeface="+mj-lt"/>
                <a:cs typeface="Arial" charset="0"/>
              </a:rPr>
              <a:t>Mengel T (2019) </a:t>
            </a:r>
            <a:r>
              <a:rPr lang="en-US" sz="1600" dirty="0" err="1">
                <a:latin typeface="+mj-lt"/>
                <a:cs typeface="Arial" charset="0"/>
              </a:rPr>
              <a:t>Wie</a:t>
            </a:r>
            <a:r>
              <a:rPr lang="en-US" sz="1600" dirty="0">
                <a:latin typeface="+mj-lt"/>
                <a:cs typeface="Arial" charset="0"/>
              </a:rPr>
              <a:t> </a:t>
            </a:r>
            <a:r>
              <a:rPr lang="en-US" sz="1600" dirty="0" err="1">
                <a:latin typeface="+mj-lt"/>
                <a:cs typeface="Arial" charset="0"/>
              </a:rPr>
              <a:t>viel</a:t>
            </a:r>
            <a:r>
              <a:rPr lang="en-US" sz="1600" dirty="0">
                <a:latin typeface="+mj-lt"/>
                <a:cs typeface="Arial" charset="0"/>
              </a:rPr>
              <a:t> Terminologiearbeit </a:t>
            </a:r>
            <a:r>
              <a:rPr lang="en-US" sz="1600" dirty="0" err="1">
                <a:latin typeface="+mj-lt"/>
                <a:cs typeface="Arial" charset="0"/>
              </a:rPr>
              <a:t>steckt</a:t>
            </a:r>
            <a:r>
              <a:rPr lang="en-US" sz="1600" dirty="0">
                <a:latin typeface="+mj-lt"/>
                <a:cs typeface="Arial" charset="0"/>
              </a:rPr>
              <a:t> in der DDC-</a:t>
            </a:r>
            <a:r>
              <a:rPr lang="en-US" sz="1600" dirty="0" err="1">
                <a:latin typeface="+mj-lt"/>
                <a:cs typeface="Arial" charset="0"/>
              </a:rPr>
              <a:t>Übersetzung</a:t>
            </a:r>
            <a:r>
              <a:rPr lang="en-US" sz="1600" dirty="0">
                <a:latin typeface="+mj-lt"/>
                <a:cs typeface="Arial" charset="0"/>
              </a:rPr>
              <a:t>?. In: </a:t>
            </a:r>
            <a:r>
              <a:rPr lang="en-US" sz="1600" dirty="0" err="1">
                <a:latin typeface="+mj-lt"/>
                <a:cs typeface="Arial" charset="0"/>
              </a:rPr>
              <a:t>Drewer</a:t>
            </a:r>
            <a:r>
              <a:rPr lang="en-US" sz="1600" dirty="0">
                <a:latin typeface="+mj-lt"/>
                <a:cs typeface="Arial" charset="0"/>
              </a:rPr>
              <a:t> P, </a:t>
            </a:r>
            <a:r>
              <a:rPr lang="en-US" sz="1600" dirty="0" err="1">
                <a:latin typeface="+mj-lt"/>
                <a:cs typeface="Arial" charset="0"/>
              </a:rPr>
              <a:t>Pulitano</a:t>
            </a:r>
            <a:r>
              <a:rPr lang="en-US" sz="1600" dirty="0">
                <a:latin typeface="+mj-lt"/>
                <a:cs typeface="Arial" charset="0"/>
              </a:rPr>
              <a:t> D (</a:t>
            </a:r>
            <a:r>
              <a:rPr lang="en-US" sz="1600" dirty="0" err="1" smtClean="0">
                <a:latin typeface="+mj-lt"/>
                <a:cs typeface="Arial" charset="0"/>
              </a:rPr>
              <a:t>Hrsg</a:t>
            </a:r>
            <a:r>
              <a:rPr lang="en-US" sz="1600" dirty="0" smtClean="0">
                <a:latin typeface="+mj-lt"/>
                <a:cs typeface="Arial" charset="0"/>
              </a:rPr>
              <a:t>) </a:t>
            </a:r>
            <a:r>
              <a:rPr lang="en-US" sz="1600" dirty="0" err="1">
                <a:latin typeface="+mj-lt"/>
                <a:cs typeface="Arial" charset="0"/>
              </a:rPr>
              <a:t>Terminologie</a:t>
            </a:r>
            <a:r>
              <a:rPr lang="en-US" sz="1600" dirty="0">
                <a:latin typeface="+mj-lt"/>
                <a:cs typeface="Arial" charset="0"/>
              </a:rPr>
              <a:t> : </a:t>
            </a:r>
            <a:r>
              <a:rPr lang="en-US" sz="1600" dirty="0" err="1">
                <a:latin typeface="+mj-lt"/>
                <a:cs typeface="Arial" charset="0"/>
              </a:rPr>
              <a:t>Epochen</a:t>
            </a:r>
            <a:r>
              <a:rPr lang="en-US" sz="1600" dirty="0">
                <a:latin typeface="+mj-lt"/>
                <a:cs typeface="Arial" charset="0"/>
              </a:rPr>
              <a:t> -- </a:t>
            </a:r>
            <a:r>
              <a:rPr lang="en-US" sz="1600" dirty="0" err="1">
                <a:latin typeface="+mj-lt"/>
                <a:cs typeface="Arial" charset="0"/>
              </a:rPr>
              <a:t>Schwerpunkte</a:t>
            </a:r>
            <a:r>
              <a:rPr lang="en-US" sz="1600" dirty="0">
                <a:latin typeface="+mj-lt"/>
                <a:cs typeface="Arial" charset="0"/>
              </a:rPr>
              <a:t> -- </a:t>
            </a:r>
            <a:r>
              <a:rPr lang="en-US" sz="1600" dirty="0" err="1">
                <a:latin typeface="+mj-lt"/>
                <a:cs typeface="Arial" charset="0"/>
              </a:rPr>
              <a:t>Umsetzungen</a:t>
            </a:r>
            <a:r>
              <a:rPr lang="en-US" sz="1600" dirty="0">
                <a:latin typeface="+mj-lt"/>
                <a:cs typeface="Arial" charset="0"/>
              </a:rPr>
              <a:t>. 1. </a:t>
            </a:r>
            <a:r>
              <a:rPr lang="en-US" sz="1600" dirty="0" err="1">
                <a:latin typeface="+mj-lt"/>
                <a:cs typeface="Arial" charset="0"/>
              </a:rPr>
              <a:t>Aufl</a:t>
            </a:r>
            <a:r>
              <a:rPr lang="en-US" sz="1600" dirty="0">
                <a:latin typeface="+mj-lt"/>
                <a:cs typeface="Arial" charset="0"/>
              </a:rPr>
              <a:t>. Springer </a:t>
            </a:r>
            <a:r>
              <a:rPr lang="en-US" sz="1600" dirty="0" err="1">
                <a:latin typeface="+mj-lt"/>
                <a:cs typeface="Arial" charset="0"/>
              </a:rPr>
              <a:t>Vieweg</a:t>
            </a:r>
            <a:r>
              <a:rPr lang="en-US" sz="1600" dirty="0">
                <a:latin typeface="+mj-lt"/>
                <a:cs typeface="Arial" charset="0"/>
              </a:rPr>
              <a:t> (to be published </a:t>
            </a:r>
            <a:r>
              <a:rPr lang="en-US" sz="1600" dirty="0" smtClean="0">
                <a:latin typeface="+mj-lt"/>
                <a:cs typeface="Arial" charset="0"/>
              </a:rPr>
              <a:t>in German Oct </a:t>
            </a:r>
            <a:r>
              <a:rPr lang="en-US" sz="1600" dirty="0">
                <a:latin typeface="+mj-lt"/>
                <a:cs typeface="Arial" charset="0"/>
              </a:rPr>
              <a:t>2019</a:t>
            </a:r>
            <a:r>
              <a:rPr lang="en-US" sz="1600" dirty="0" smtClean="0">
                <a:latin typeface="+mj-lt"/>
                <a:cs typeface="Arial" charset="0"/>
              </a:rPr>
              <a:t>)</a:t>
            </a:r>
          </a:p>
          <a:p>
            <a:endParaRPr lang="en-US" sz="1600" dirty="0">
              <a:latin typeface="+mj-lt"/>
              <a:cs typeface="Arial" charset="0"/>
            </a:endParaRPr>
          </a:p>
          <a:p>
            <a:r>
              <a:rPr lang="en-US" sz="1600" dirty="0" smtClean="0">
                <a:latin typeface="+mj-lt"/>
                <a:cs typeface="Arial" charset="0"/>
              </a:rPr>
              <a:t>Contact: Tina Mengel, German DDC translation, </a:t>
            </a:r>
            <a:r>
              <a:rPr lang="en-US" sz="1600" dirty="0" smtClean="0">
                <a:latin typeface="+mj-lt"/>
                <a:cs typeface="Arial" charset="0"/>
                <a:hlinkClick r:id="rId4"/>
              </a:rPr>
              <a:t>t.mengel@dnb.de</a:t>
            </a:r>
            <a:r>
              <a:rPr lang="en-US" sz="1600" dirty="0" smtClean="0">
                <a:latin typeface="+mj-lt"/>
                <a:cs typeface="Arial" charset="0"/>
              </a:rPr>
              <a:t> </a:t>
            </a:r>
            <a:endParaRPr lang="en-US" sz="1600" dirty="0">
              <a:latin typeface="+mj-lt"/>
              <a:cs typeface="Arial" charset="0"/>
            </a:endParaRPr>
          </a:p>
          <a:p>
            <a:endParaRPr lang="en-US" dirty="0"/>
          </a:p>
          <a:p>
            <a:endParaRPr lang="en-US" kern="0" dirty="0" smtClean="0"/>
          </a:p>
        </p:txBody>
      </p:sp>
      <p:sp>
        <p:nvSpPr>
          <p:cNvPr id="8" name="Titel 1"/>
          <p:cNvSpPr txBox="1">
            <a:spLocks/>
          </p:cNvSpPr>
          <p:nvPr/>
        </p:nvSpPr>
        <p:spPr bwMode="auto">
          <a:xfrm>
            <a:off x="288000" y="1080000"/>
            <a:ext cx="8460000" cy="77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600"/>
              </a:lnSpc>
              <a:spcBef>
                <a:spcPct val="0"/>
              </a:spcBef>
              <a:spcAft>
                <a:spcPct val="0"/>
              </a:spcAft>
              <a:defRPr sz="3200" b="0">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a:lstStyle>
          <a:p>
            <a:r>
              <a:rPr lang="en-US" sz="2600" kern="0" dirty="0" smtClean="0"/>
              <a:t>Further reading </a:t>
            </a:r>
            <a:endParaRPr lang="de-DE" sz="2600" kern="0" dirty="0"/>
          </a:p>
        </p:txBody>
      </p:sp>
    </p:spTree>
    <p:extLst>
      <p:ext uri="{BB962C8B-B14F-4D97-AF65-F5344CB8AC3E}">
        <p14:creationId xmlns:p14="http://schemas.microsoft.com/office/powerpoint/2010/main" val="3443884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4</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16" name="Inhaltsplatzhalter 5"/>
          <p:cNvSpPr>
            <a:spLocks noGrp="1"/>
          </p:cNvSpPr>
          <p:nvPr>
            <p:ph idx="1"/>
          </p:nvPr>
        </p:nvSpPr>
        <p:spPr>
          <a:xfrm>
            <a:off x="288000" y="1707654"/>
            <a:ext cx="3331991" cy="3123586"/>
          </a:xfrm>
        </p:spPr>
        <p:txBody>
          <a:bodyPr/>
          <a:lstStyle/>
          <a:p>
            <a:pPr>
              <a:buFont typeface="Verdana" panose="020B0604030504040204" pitchFamily="34" charset="0"/>
              <a:buChar char="|"/>
            </a:pPr>
            <a:r>
              <a:rPr lang="en-US" sz="1600" dirty="0" smtClean="0"/>
              <a:t>computational linguistics -&gt; KOS</a:t>
            </a:r>
          </a:p>
          <a:p>
            <a:pPr>
              <a:buFont typeface="Verdana" panose="020B0604030504040204" pitchFamily="34" charset="0"/>
              <a:buChar char="|"/>
            </a:pPr>
            <a:r>
              <a:rPr lang="en-US" sz="1600" dirty="0" smtClean="0"/>
              <a:t>mapping of same-type or different types of KOS -&gt; terminology work</a:t>
            </a:r>
          </a:p>
          <a:p>
            <a:pPr>
              <a:buFont typeface="Verdana" panose="020B0604030504040204" pitchFamily="34" charset="0"/>
              <a:buChar char="|"/>
            </a:pPr>
            <a:r>
              <a:rPr lang="en-US" sz="1600" dirty="0" smtClean="0"/>
              <a:t>translation of KOS</a:t>
            </a:r>
          </a:p>
          <a:p>
            <a:pPr>
              <a:buFont typeface="Verdana" panose="020B0604030504040204" pitchFamily="34" charset="0"/>
              <a:buChar char="|"/>
            </a:pPr>
            <a:r>
              <a:rPr lang="en-US" sz="1600" dirty="0" smtClean="0"/>
              <a:t>terminology work in KOS</a:t>
            </a:r>
          </a:p>
          <a:p>
            <a:pPr marL="0" indent="0">
              <a:buNone/>
            </a:pPr>
            <a:endParaRPr lang="en-US" sz="1600" dirty="0" smtClean="0"/>
          </a:p>
          <a:p>
            <a:endParaRPr lang="en-US" sz="1600" dirty="0"/>
          </a:p>
        </p:txBody>
      </p:sp>
      <p:grpSp>
        <p:nvGrpSpPr>
          <p:cNvPr id="28" name="Gruppieren 27"/>
          <p:cNvGrpSpPr/>
          <p:nvPr/>
        </p:nvGrpSpPr>
        <p:grpSpPr>
          <a:xfrm>
            <a:off x="4108140" y="771551"/>
            <a:ext cx="3272172" cy="4059689"/>
            <a:chOff x="3764005" y="771551"/>
            <a:chExt cx="3272172" cy="4059689"/>
          </a:xfrm>
        </p:grpSpPr>
        <p:grpSp>
          <p:nvGrpSpPr>
            <p:cNvPr id="15" name="Gruppieren 14"/>
            <p:cNvGrpSpPr/>
            <p:nvPr/>
          </p:nvGrpSpPr>
          <p:grpSpPr>
            <a:xfrm>
              <a:off x="3764005" y="771551"/>
              <a:ext cx="3272172" cy="4059689"/>
              <a:chOff x="3764005" y="771551"/>
              <a:chExt cx="3272172" cy="4059689"/>
            </a:xfrm>
          </p:grpSpPr>
          <p:sp>
            <p:nvSpPr>
              <p:cNvPr id="9" name="Flussdiagramm: Verzögerung 8"/>
              <p:cNvSpPr/>
              <p:nvPr/>
            </p:nvSpPr>
            <p:spPr>
              <a:xfrm rot="16200000">
                <a:off x="4414362" y="121194"/>
                <a:ext cx="1971458" cy="3272172"/>
              </a:xfrm>
              <a:prstGeom prst="flowChartDelay">
                <a:avLst/>
              </a:prstGeom>
              <a:solidFill>
                <a:schemeClr val="accent3">
                  <a:lumMod val="8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3996256" y="987774"/>
                <a:ext cx="2808000" cy="1800000"/>
              </a:xfrm>
              <a:prstGeom prst="rect">
                <a:avLst/>
              </a:prstGeom>
              <a:noFill/>
            </p:spPr>
            <p:txBody>
              <a:bodyPr wrap="none" rtlCol="0">
                <a:prstTxWarp prst="textArchUp">
                  <a:avLst>
                    <a:gd name="adj" fmla="val 10804636"/>
                  </a:avLst>
                </a:prstTxWarp>
                <a:spAutoFit/>
              </a:bodyPr>
              <a:lstStyle/>
              <a:p>
                <a:r>
                  <a:rPr lang="en-US" sz="1000" b="1" dirty="0" smtClean="0">
                    <a:ln w="0"/>
                    <a:effectLst>
                      <a:outerShdw blurRad="38100" dist="19050" dir="2700000" algn="tl" rotWithShape="0">
                        <a:schemeClr val="dk1">
                          <a:alpha val="40000"/>
                        </a:schemeClr>
                      </a:outerShdw>
                    </a:effectLst>
                  </a:rPr>
                  <a:t>Sphere of special languages, communication, linguistics</a:t>
                </a:r>
                <a:endParaRPr lang="en-US" sz="1000" b="1" dirty="0">
                  <a:ln w="0"/>
                  <a:effectLst>
                    <a:outerShdw blurRad="38100" dist="19050" dir="2700000" algn="tl" rotWithShape="0">
                      <a:schemeClr val="dk1">
                        <a:alpha val="40000"/>
                      </a:schemeClr>
                    </a:outerShdw>
                  </a:effectLst>
                </a:endParaRPr>
              </a:p>
            </p:txBody>
          </p:sp>
          <p:sp>
            <p:nvSpPr>
              <p:cNvPr id="5" name="Flussdiagramm: Verzögerung 4"/>
              <p:cNvSpPr/>
              <p:nvPr/>
            </p:nvSpPr>
            <p:spPr>
              <a:xfrm rot="16200000">
                <a:off x="4752020" y="735546"/>
                <a:ext cx="1296144" cy="2232248"/>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a:r>
                  <a:rPr lang="de-DE" sz="1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Translation +</a:t>
                </a:r>
              </a:p>
              <a:p>
                <a:pPr algn="ctr"/>
                <a:r>
                  <a:rPr lang="en-US" sz="1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Terminology</a:t>
                </a:r>
                <a:r>
                  <a:rPr lang="de-DE" sz="1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management/</a:t>
                </a:r>
              </a:p>
              <a:p>
                <a:pPr algn="ctr"/>
                <a:r>
                  <a:rPr lang="de-DE" sz="1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work</a:t>
                </a:r>
                <a:endParaRPr lang="de-DE" sz="1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Flussdiagramm: Verzögerung 10"/>
              <p:cNvSpPr/>
              <p:nvPr/>
            </p:nvSpPr>
            <p:spPr>
              <a:xfrm rot="5400000">
                <a:off x="4414362" y="2209425"/>
                <a:ext cx="1971458" cy="3272172"/>
              </a:xfrm>
              <a:prstGeom prst="flowChartDelay">
                <a:avLst/>
              </a:prstGeom>
              <a:solidFill>
                <a:schemeClr val="accent3">
                  <a:lumMod val="8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lussdiagramm: Verzögerung 11"/>
              <p:cNvSpPr/>
              <p:nvPr/>
            </p:nvSpPr>
            <p:spPr>
              <a:xfrm rot="5400000">
                <a:off x="4752020" y="2607754"/>
                <a:ext cx="1296144" cy="2232248"/>
              </a:xfrm>
              <a:prstGeom prst="flowChartDela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Classification systems, thesauri, taxonomies,</a:t>
                </a:r>
              </a:p>
              <a:p>
                <a:pPr algn="ctr"/>
                <a:r>
                  <a:rPr lang="en-US" sz="1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ontologies</a:t>
                </a:r>
                <a:endParaRPr lang="en-US" sz="1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Rechteck 13"/>
              <p:cNvSpPr/>
              <p:nvPr/>
            </p:nvSpPr>
            <p:spPr>
              <a:xfrm>
                <a:off x="4139952" y="3147814"/>
                <a:ext cx="2520000" cy="1440160"/>
              </a:xfrm>
              <a:prstGeom prst="rect">
                <a:avLst/>
              </a:prstGeom>
              <a:noFill/>
            </p:spPr>
            <p:txBody>
              <a:bodyPr wrap="none" lIns="91440" tIns="45720" rIns="91440" bIns="45720">
                <a:prstTxWarp prst="textArchDown">
                  <a:avLst/>
                </a:prstTxWarp>
                <a:spAutoFit/>
              </a:bodyPr>
              <a:lstStyle/>
              <a:p>
                <a:pPr algn="ctr"/>
                <a:r>
                  <a:rPr lang="en-US" sz="2800" b="1" cap="none" spc="0" dirty="0" smtClean="0">
                    <a:ln w="0"/>
                    <a:solidFill>
                      <a:schemeClr val="tx1"/>
                    </a:solidFill>
                    <a:effectLst>
                      <a:outerShdw blurRad="38100" dist="19050" dir="2700000" algn="tl" rotWithShape="0">
                        <a:schemeClr val="dk1">
                          <a:alpha val="40000"/>
                        </a:schemeClr>
                      </a:outerShdw>
                    </a:effectLst>
                  </a:rPr>
                  <a:t>Sphere of KOS, meta data, semantic web </a:t>
                </a:r>
                <a:endParaRPr lang="en-US" sz="2800" b="1" cap="none" spc="0" dirty="0">
                  <a:ln w="0"/>
                  <a:solidFill>
                    <a:schemeClr val="tx1"/>
                  </a:solidFill>
                  <a:effectLst>
                    <a:outerShdw blurRad="38100" dist="19050" dir="2700000" algn="tl" rotWithShape="0">
                      <a:schemeClr val="dk1">
                        <a:alpha val="40000"/>
                      </a:schemeClr>
                    </a:outerShdw>
                  </a:effectLst>
                </a:endParaRPr>
              </a:p>
            </p:txBody>
          </p:sp>
        </p:grpSp>
        <p:grpSp>
          <p:nvGrpSpPr>
            <p:cNvPr id="22" name="Gruppieren 21"/>
            <p:cNvGrpSpPr/>
            <p:nvPr/>
          </p:nvGrpSpPr>
          <p:grpSpPr>
            <a:xfrm>
              <a:off x="3989629" y="2600114"/>
              <a:ext cx="2814627" cy="403684"/>
              <a:chOff x="3989629" y="2600114"/>
              <a:chExt cx="2814627" cy="403684"/>
            </a:xfrm>
          </p:grpSpPr>
          <p:cxnSp>
            <p:nvCxnSpPr>
              <p:cNvPr id="18" name="Gerade Verbindung mit Pfeil 17"/>
              <p:cNvCxnSpPr/>
              <p:nvPr/>
            </p:nvCxnSpPr>
            <p:spPr>
              <a:xfrm flipV="1">
                <a:off x="3989629" y="2606195"/>
                <a:ext cx="0" cy="36315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V="1">
                <a:off x="5652120" y="2640641"/>
                <a:ext cx="0" cy="363157"/>
              </a:xfrm>
              <a:prstGeom prst="straightConnector1">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flipV="1">
                <a:off x="5076056" y="2606195"/>
                <a:ext cx="0" cy="36315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V="1">
                <a:off x="6228184" y="2600114"/>
                <a:ext cx="0" cy="36315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V="1">
                <a:off x="6804256" y="2640641"/>
                <a:ext cx="0" cy="363157"/>
              </a:xfrm>
              <a:prstGeom prst="straightConnector1">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4499992" y="2640641"/>
                <a:ext cx="0" cy="363157"/>
              </a:xfrm>
              <a:prstGeom prst="straightConnector1">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grpSp>
      </p:grpSp>
      <p:sp>
        <p:nvSpPr>
          <p:cNvPr id="20" name="Titel 2"/>
          <p:cNvSpPr>
            <a:spLocks noGrp="1"/>
          </p:cNvSpPr>
          <p:nvPr>
            <p:ph type="title"/>
          </p:nvPr>
        </p:nvSpPr>
        <p:spPr>
          <a:xfrm>
            <a:off x="288000" y="1080000"/>
            <a:ext cx="8460000" cy="777600"/>
          </a:xfrm>
        </p:spPr>
        <p:txBody>
          <a:bodyPr/>
          <a:lstStyle/>
          <a:p>
            <a:r>
              <a:rPr lang="en-US" dirty="0" smtClean="0"/>
              <a:t>Synergies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287338" y="1"/>
            <a:ext cx="215900" cy="897563"/>
          </a:xfrm>
          <a:prstGeom prst="rect">
            <a:avLst/>
          </a:prstGeom>
          <a:solidFill>
            <a:srgbClr val="FFC920"/>
          </a:solidFill>
          <a:ln w="9525">
            <a:noFill/>
            <a:miter lim="800000"/>
            <a:headEnd/>
            <a:tailEnd/>
          </a:ln>
        </p:spPr>
        <p:txBody>
          <a:bodyPr wrap="none" lIns="0" tIns="72000" rIns="0" bIns="0" anchor="ctr" anchorCtr="1"/>
          <a:lstStyle/>
          <a:p>
            <a:pPr algn="ctr"/>
            <a:fld id="{409DEF66-784C-4ABA-A954-EA29E77B5B61}" type="slidenum">
              <a:rPr lang="de-DE" sz="1000" b="1"/>
              <a:pPr algn="ctr"/>
              <a:t>5</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3" name="Titel 2"/>
          <p:cNvSpPr>
            <a:spLocks noGrp="1"/>
          </p:cNvSpPr>
          <p:nvPr>
            <p:ph type="title"/>
          </p:nvPr>
        </p:nvSpPr>
        <p:spPr/>
        <p:txBody>
          <a:bodyPr/>
          <a:lstStyle/>
          <a:p>
            <a:r>
              <a:rPr lang="en-US" dirty="0" smtClean="0"/>
              <a:t>Translation volume</a:t>
            </a:r>
            <a:endParaRPr lang="en-US" dirty="0"/>
          </a:p>
        </p:txBody>
      </p:sp>
      <p:sp>
        <p:nvSpPr>
          <p:cNvPr id="6" name="Inhaltsplatzhalter 5"/>
          <p:cNvSpPr>
            <a:spLocks noGrp="1"/>
          </p:cNvSpPr>
          <p:nvPr>
            <p:ph idx="1"/>
          </p:nvPr>
        </p:nvSpPr>
        <p:spPr/>
        <p:txBody>
          <a:bodyPr/>
          <a:lstStyle/>
          <a:p>
            <a:pPr marL="0" indent="0">
              <a:buNone/>
            </a:pPr>
            <a:r>
              <a:rPr lang="en-US" dirty="0"/>
              <a:t>Over 41.000 schedule numbers</a:t>
            </a:r>
          </a:p>
          <a:p>
            <a:pPr marL="0" indent="0">
              <a:buNone/>
            </a:pPr>
            <a:r>
              <a:rPr lang="en-US" dirty="0"/>
              <a:t>Over 11.000 table and internal table numbers</a:t>
            </a:r>
          </a:p>
          <a:p>
            <a:pPr marL="0" indent="0">
              <a:buNone/>
            </a:pPr>
            <a:r>
              <a:rPr lang="en-US" dirty="0"/>
              <a:t>Over 105.000 Relative Index terms</a:t>
            </a:r>
          </a:p>
          <a:p>
            <a:endParaRPr lang="en-US" dirty="0"/>
          </a:p>
          <a:p>
            <a:pPr marL="0" indent="0">
              <a:buNone/>
            </a:pPr>
            <a:r>
              <a:rPr lang="en-US" dirty="0"/>
              <a:t>…to be translated! </a:t>
            </a:r>
          </a:p>
          <a:p>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287338" y="1"/>
            <a:ext cx="215900" cy="897563"/>
          </a:xfrm>
          <a:prstGeom prst="rect">
            <a:avLst/>
          </a:prstGeom>
          <a:solidFill>
            <a:srgbClr val="E62E2E"/>
          </a:solidFill>
          <a:ln w="9525">
            <a:noFill/>
            <a:miter lim="800000"/>
            <a:headEnd/>
            <a:tailEnd/>
          </a:ln>
        </p:spPr>
        <p:txBody>
          <a:bodyPr wrap="none" lIns="0" tIns="72000" rIns="0" bIns="0" anchor="ctr" anchorCtr="1"/>
          <a:lstStyle/>
          <a:p>
            <a:pPr algn="ctr"/>
            <a:fld id="{1F6877A1-CE93-4F03-87E7-6555A3C9C3C2}" type="slidenum">
              <a:rPr lang="de-DE" sz="1000" b="1"/>
              <a:pPr algn="ctr"/>
              <a:t>6</a:t>
            </a:fld>
            <a:endParaRPr lang="de-DE" sz="1000" b="1" dirty="0"/>
          </a:p>
        </p:txBody>
      </p:sp>
      <p:sp>
        <p:nvSpPr>
          <p:cNvPr id="6"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3" name="Inhaltsplatzhalter 2"/>
          <p:cNvSpPr>
            <a:spLocks noGrp="1"/>
          </p:cNvSpPr>
          <p:nvPr>
            <p:ph idx="1"/>
          </p:nvPr>
        </p:nvSpPr>
        <p:spPr>
          <a:xfrm>
            <a:off x="287338" y="1995686"/>
            <a:ext cx="8460000" cy="2754000"/>
          </a:xfrm>
        </p:spPr>
        <p:txBody>
          <a:bodyPr/>
          <a:lstStyle/>
          <a:p>
            <a:pPr>
              <a:buFont typeface="Verdana" panose="020B0604030504040204" pitchFamily="34" charset="0"/>
              <a:buChar char="|"/>
            </a:pPr>
            <a:r>
              <a:rPr lang="en-US" dirty="0"/>
              <a:t>Text type: Classification </a:t>
            </a:r>
            <a:r>
              <a:rPr lang="en-US" dirty="0" smtClean="0"/>
              <a:t>system </a:t>
            </a:r>
            <a:r>
              <a:rPr lang="en-US" dirty="0"/>
              <a:t>(with </a:t>
            </a:r>
            <a:r>
              <a:rPr lang="en-US" dirty="0" smtClean="0"/>
              <a:t>numeric notations representing verbal </a:t>
            </a:r>
            <a:r>
              <a:rPr lang="en-US" dirty="0"/>
              <a:t>class </a:t>
            </a:r>
            <a:r>
              <a:rPr lang="en-US" dirty="0" smtClean="0"/>
              <a:t>contents)</a:t>
            </a:r>
          </a:p>
          <a:p>
            <a:pPr>
              <a:buFont typeface="Verdana" panose="020B0604030504040204" pitchFamily="34" charset="0"/>
              <a:buChar char="|"/>
            </a:pPr>
            <a:r>
              <a:rPr lang="en-US" dirty="0" smtClean="0"/>
              <a:t>Consists of: (potentially) all disciplines and subjects (= topics), instructions and various other notes, hyperlinked Dewey numbers, interrelated terms, index terms that follow a special structure, …</a:t>
            </a:r>
          </a:p>
          <a:p>
            <a:pPr marL="0" indent="0">
              <a:buNone/>
            </a:pPr>
            <a:endParaRPr lang="de-DE" dirty="0"/>
          </a:p>
        </p:txBody>
      </p:sp>
      <p:sp>
        <p:nvSpPr>
          <p:cNvPr id="5" name="Titel 4"/>
          <p:cNvSpPr>
            <a:spLocks noGrp="1"/>
          </p:cNvSpPr>
          <p:nvPr>
            <p:ph type="title"/>
          </p:nvPr>
        </p:nvSpPr>
        <p:spPr>
          <a:xfrm>
            <a:off x="287338" y="1059686"/>
            <a:ext cx="8460000" cy="777600"/>
          </a:xfrm>
        </p:spPr>
        <p:txBody>
          <a:bodyPr/>
          <a:lstStyle/>
          <a:p>
            <a:r>
              <a:rPr lang="en-US" dirty="0" smtClean="0"/>
              <a:t>Translation complexity &amp; text type (1)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4"/>
          <p:cNvSpPr>
            <a:spLocks noGrp="1"/>
          </p:cNvSpPr>
          <p:nvPr>
            <p:ph type="title"/>
          </p:nvPr>
        </p:nvSpPr>
        <p:spPr>
          <a:xfrm>
            <a:off x="287338" y="1059686"/>
            <a:ext cx="8460000" cy="777600"/>
          </a:xfrm>
        </p:spPr>
        <p:txBody>
          <a:bodyPr/>
          <a:lstStyle/>
          <a:p>
            <a:r>
              <a:rPr lang="en-US" dirty="0" smtClean="0"/>
              <a:t>Translation work environment</a:t>
            </a:r>
            <a:endParaRPr lang="en-US" dirty="0"/>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19461" name="Rectangle 3"/>
          <p:cNvSpPr>
            <a:spLocks noChangeArrowheads="1"/>
          </p:cNvSpPr>
          <p:nvPr/>
        </p:nvSpPr>
        <p:spPr bwMode="auto">
          <a:xfrm>
            <a:off x="287338" y="0"/>
            <a:ext cx="215900" cy="896400"/>
          </a:xfrm>
          <a:prstGeom prst="rect">
            <a:avLst/>
          </a:prstGeom>
          <a:solidFill>
            <a:srgbClr val="9EDF03"/>
          </a:solidFill>
          <a:ln w="9525">
            <a:noFill/>
            <a:miter lim="800000"/>
            <a:headEnd/>
            <a:tailEnd/>
          </a:ln>
        </p:spPr>
        <p:txBody>
          <a:bodyPr wrap="none" lIns="0" tIns="72000" rIns="0" bIns="0" anchor="ctr" anchorCtr="1"/>
          <a:lstStyle/>
          <a:p>
            <a:pPr algn="ctr"/>
            <a:fld id="{5E15879C-1943-4F80-9F3A-2F272C09993A}" type="slidenum">
              <a:rPr lang="de-DE" sz="1000" b="1"/>
              <a:pPr algn="ctr"/>
              <a:t>7</a:t>
            </a:fld>
            <a:endParaRPr lang="de-DE" sz="1000" b="1" dirty="0"/>
          </a:p>
        </p:txBody>
      </p:sp>
      <p:grpSp>
        <p:nvGrpSpPr>
          <p:cNvPr id="8" name="Gruppieren 7"/>
          <p:cNvGrpSpPr/>
          <p:nvPr/>
        </p:nvGrpSpPr>
        <p:grpSpPr>
          <a:xfrm>
            <a:off x="323528" y="1419622"/>
            <a:ext cx="6636196" cy="3672408"/>
            <a:chOff x="323528" y="1419622"/>
            <a:chExt cx="6636196" cy="3672408"/>
          </a:xfrm>
        </p:grpSpPr>
        <p:pic>
          <p:nvPicPr>
            <p:cNvPr id="2" name="Grafik 1"/>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323528" y="1419622"/>
              <a:ext cx="6636196" cy="3672408"/>
            </a:xfrm>
            <a:prstGeom prst="rect">
              <a:avLst/>
            </a:prstGeom>
            <a:effectLst>
              <a:outerShdw blurRad="50800" dist="38100" dir="8100000" algn="tr" rotWithShape="0">
                <a:prstClr val="black">
                  <a:alpha val="40000"/>
                </a:prstClr>
              </a:outerShdw>
            </a:effectLst>
          </p:spPr>
        </p:pic>
        <p:sp>
          <p:nvSpPr>
            <p:cNvPr id="7" name="Textfeld 6"/>
            <p:cNvSpPr txBox="1"/>
            <p:nvPr/>
          </p:nvSpPr>
          <p:spPr>
            <a:xfrm>
              <a:off x="4883853" y="1419622"/>
              <a:ext cx="2064411" cy="307777"/>
            </a:xfrm>
            <a:prstGeom prst="rect">
              <a:avLst/>
            </a:prstGeom>
            <a:solidFill>
              <a:srgbClr val="FFC000"/>
            </a:solidFill>
          </p:spPr>
          <p:txBody>
            <a:bodyPr wrap="none" rtlCol="0">
              <a:spAutoFit/>
            </a:bodyPr>
            <a:lstStyle/>
            <a:p>
              <a:r>
                <a:rPr lang="de-DE" sz="1400" dirty="0" smtClean="0"/>
                <a:t>TS DDCger (Pansoft)</a:t>
              </a:r>
              <a:endParaRPr lang="de-DE" sz="1400" dirty="0"/>
            </a:p>
          </p:txBody>
        </p:sp>
      </p:grpSp>
      <p:grpSp>
        <p:nvGrpSpPr>
          <p:cNvPr id="5" name="Gruppieren 4"/>
          <p:cNvGrpSpPr/>
          <p:nvPr/>
        </p:nvGrpSpPr>
        <p:grpSpPr>
          <a:xfrm>
            <a:off x="2447953" y="1733561"/>
            <a:ext cx="6660551" cy="3358469"/>
            <a:chOff x="2303937" y="1517537"/>
            <a:chExt cx="6660551" cy="3358469"/>
          </a:xfrm>
        </p:grpSpPr>
        <p:pic>
          <p:nvPicPr>
            <p:cNvPr id="3" name="Grafik 2"/>
            <p:cNvPicPr>
              <a:picLocks noChangeAspect="1"/>
            </p:cNvPicPr>
            <p:nvPr/>
          </p:nvPicPr>
          <p:blipFill>
            <a:blip r:embed="rId5" cstate="screen">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tretch>
              <a:fillRect/>
            </a:stretch>
          </p:blipFill>
          <p:spPr>
            <a:xfrm>
              <a:off x="2303937" y="1517537"/>
              <a:ext cx="6660551" cy="3358469"/>
            </a:xfrm>
            <a:prstGeom prst="rect">
              <a:avLst/>
            </a:prstGeom>
            <a:effectLst>
              <a:outerShdw blurRad="50800" dist="38100" dir="8100000" algn="tr" rotWithShape="0">
                <a:prstClr val="black">
                  <a:alpha val="40000"/>
                </a:prstClr>
              </a:outerShdw>
            </a:effectLst>
          </p:spPr>
        </p:pic>
        <p:sp>
          <p:nvSpPr>
            <p:cNvPr id="4" name="Textfeld 3"/>
            <p:cNvSpPr txBox="1"/>
            <p:nvPr/>
          </p:nvSpPr>
          <p:spPr>
            <a:xfrm>
              <a:off x="6468563" y="1529509"/>
              <a:ext cx="2495925" cy="307777"/>
            </a:xfrm>
            <a:prstGeom prst="rect">
              <a:avLst/>
            </a:prstGeom>
            <a:solidFill>
              <a:srgbClr val="92D050"/>
            </a:solidFill>
          </p:spPr>
          <p:txBody>
            <a:bodyPr wrap="square" rtlCol="0">
              <a:spAutoFit/>
            </a:bodyPr>
            <a:lstStyle/>
            <a:p>
              <a:r>
                <a:rPr lang="de-DE" sz="1400" dirty="0" smtClean="0"/>
                <a:t>TMS (www.wordbee.com)</a:t>
              </a:r>
              <a:endParaRPr lang="de-DE" sz="3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287338" y="0"/>
            <a:ext cx="215900" cy="896400"/>
          </a:xfrm>
          <a:prstGeom prst="rect">
            <a:avLst/>
          </a:prstGeom>
          <a:solidFill>
            <a:srgbClr val="007EEF"/>
          </a:solidFill>
          <a:ln w="9525">
            <a:noFill/>
            <a:miter lim="800000"/>
            <a:headEnd/>
            <a:tailEnd/>
          </a:ln>
        </p:spPr>
        <p:txBody>
          <a:bodyPr wrap="none" lIns="0" tIns="72000" rIns="0" bIns="0" anchor="ctr" anchorCtr="1"/>
          <a:lstStyle/>
          <a:p>
            <a:pPr algn="ctr"/>
            <a:fld id="{54901366-3F13-43D2-9BD8-C88395F9D50D}" type="slidenum">
              <a:rPr lang="de-DE" sz="1000" b="1"/>
              <a:pPr algn="ctr"/>
              <a:t>8</a:t>
            </a:fld>
            <a:endParaRPr lang="de-DE" sz="1000" b="1" dirty="0"/>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2" name="Inhaltsplatzhalter 1"/>
          <p:cNvSpPr>
            <a:spLocks noGrp="1"/>
          </p:cNvSpPr>
          <p:nvPr>
            <p:ph idx="1"/>
          </p:nvPr>
        </p:nvSpPr>
        <p:spPr/>
        <p:txBody>
          <a:bodyPr/>
          <a:lstStyle/>
          <a:p>
            <a:pPr marL="0" indent="0">
              <a:buNone/>
            </a:pPr>
            <a:r>
              <a:rPr lang="de-DE" dirty="0" smtClean="0"/>
              <a:t>Q: </a:t>
            </a:r>
            <a:r>
              <a:rPr lang="en-US" dirty="0"/>
              <a:t>Are there any </a:t>
            </a:r>
            <a:r>
              <a:rPr lang="en-US" dirty="0" smtClean="0"/>
              <a:t>terms or phrases </a:t>
            </a:r>
            <a:r>
              <a:rPr lang="en-US" dirty="0"/>
              <a:t>in the text that have a specialized </a:t>
            </a:r>
            <a:r>
              <a:rPr lang="en-US" dirty="0" smtClean="0"/>
              <a:t>meaning, and which </a:t>
            </a:r>
            <a:r>
              <a:rPr lang="en-US" dirty="0"/>
              <a:t>I cannot look up in a dictionary</a:t>
            </a:r>
            <a:r>
              <a:rPr lang="en-US" dirty="0" smtClean="0"/>
              <a:t>?</a:t>
            </a:r>
          </a:p>
          <a:p>
            <a:pPr marL="0" indent="0">
              <a:buNone/>
            </a:pPr>
            <a:r>
              <a:rPr lang="en-US" dirty="0" smtClean="0"/>
              <a:t>Q: </a:t>
            </a:r>
            <a:r>
              <a:rPr lang="en-US" dirty="0"/>
              <a:t>Is there repeating text that should be handled the same in certain areas, or throughout the text</a:t>
            </a:r>
            <a:r>
              <a:rPr lang="en-US" dirty="0" smtClean="0"/>
              <a:t>?</a:t>
            </a:r>
          </a:p>
          <a:p>
            <a:pPr marL="0" indent="0">
              <a:buNone/>
            </a:pPr>
            <a:r>
              <a:rPr lang="de-DE" dirty="0" smtClean="0"/>
              <a:t>Q: </a:t>
            </a:r>
            <a:r>
              <a:rPr lang="en-US" dirty="0" smtClean="0"/>
              <a:t>Will there be any issues with synonyms and ambiguity?</a:t>
            </a:r>
          </a:p>
          <a:p>
            <a:pPr marL="0" indent="0">
              <a:buNone/>
            </a:pPr>
            <a:r>
              <a:rPr lang="en-US" dirty="0" smtClean="0"/>
              <a:t>Q: </a:t>
            </a:r>
            <a:r>
              <a:rPr lang="en-US" dirty="0"/>
              <a:t>Are there any regulations regarding grammar and style</a:t>
            </a:r>
            <a:r>
              <a:rPr lang="en-US" dirty="0" smtClean="0"/>
              <a:t>?</a:t>
            </a:r>
            <a:endParaRPr lang="de-DE" dirty="0"/>
          </a:p>
          <a:p>
            <a:pPr marL="0" indent="0">
              <a:buNone/>
            </a:pPr>
            <a:endParaRPr lang="de-DE" dirty="0"/>
          </a:p>
          <a:p>
            <a:pPr marL="0" indent="0">
              <a:buNone/>
            </a:pPr>
            <a:endParaRPr lang="de-DE" dirty="0"/>
          </a:p>
        </p:txBody>
      </p:sp>
      <p:sp>
        <p:nvSpPr>
          <p:cNvPr id="5" name="Titel 4"/>
          <p:cNvSpPr>
            <a:spLocks noGrp="1"/>
          </p:cNvSpPr>
          <p:nvPr>
            <p:ph type="title"/>
          </p:nvPr>
        </p:nvSpPr>
        <p:spPr>
          <a:xfrm>
            <a:off x="287338" y="1059686"/>
            <a:ext cx="8460000" cy="777600"/>
          </a:xfrm>
        </p:spPr>
        <p:txBody>
          <a:bodyPr/>
          <a:lstStyle/>
          <a:p>
            <a:r>
              <a:rPr lang="en-US" dirty="0" smtClean="0"/>
              <a:t>Terminology issues</a:t>
            </a:r>
            <a:endParaRPr lang="en-US" dirty="0"/>
          </a:p>
        </p:txBody>
      </p:sp>
      <p:sp>
        <p:nvSpPr>
          <p:cNvPr id="3" name="Ovale Legende 2"/>
          <p:cNvSpPr/>
          <p:nvPr/>
        </p:nvSpPr>
        <p:spPr>
          <a:xfrm>
            <a:off x="8028152" y="4110170"/>
            <a:ext cx="792088" cy="432048"/>
          </a:xfrm>
          <a:prstGeom prst="wedgeEllipseCallout">
            <a:avLst>
              <a:gd name="adj1" fmla="val -51984"/>
              <a:gd name="adj2" fmla="val 7929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0070C0"/>
                </a:solidFill>
              </a:rPr>
              <a:t>YEP</a:t>
            </a:r>
            <a:endParaRPr lang="de-DE" sz="1600" dirty="0">
              <a:solidFill>
                <a:srgbClr val="0070C0"/>
              </a:solidFill>
            </a:endParaRPr>
          </a:p>
        </p:txBody>
      </p:sp>
      <p:sp>
        <p:nvSpPr>
          <p:cNvPr id="7" name="Ovale Legende 6"/>
          <p:cNvSpPr/>
          <p:nvPr/>
        </p:nvSpPr>
        <p:spPr>
          <a:xfrm>
            <a:off x="7955250" y="3579862"/>
            <a:ext cx="792088" cy="432048"/>
          </a:xfrm>
          <a:prstGeom prst="wedgeEllipseCallout">
            <a:avLst>
              <a:gd name="adj1" fmla="val -51984"/>
              <a:gd name="adj2" fmla="val 7929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0070C0"/>
                </a:solidFill>
              </a:rPr>
              <a:t>YEP</a:t>
            </a:r>
            <a:endParaRPr lang="de-DE" sz="1600" dirty="0">
              <a:solidFill>
                <a:srgbClr val="0070C0"/>
              </a:solidFill>
            </a:endParaRPr>
          </a:p>
        </p:txBody>
      </p:sp>
      <p:sp>
        <p:nvSpPr>
          <p:cNvPr id="8" name="Ovale Legende 7"/>
          <p:cNvSpPr/>
          <p:nvPr/>
        </p:nvSpPr>
        <p:spPr>
          <a:xfrm>
            <a:off x="5396362" y="3219822"/>
            <a:ext cx="792088" cy="432048"/>
          </a:xfrm>
          <a:prstGeom prst="wedgeEllipseCallout">
            <a:avLst>
              <a:gd name="adj1" fmla="val -51984"/>
              <a:gd name="adj2" fmla="val 7929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0070C0"/>
                </a:solidFill>
              </a:rPr>
              <a:t>YEP</a:t>
            </a:r>
            <a:endParaRPr lang="de-DE" sz="1600" dirty="0">
              <a:solidFill>
                <a:srgbClr val="0070C0"/>
              </a:solidFill>
            </a:endParaRPr>
          </a:p>
        </p:txBody>
      </p:sp>
      <p:sp>
        <p:nvSpPr>
          <p:cNvPr id="9" name="Ovale Legende 8"/>
          <p:cNvSpPr/>
          <p:nvPr/>
        </p:nvSpPr>
        <p:spPr>
          <a:xfrm>
            <a:off x="8244408" y="1851670"/>
            <a:ext cx="792088" cy="432048"/>
          </a:xfrm>
          <a:prstGeom prst="wedgeEllipseCallout">
            <a:avLst>
              <a:gd name="adj1" fmla="val -51984"/>
              <a:gd name="adj2" fmla="val 7929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0070C0"/>
                </a:solidFill>
              </a:rPr>
              <a:t>YEP</a:t>
            </a:r>
            <a:endParaRPr lang="de-DE" sz="1600" dirty="0">
              <a:solidFill>
                <a:srgbClr val="0070C0"/>
              </a:solidFill>
            </a:endParaRPr>
          </a:p>
        </p:txBody>
      </p:sp>
    </p:spTree>
    <p:extLst>
      <p:ext uri="{BB962C8B-B14F-4D97-AF65-F5344CB8AC3E}">
        <p14:creationId xmlns:p14="http://schemas.microsoft.com/office/powerpoint/2010/main" val="2745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2000"/>
                                        <p:tgtEl>
                                          <p:spTgt spid="2">
                                            <p:txEl>
                                              <p:pRg st="1" end="1"/>
                                            </p:txEl>
                                          </p:spTgt>
                                        </p:tgtEl>
                                      </p:cBhvr>
                                    </p:animEffect>
                                    <p:anim calcmode="lin" valueType="num">
                                      <p:cBhvr>
                                        <p:cTn id="19"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2000"/>
                                        <p:tgtEl>
                                          <p:spTgt spid="2">
                                            <p:txEl>
                                              <p:pRg st="2" end="2"/>
                                            </p:txEl>
                                          </p:spTgt>
                                        </p:tgtEl>
                                      </p:cBhvr>
                                    </p:animEffect>
                                    <p:anim calcmode="lin" valueType="num">
                                      <p:cBhvr>
                                        <p:cTn id="30"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500"/>
                            </p:stCondLst>
                            <p:childTnLst>
                              <p:par>
                                <p:cTn id="38" presetID="42" presetClass="entr" presetSubtype="0" fill="hold" nodeType="after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2000"/>
                                        <p:tgtEl>
                                          <p:spTgt spid="2">
                                            <p:txEl>
                                              <p:pRg st="3" end="3"/>
                                            </p:txEl>
                                          </p:spTgt>
                                        </p:tgtEl>
                                      </p:cBhvr>
                                    </p:animEffect>
                                    <p:anim calcmode="lin" valueType="num">
                                      <p:cBhvr>
                                        <p:cTn id="41"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287338" y="0"/>
            <a:ext cx="215900" cy="896400"/>
          </a:xfrm>
          <a:prstGeom prst="rect">
            <a:avLst/>
          </a:prstGeom>
          <a:solidFill>
            <a:srgbClr val="00AEFA"/>
          </a:solidFill>
          <a:ln w="9525">
            <a:noFill/>
            <a:miter lim="800000"/>
            <a:headEnd/>
            <a:tailEnd/>
          </a:ln>
        </p:spPr>
        <p:txBody>
          <a:bodyPr wrap="none" lIns="0" tIns="72000" rIns="0" bIns="0" anchor="ctr" anchorCtr="1"/>
          <a:lstStyle/>
          <a:p>
            <a:pPr algn="ctr"/>
            <a:fld id="{1F6877A1-CE93-4F03-87E7-6555A3C9C3C2}" type="slidenum">
              <a:rPr lang="de-DE" sz="1000" b="1"/>
              <a:pPr algn="ctr"/>
              <a:t>9</a:t>
            </a:fld>
            <a:endParaRPr lang="de-DE" sz="1000" b="1"/>
          </a:p>
        </p:txBody>
      </p:sp>
      <p:sp>
        <p:nvSpPr>
          <p:cNvPr id="10" name="Rectangle 10"/>
          <p:cNvSpPr>
            <a:spLocks noGrp="1" noChangeArrowheads="1"/>
          </p:cNvSpPr>
          <p:nvPr>
            <p:ph type="ftr" sz="quarter" idx="10"/>
          </p:nvPr>
        </p:nvSpPr>
        <p:spPr>
          <a:noFill/>
        </p:spPr>
        <p:txBody>
          <a:bodyPr/>
          <a:lstStyle/>
          <a:p>
            <a:r>
              <a:rPr lang="de-DE" smtClean="0"/>
              <a:t>| Tina Mengel, DNB | EDUG Symposium | 10 May 2019</a:t>
            </a:r>
            <a:endParaRPr lang="de-DE" dirty="0"/>
          </a:p>
        </p:txBody>
      </p:sp>
      <p:sp>
        <p:nvSpPr>
          <p:cNvPr id="4" name="Titel 3"/>
          <p:cNvSpPr>
            <a:spLocks noGrp="1"/>
          </p:cNvSpPr>
          <p:nvPr>
            <p:ph type="title"/>
          </p:nvPr>
        </p:nvSpPr>
        <p:spPr/>
        <p:txBody>
          <a:bodyPr/>
          <a:lstStyle/>
          <a:p>
            <a:r>
              <a:rPr lang="en-US" dirty="0" smtClean="0"/>
              <a:t>DDC translation skills</a:t>
            </a:r>
            <a:endParaRPr lang="en-US" dirty="0"/>
          </a:p>
        </p:txBody>
      </p:sp>
      <p:sp>
        <p:nvSpPr>
          <p:cNvPr id="3" name="Freihandform 2"/>
          <p:cNvSpPr/>
          <p:nvPr/>
        </p:nvSpPr>
        <p:spPr>
          <a:xfrm>
            <a:off x="3245077" y="1705530"/>
            <a:ext cx="2090995" cy="2090995"/>
          </a:xfrm>
          <a:custGeom>
            <a:avLst/>
            <a:gdLst>
              <a:gd name="connsiteX0" fmla="*/ 0 w 2090995"/>
              <a:gd name="connsiteY0" fmla="*/ 1045498 h 2090995"/>
              <a:gd name="connsiteX1" fmla="*/ 1045498 w 2090995"/>
              <a:gd name="connsiteY1" fmla="*/ 0 h 2090995"/>
              <a:gd name="connsiteX2" fmla="*/ 2090996 w 2090995"/>
              <a:gd name="connsiteY2" fmla="*/ 1045498 h 2090995"/>
              <a:gd name="connsiteX3" fmla="*/ 1045498 w 2090995"/>
              <a:gd name="connsiteY3" fmla="*/ 2090996 h 2090995"/>
              <a:gd name="connsiteX4" fmla="*/ 0 w 2090995"/>
              <a:gd name="connsiteY4" fmla="*/ 1045498 h 2090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995" h="2090995">
                <a:moveTo>
                  <a:pt x="0" y="1045498"/>
                </a:moveTo>
                <a:cubicBezTo>
                  <a:pt x="0" y="468085"/>
                  <a:pt x="468085" y="0"/>
                  <a:pt x="1045498" y="0"/>
                </a:cubicBezTo>
                <a:cubicBezTo>
                  <a:pt x="1622911" y="0"/>
                  <a:pt x="2090996" y="468085"/>
                  <a:pt x="2090996" y="1045498"/>
                </a:cubicBezTo>
                <a:cubicBezTo>
                  <a:pt x="2090996" y="1622911"/>
                  <a:pt x="1622911" y="2090996"/>
                  <a:pt x="1045498" y="2090996"/>
                </a:cubicBezTo>
                <a:cubicBezTo>
                  <a:pt x="468085" y="2090996"/>
                  <a:pt x="0" y="1622911"/>
                  <a:pt x="0" y="1045498"/>
                </a:cubicBezTo>
                <a:close/>
              </a:path>
            </a:pathLst>
          </a:custGeom>
          <a:solidFill>
            <a:srgbClr val="FFC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8799" tIns="365923" rIns="278800" bIns="784125" numCol="1" spcCol="1270" anchor="ctr" anchorCtr="0">
            <a:noAutofit/>
          </a:bodyPr>
          <a:lstStyle/>
          <a:p>
            <a:pPr lvl="0" algn="ctr" defTabSz="622300">
              <a:lnSpc>
                <a:spcPct val="90000"/>
              </a:lnSpc>
              <a:spcBef>
                <a:spcPct val="0"/>
              </a:spcBef>
              <a:spcAft>
                <a:spcPct val="35000"/>
              </a:spcAft>
            </a:pPr>
            <a:r>
              <a:rPr lang="de-DE" sz="1400" b="1" kern="1200" dirty="0" smtClean="0"/>
              <a:t>Translation</a:t>
            </a:r>
            <a:endParaRPr lang="de-DE" sz="1400" b="1" kern="1200" dirty="0"/>
          </a:p>
        </p:txBody>
      </p:sp>
      <p:sp>
        <p:nvSpPr>
          <p:cNvPr id="5" name="Freihandform 4"/>
          <p:cNvSpPr/>
          <p:nvPr/>
        </p:nvSpPr>
        <p:spPr>
          <a:xfrm>
            <a:off x="4354267" y="3096443"/>
            <a:ext cx="1704154" cy="1687675"/>
          </a:xfrm>
          <a:custGeom>
            <a:avLst/>
            <a:gdLst>
              <a:gd name="connsiteX0" fmla="*/ 0 w 1704154"/>
              <a:gd name="connsiteY0" fmla="*/ 843838 h 1687675"/>
              <a:gd name="connsiteX1" fmla="*/ 852077 w 1704154"/>
              <a:gd name="connsiteY1" fmla="*/ 0 h 1687675"/>
              <a:gd name="connsiteX2" fmla="*/ 1704154 w 1704154"/>
              <a:gd name="connsiteY2" fmla="*/ 843838 h 1687675"/>
              <a:gd name="connsiteX3" fmla="*/ 852077 w 1704154"/>
              <a:gd name="connsiteY3" fmla="*/ 1687676 h 1687675"/>
              <a:gd name="connsiteX4" fmla="*/ 0 w 1704154"/>
              <a:gd name="connsiteY4" fmla="*/ 843838 h 168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154" h="1687675">
                <a:moveTo>
                  <a:pt x="0" y="843838"/>
                </a:moveTo>
                <a:cubicBezTo>
                  <a:pt x="0" y="377799"/>
                  <a:pt x="381488" y="0"/>
                  <a:pt x="852077" y="0"/>
                </a:cubicBezTo>
                <a:cubicBezTo>
                  <a:pt x="1322666" y="0"/>
                  <a:pt x="1704154" y="377799"/>
                  <a:pt x="1704154" y="843838"/>
                </a:cubicBezTo>
                <a:cubicBezTo>
                  <a:pt x="1704154" y="1309877"/>
                  <a:pt x="1322666" y="1687676"/>
                  <a:pt x="852077" y="1687676"/>
                </a:cubicBezTo>
                <a:cubicBezTo>
                  <a:pt x="381488" y="1687676"/>
                  <a:pt x="0" y="1309877"/>
                  <a:pt x="0" y="843838"/>
                </a:cubicBezTo>
                <a:close/>
              </a:path>
            </a:pathLst>
          </a:custGeom>
          <a:solidFill>
            <a:srgbClr val="00B0F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1188" tIns="435983" rIns="160474" bIns="323471" numCol="1" spcCol="1270" anchor="ctr" anchorCtr="0">
            <a:noAutofit/>
          </a:bodyPr>
          <a:lstStyle/>
          <a:p>
            <a:pPr lvl="0" algn="r" defTabSz="444500">
              <a:lnSpc>
                <a:spcPct val="90000"/>
              </a:lnSpc>
              <a:spcBef>
                <a:spcPct val="0"/>
              </a:spcBef>
              <a:spcAft>
                <a:spcPct val="35000"/>
              </a:spcAft>
            </a:pPr>
            <a:r>
              <a:rPr lang="en-US" sz="1000" b="1" kern="1200" noProof="0" dirty="0" smtClean="0"/>
              <a:t>DDC classification knowledge</a:t>
            </a:r>
            <a:endParaRPr lang="en-US" sz="1000" b="1" kern="1200" noProof="0" dirty="0"/>
          </a:p>
        </p:txBody>
      </p:sp>
      <p:sp>
        <p:nvSpPr>
          <p:cNvPr id="6" name="Freihandform 5"/>
          <p:cNvSpPr/>
          <p:nvPr/>
        </p:nvSpPr>
        <p:spPr>
          <a:xfrm>
            <a:off x="2558480" y="2894783"/>
            <a:ext cx="2090995" cy="2090995"/>
          </a:xfrm>
          <a:custGeom>
            <a:avLst/>
            <a:gdLst>
              <a:gd name="connsiteX0" fmla="*/ 0 w 2090995"/>
              <a:gd name="connsiteY0" fmla="*/ 1045498 h 2090995"/>
              <a:gd name="connsiteX1" fmla="*/ 1045498 w 2090995"/>
              <a:gd name="connsiteY1" fmla="*/ 0 h 2090995"/>
              <a:gd name="connsiteX2" fmla="*/ 2090996 w 2090995"/>
              <a:gd name="connsiteY2" fmla="*/ 1045498 h 2090995"/>
              <a:gd name="connsiteX3" fmla="*/ 1045498 w 2090995"/>
              <a:gd name="connsiteY3" fmla="*/ 2090996 h 2090995"/>
              <a:gd name="connsiteX4" fmla="*/ 0 w 2090995"/>
              <a:gd name="connsiteY4" fmla="*/ 1045498 h 2090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995" h="2090995">
                <a:moveTo>
                  <a:pt x="0" y="1045498"/>
                </a:moveTo>
                <a:cubicBezTo>
                  <a:pt x="0" y="468085"/>
                  <a:pt x="468085" y="0"/>
                  <a:pt x="1045498" y="0"/>
                </a:cubicBezTo>
                <a:cubicBezTo>
                  <a:pt x="1622911" y="0"/>
                  <a:pt x="2090996" y="468085"/>
                  <a:pt x="2090996" y="1045498"/>
                </a:cubicBezTo>
                <a:cubicBezTo>
                  <a:pt x="2090996" y="1622911"/>
                  <a:pt x="1622911" y="2090996"/>
                  <a:pt x="1045498" y="2090996"/>
                </a:cubicBezTo>
                <a:cubicBezTo>
                  <a:pt x="468085" y="2090996"/>
                  <a:pt x="0" y="1622911"/>
                  <a:pt x="0" y="1045498"/>
                </a:cubicBezTo>
                <a:close/>
              </a:path>
            </a:pathLst>
          </a:custGeom>
          <a:solidFill>
            <a:srgbClr val="00B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96902" tIns="540174" rIns="639496" bIns="400774" numCol="1" spcCol="1270" anchor="ctr" anchorCtr="0">
            <a:noAutofit/>
          </a:bodyPr>
          <a:lstStyle/>
          <a:p>
            <a:pPr lvl="0" algn="l" defTabSz="622300">
              <a:lnSpc>
                <a:spcPct val="90000"/>
              </a:lnSpc>
              <a:spcBef>
                <a:spcPct val="0"/>
              </a:spcBef>
              <a:spcAft>
                <a:spcPct val="35000"/>
              </a:spcAft>
            </a:pPr>
            <a:r>
              <a:rPr lang="en-US" sz="1400" b="1" kern="1200" noProof="0" dirty="0" smtClean="0"/>
              <a:t>Terminology work</a:t>
            </a:r>
            <a:endParaRPr lang="en-US" sz="1400" b="1" kern="1200" noProof="0" dirty="0"/>
          </a:p>
        </p:txBody>
      </p:sp>
    </p:spTree>
    <p:extLst>
      <p:ext uri="{BB962C8B-B14F-4D97-AF65-F5344CB8AC3E}">
        <p14:creationId xmlns:p14="http://schemas.microsoft.com/office/powerpoint/2010/main" val="27339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PPT-Vorlage-Variante_16x9 Folienmaster">
  <a:themeElements>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PPT-Vorlage-Variante_16x9</Template>
  <TotalTime>0</TotalTime>
  <Words>4494</Words>
  <Application>Microsoft Office PowerPoint</Application>
  <PresentationFormat>Bildspel på skärmen (16:9)</PresentationFormat>
  <Paragraphs>384</Paragraphs>
  <Slides>30</Slides>
  <Notes>30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30</vt:i4>
      </vt:variant>
    </vt:vector>
  </HeadingPairs>
  <TitlesOfParts>
    <vt:vector size="37" baseType="lpstr">
      <vt:lpstr>Arial Unicode MS</vt:lpstr>
      <vt:lpstr>Arial</vt:lpstr>
      <vt:lpstr>Calibri</vt:lpstr>
      <vt:lpstr>Times New Roman</vt:lpstr>
      <vt:lpstr>Verdana</vt:lpstr>
      <vt:lpstr>Wingdings</vt:lpstr>
      <vt:lpstr>PPT-Vorlage-Variante_16x9 Folienmaster</vt:lpstr>
      <vt:lpstr>What’s so special about  Dewey translation? </vt:lpstr>
      <vt:lpstr>PowerPoint-presentation</vt:lpstr>
      <vt:lpstr>PowerPoint-presentation</vt:lpstr>
      <vt:lpstr>Synergies</vt:lpstr>
      <vt:lpstr>Translation volume</vt:lpstr>
      <vt:lpstr>Translation complexity &amp; text type (1)</vt:lpstr>
      <vt:lpstr>Translation work environment</vt:lpstr>
      <vt:lpstr>Terminology issues</vt:lpstr>
      <vt:lpstr>DDC translation skills</vt:lpstr>
      <vt:lpstr>Linguistic elements in DDC </vt:lpstr>
      <vt:lpstr>Linguistic elements in DDC (1)  – Meta-terminology</vt:lpstr>
      <vt:lpstr>Linguistic elements in DDC (2)  – Notes and phrases (1)</vt:lpstr>
      <vt:lpstr>Linguistic elements in DDC (2)  – Notes and phrases (2)</vt:lpstr>
      <vt:lpstr>Linguistic elements in DDC (2)  – Notes and phrases (3) – Captions</vt:lpstr>
      <vt:lpstr>Linguistic elements in DDC (3)  – Topics (1)</vt:lpstr>
      <vt:lpstr>Linguistic elements in DDC (3)  – Topics (2) – Translator’s tasks</vt:lpstr>
      <vt:lpstr>Linguistic elements in DDC (3)  – Topics in the Relative Index (1)</vt:lpstr>
      <vt:lpstr>Linguistic elements in DDC (3)  – Topics in the Relative Index (2)</vt:lpstr>
      <vt:lpstr>Fundamental pillars for DDC translation (1) – Consistency (1)</vt:lpstr>
      <vt:lpstr>Fundamental pillars for DDC translation (1) – Consistency (2)</vt:lpstr>
      <vt:lpstr>Fundamental pillars for DDC translation (1) – Consistency (3)</vt:lpstr>
      <vt:lpstr>Fundamental pillars for DDC translation (2)  – Terminology work (1)</vt:lpstr>
      <vt:lpstr>Fundamental pillars for DDC translation (2)  – Terminology work (2)</vt:lpstr>
      <vt:lpstr>Fundamental pillars for DDC translation (2)  – Terminology work (3)</vt:lpstr>
      <vt:lpstr>Are you using a terminology management tool for DDC translation?</vt:lpstr>
      <vt:lpstr>PowerPoint-presentation</vt:lpstr>
      <vt:lpstr>PowerPoint-presentation</vt:lpstr>
      <vt:lpstr>Where are your DDC translation guidelines?</vt:lpstr>
      <vt:lpstr>Thank you for your attention!</vt:lpstr>
      <vt:lpstr>PowerPoint-presentation</vt:lpstr>
    </vt:vector>
  </TitlesOfParts>
  <Company>Deutsche Nationalbibliothek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Dewey applications?</dc:title>
  <dc:creator>mengel</dc:creator>
  <cp:lastModifiedBy>Harriet Aagaard</cp:lastModifiedBy>
  <cp:revision>276</cp:revision>
  <cp:lastPrinted>2018-04-24T22:48:59Z</cp:lastPrinted>
  <dcterms:created xsi:type="dcterms:W3CDTF">2018-04-24T11:25:08Z</dcterms:created>
  <dcterms:modified xsi:type="dcterms:W3CDTF">2019-05-24T12:33:45Z</dcterms:modified>
</cp:coreProperties>
</file>