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6" r:id="rId2"/>
    <p:sldId id="273" r:id="rId3"/>
    <p:sldId id="274" r:id="rId4"/>
    <p:sldId id="259" r:id="rId5"/>
    <p:sldId id="260" r:id="rId6"/>
    <p:sldId id="268" r:id="rId7"/>
    <p:sldId id="270" r:id="rId8"/>
    <p:sldId id="261" r:id="rId9"/>
    <p:sldId id="262" r:id="rId10"/>
    <p:sldId id="263" r:id="rId11"/>
    <p:sldId id="264" r:id="rId12"/>
    <p:sldId id="269" r:id="rId13"/>
    <p:sldId id="275" r:id="rId14"/>
    <p:sldId id="271" r:id="rId15"/>
    <p:sldId id="266" r:id="rId16"/>
    <p:sldId id="272" r:id="rId17"/>
    <p:sldId id="277" r:id="rId18"/>
    <p:sldId id="276" r:id="rId19"/>
  </p:sldIdLst>
  <p:sldSz cx="9144000" cy="6858000" type="screen4x3"/>
  <p:notesSz cx="6761163" cy="9942513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7" d="100"/>
          <a:sy n="97" d="100"/>
        </p:scale>
        <p:origin x="-606" y="43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3" d="100"/>
          <a:sy n="83" d="100"/>
        </p:scale>
        <p:origin x="-2040" y="-72"/>
      </p:cViewPr>
      <p:guideLst>
        <p:guide orient="horz" pos="3132"/>
        <p:guide pos="213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5E81C8-0F5B-4E21-BCB1-C77B9EF55D8E}" type="datetimeFigureOut">
              <a:rPr lang="de-AT" smtClean="0"/>
              <a:t>25.06.2014</a:t>
            </a:fld>
            <a:endParaRPr lang="de-AT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78B8CC-B9B2-48E2-B224-D278CC5025CB}" type="slidenum">
              <a:rPr lang="de-AT" smtClean="0"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2264988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560" units="cm"/>
          <inkml:channel name="Y" type="integer" max="1024" units="cm"/>
        </inkml:traceFormat>
        <inkml:channelProperties>
          <inkml:channelProperty channel="X" name="resolution" value="56.63717" units="1/cm"/>
          <inkml:channelProperty channel="Y" name="resolution" value="28.36565" units="1/cm"/>
        </inkml:channelProperties>
      </inkml:inkSource>
      <inkml:timestamp xml:id="ts0" timeString="2013-09-27T12:32:44.03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2977 11569,'0'19,"39"-19,21 20,-1 0,1-20,19 20,-39 0,-20-20,0 0,-1 0,1 0,-20 0,0 0,20 0,-20 0,20 0,0 0,19 20,21-20,0 0,-1 0,-39 0,0 0,0 0,-1 0,1-20,0 20,0 0,20 0,-20 0,19-20,1 20,-20 0,-20 0,20 0,-1 0,-19 0,20 0,0 0,0 0,0 0,-20 0,20 0,0 0,-20 0,19 0,1 0,0 0,0 0,0 0,0 0,-1 0,1 20,20 0,-20-20,0 0,-1 0,1 0,-20 0,20 0,-20 0,40 0,0 0,19 0,1 0,-41 0,1 0,20 0,-40 0,20 0,0 0,59 0,40 0,-20 0,20 20,-59-20,-40 0,-20 0,20 0,-20 0,19 0,1 0,0 19,0-19,0 20,20-20,-21 0,1 0,0 0,-20 0,20 0,0 0,-20 0,20 0,-20 0,39 0,1-20,0 20,-1 0,1 0,20 0,-21 0,1 0,19 0,-19 0,20 20,-21-20,-39 0,20 0,-20 20,20-20,-20 0,20 20,-20-20,20 0,-20 0,20 0,-20-20,19 20,-19-20,20 20,-20 0,20 0,0 0,20 0,19 0,1 0,-21 0,-19 0,0 0,-20 0,0 0,20 0,-20 0,20 0,0 0,39 0,-19 20,-20-20,19 20,21-20,-60 20,20-20,0 0,-1 0,-19 0,20 20,-20-20,0 0,20 0,0 0,-20 0,20-20,-20 20,20 0,-20 0,19 0,1 0,20 0,39 0,-19 0,-1 0,-19 0,-20 20,20-20,-40 0,19 0,-19 0,0 19,20-19,0 0,0 0,0 0,20 0,19 0,1 0,-1 0,-39 0,-20 0,20 0,0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2560" units="cm"/>
          <inkml:channel name="Y" type="integer" max="1024" units="cm"/>
        </inkml:traceFormat>
        <inkml:channelProperties>
          <inkml:channelProperty channel="X" name="resolution" value="56.63717" units="1/cm"/>
          <inkml:channelProperty channel="Y" name="resolution" value="28.36565" units="1/cm"/>
        </inkml:channelProperties>
      </inkml:inkSource>
      <inkml:timestamp xml:id="ts0" timeString="2013-09-27T12:36:39.33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7164 8949,'0'0,"0"0,0 0,39 0,-19 0,20 0,-20 0,39 0,-19 20,0-20,-1 20,1-20,-20 0,0 0,-1 0,-19 0,20 0,0 0,-20 0,20 0,-20 0,20 0,-20 0,40 0,-40 0,19 0,-19 0,20 0,0 0,-20 0,20 0,-20 0,20 0,0 0,-20 0,19 0,-19 0,40 0,-40 0,20 0,-20 0,40 0,-20 0,19 0,-19 0,40 0,-41 0,21 0,-20 0,-20 0,20 0,-20 0,20 0,-20 0,19 0,1 0,0 0,0 0,20 0,19 0,-19 0,-20 0,0 0,-1 0,1 0,-20 0,20 0,-20 0,20 0,-20 0,40 0,-1 0,-19 0,20 0,-20 0,-20 0,20 0,-1 0,-19-20,0 20,20 0,-20 0,40 0,-20 0,0-20,19 20,-19-20,0 20,0 0,-20 0,20 0,0 0,-20 0,19 0,1 0,0 0,-20 0,20 0,-20 0,0 0,20 0,0 0,-1 0,1 0,0 0,20 0,-40 0,20 0,-20 0,20 0,-1 0,1 0,0 0,0 0,-20 0,20 20,19 0,-39-20,40 0,-20 0,0 20,19-20,-39 0,0 20,20-20,-20 0,20 0,0 0,-20 20,0-20,0 0,0 0,-20-20,0 20,20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560" units="cm"/>
          <inkml:channel name="Y" type="integer" max="1024" units="cm"/>
        </inkml:traceFormat>
        <inkml:channelProperties>
          <inkml:channelProperty channel="X" name="resolution" value="56.63717" units="1/cm"/>
          <inkml:channelProperty channel="Y" name="resolution" value="28.36565" units="1/cm"/>
        </inkml:channelProperties>
      </inkml:inkSource>
      <inkml:timestamp xml:id="ts0" timeString="2013-09-27T12:49:06.86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1449 12501,'0'0,"19"0,1 0,-20 0,20 0,-20 0,20 0,-20 0,20 0,0 0,39-20,-19 20,-20 0,0-19,-20 19,19 0,-19 0,40 0,-40 0,20-20,20 20,-21 0,1 0,-20 0,0 0,20 0,-20-20,20 0,0 20,0 0,0-20,19 20,-39-20,20 20,-20 0,20 0,0-19,-20 19,20 0,-1 0,1-20,-20 20,20 0,-20 0,20 0,-20 0,20 0,-20 0,20 0,-20 0,0 20,0-20,0 0,0 19,0 1,0-20,0 20,0-20,0 20,0 0,0-20,0 0,19 0,-19 0,20 0,0 0,-20 0,20 0,-20 20,0-20,20 0,-20 0,40 0,-21 0,1 0,-20 0,20 0,-20 0,20 0,0 0,-20 0,20 0,-20 19,39-19,-19 0,-20 0,20 0,0 0,-20 0,20 0,-20 0,20 0,-1 0,-19 0,20 0,-20 0,20 0,-20 0,20 0,0 0,-20 0,20 0,-1 20,1-20,0 0,-20 0,20 0,0 0,-20 0,20 0,-20 0,20 0,-1 0,1 0,20 0,-40 0,20 0,0 0,-20 0,19 0,-19 0,20 0,-20 0,40 0,-40 0,20 0,-20 0,20 0,-1 0,-19 0,20 0,-20 0,20 0,0 0,0 0,0 0,0 0,19 0,-39 0,20 0,0 0,0 0,-20 0,20 0,-20 0,19 0,1 0,-20 0,20 0,20 0,-40 0,20 0,-20 0,19 0,1 0,-20 0,20 0,-20 0,20 0,-20 0,20 0,0 20,-20-20,20 0,-20 0,19 0,1 0,-20 0,20 0,-20 0,20 0,-20 0,20 0,0 0,19 0,-39 0,20 0,-20 0,20 0,0 0,-20 0,20 0,-20 0,20-20,-20 20,19 0,1 0,-20 0,20 0,-20 0,20 0,-20-20,20 20,-20 0,20 0,-1 0,1 0,-20 0,20 0,-20 0,20 0,-20 0,20 0,0 0,-20 0,20 0,-20 0,19 0,1 0,-20 0,20 0,-20 0,20 0,-20 0,20 0,0 0,-20 0,19 0,-19 0,20 0,0 0,-20 0,20 0,-20 0,20 0,0 0,-1 0,1 0,0-19,20 19,0 0,-40-20,19 20,1 0,-20 0,20-20,0 20,0 0,-20 0,20 0,19 0,-39 0,40 0,-20 0,-20 0,20 0,-1 0,-19 0,20 0,0-20,0 20,0-20,0 20,19 0,-19 0,0-20,40 1,-41 19,1 0,20 0,0-20,-20 20,19-20,21 20,-40 0,-1-20,1 20,0 0,0 0,-20 0,20 0,-20 0,20 0,-20 20,0-20,0 20,-40 0,20-1,0-19,20 0,0 20,0 0,0-20,0 0,0 0,20 20,-20-20,20 0,0 0,0 0,19 0,-39 0,0 0,20 0,-20 20,20 0,-20-20,20 0,0 0,-20 0,20 19,-1-19,1 0,20 0,-20 20,0-20,-20 0,19 0,-19 0,20 0,0 0,-20 0,20 0,-20 0,20 20,0-20,19 0,-19 0,0 0,0 0,0 0,0 0,-20 0,19 0,21 0,-40 0,40 0,-20 0,-20 0,39 0,-39 0,20 0,-20 0,20 0,0 0,0 0,0 0,-1 0,1 0,0 0,-20 0,20 0,0 0,0 0,-1 0,1 0,0 0,0 0,0 0,0 0,0 0,-1 0,-19 0,20 0,0 0,0 0,20 0,-21 0,1 0,20 0,-40 0,20 0,-20 0,20 0,-20 0,20 0,-1 0,-19 0,20 0,-20 0,20 0,0 0,0 0,-20 0,20 0,-1 0,-19 0,20 0,0 0,0 0,-20 0,20 0,-20 0,20 0,-1 0,21-20,-20 20,0 0,0 0,0 0,-1 0,-19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2560" units="cm"/>
          <inkml:channel name="Y" type="integer" max="1024" units="cm"/>
        </inkml:traceFormat>
        <inkml:channelProperties>
          <inkml:channelProperty channel="X" name="resolution" value="56.63717" units="1/cm"/>
          <inkml:channelProperty channel="Y" name="resolution" value="28.36565" units="1/cm"/>
        </inkml:channelProperties>
      </inkml:inkSource>
      <inkml:timestamp xml:id="ts0" timeString="2013-09-27T12:49:49.73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7898 13295,'0'0,"0"-20,0 0,0 20,0 0,20-19,0 19,-1 0,-19 0,20 0,0 0,-20 0,20 0,-20 0,20 0,-20 0,20 0,-1 0,1-20,-20 20,40 0,-40-20,0 20,20 0,-20 0,20 0,-1 0,-19 0,20 0,0 0,0 0,20 0,-40-20,20 20,-1 0,1 0,-20 0,20 0,-20 0,20 0,-20 0,20 0,0 0,-1 20,1-20,20 0,-40 0,20 0,-20 0,20 0,-1 0,-19 0,0 20,20-20,0 0,0 0,20 0,-20 0,-1 0,21 0,-20 0,-20 0,40 0,-21 0,1 0,0 0,0 0,0 0,-20 0,20 0,-20 0,39 0,-39 0,40 0,-40 0,20 0,-20 0,20 0,-20 0,20 0,-20 0,0 20,0-20,0 19,19-19,-19 0,20 0,-20 0,20 0,0 0,0 0,-20 0,20 0,0 0,-20 0,19 0,1 0,0 0,-20 0,20 0,-20 0,20 0,-20 0,20 0,-1 0,-19 0,20 0,-20 0,20 0,0 0,0 0,0 0,-1 0,1 0,0 0,0 0,20 0,-20 0,-1 0,-19 0,20 0,-20 0,20 0,0 0,-20 0,20 0,-20 0,20 0,-20 0,19 0,1 0,0 0,-20 0,20 0,-20 0,20 0,-20 0,20 0,-20 0,19 0,1 0,0 0,-20 0,20 0,0 0,-20 0,20 0,-20 0,20 0,-20 0,19 0,1 0,-20 0,20 0,-20 0,20 0,0 0,19 0,-39 0,20 0,-20 0,20 0,-20 0,20 0,0 0,20 0,-21 0,1 0,0 0,-20 0,20 0,0 0,-20 20,20-20,-20 0,19 0,-19 0,20 0,0 0,-20 0,20 0,-20 0,20 0,0 0,-20 0,20 0,-20 0,19 0,-19 0,20 0,0 0,-20 0,20 0,0 0,0 0,-20 0,19 0,-19 0,20 0,0 0,-20 0,20 0,-20 0,0 0,0 0,-20 0,0 0,-19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2560" units="cm"/>
          <inkml:channel name="Y" type="integer" max="1024" units="cm"/>
        </inkml:traceFormat>
        <inkml:channelProperties>
          <inkml:channelProperty channel="X" name="resolution" value="56.63717" units="1/cm"/>
          <inkml:channelProperty channel="Y" name="resolution" value="28.36565" units="1/cm"/>
        </inkml:channelProperties>
      </inkml:inkSource>
      <inkml:timestamp xml:id="ts0" timeString="2013-09-27T12:50:00.36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8553 13613,'0'0,"0"-20,0 20,0-20,0 0,39 20,-39 0,20 0,0-20,0 20,0 0,0 0,-1 0,41 0,-40 0,0 0,19 0,-39 0,20 0,0 0,0 0,0 0,-20 0,39 0,-19 0,0 0,0 0,39 0,-39-20,0 20,20 0,0 0,-40 0,19 0,1 0,-20 0,20 0,-20 0,20 0,0 0,-20 0,0 20,0-20,0 20,-20-20,0 0,20 0,0 20,-20 0,0-20,20 0,0 0,0 20,0-20,0 19,-19-19,19 20,0 0,0-20,0 0,0 0,0 0,-20 0,0 20,-20-20,20 20,0-20,1 0,-1 0,0 0,-20 0,40 0,-20 0,1 0,19 20,0-20,-20 0,-20 0,0 0,20 0,1 0,19 0,0 0,-20 0,20 0,39 0,-39 0,20 0,0 0,0 0,-20 0,20 0,0 0,0 0,-20 0,19 0,-19 0,20 0,-20 0,20 0,0 0,-20 0,20 0,-20 0,20 0,-1 0,-19 0,20 0,20 0,-20 0,0 0,-20 0,20 0,-20 0,19 0,1 0,-20 0,20 0,20 0,-40 0,20 0,-1 0,1 0,-20 0,20 0,-20 0,20 0,0 0,0 0,-20 0,19 0,1 0,-20 0,20 0,-20 0,20 0,-20 0,20 0,0 0,0 0,-1 0,1 0,0 0,-20 0,20 0,0 0,-20 0,20 0,19 0,-39 0,20 0,0 0,-20 0,20 0,-20 0,39 0,-39 0,20 0,-20 0,20 0,-20 0,20 0,0 0,-20 0,20 0,0 0,-1 0,-19-20,20 20,-20 0,20 0,-20 0,20 0,0 0,19 0,-19 0,0 0,20 0,-40-20,20 20,0 0,-1 0,-19 0,20 0,-20 0,40-20,-40 20,20 0,0 0,-1 0,1 0,-20 0,20 0,0 0,-20 0,20 0,-20 0,20 0,-20 0,39-20,-39 20,20 0,-20 0,20 0,0 0,-20 0,20 0,-20 0,20 0,-1 0,-19 0,20 0,-20 0,20 0,0-20,0 20,0 0,-1 0,-19 0,20 0,-20 0,40 0,-40 0,20 0,-20 0,20 0,0 0,-20 0,19 0,1 0,0 0,0 0,-20 0,20 0,0 0,-20 0,19 0,-19 0,20 0,-20 0,20 0,0 0,0 0,-20 0,20 0,-1 0,-19 0,20-19,-20 19,20 0,-20 0,20 0,0 0,-20 0,20 0,-20-20,0 20,20 0,-1 0,-19 0,20 0,-20 0,0-20,0 20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ax="2560" units="cm"/>
          <inkml:channel name="Y" type="integer" max="1024" units="cm"/>
        </inkml:traceFormat>
        <inkml:channelProperties>
          <inkml:channelProperty channel="X" name="resolution" value="56.63717" units="1/cm"/>
          <inkml:channelProperty channel="Y" name="resolution" value="28.36565" units="1/cm"/>
        </inkml:channelProperties>
      </inkml:inkSource>
      <inkml:timestamp xml:id="ts0" timeString="2013-09-27T12:50:11.51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5298 14565,'0'0,"0"-20,20 20,-20 0,20 0,0 0,-20 0,20 0,-20 0,39 0,-39 0,20-20,-20 20,20 0,-20 0,20 0,0 0,0-19,-1 19,1 0,-20 0,20 0,-20 0,0 0,20 0,0 0,-20 0,20 0,-20 0,19 0,1 0,-20 0,20 0,-20 0,20 0,-20 0,20 0,0 0,0 0,-1 0,1 0,20 0,-40 0,20 0,-20 0,20 0,-1 0,-19 0,20 0,-20 0,20 0,0 0,-20 0,20-20,-20 20,20 0,-20 0,39 0,-19 0,0 0,-20 0,20 0,-20 0,20 0,0 0,-1 0,-19 0,40 0,-20 0,0 0,0 0,-1 0,1 0,-20 0,20 0,-20 0,20 0,-20 0,20 0,0 0,0 0,-20 0,39 0,-39 0,40 0,-40 0,20 0,-20 0,20-20,-1 20,1 0,20 0,-20 0,0 0,0 0,-20 0,19 0,1 0,-20 0,20 0,-20 0,20 0,0 0,0 0,-20 0,19 0,1 0,0 0,-20 0,40-20,-40 20,20 0,-20 0,39 0,-39 0,20 0,-20 0,20 0,0 0,-20 0,20 0,-20 0,20 0,-20 0,39 0,-19 0,0 0,0 0,-20 0,20 0,-1 0,-19 0,20 0,20 0,-40 0,20 0,-20 0,20 0,-1 0,-19 0,20 0,-20 0,20 0,-20 0,20 0,0 0,0 0,-20 0,20 0,-1 0,1 0,-20 0,20 0,0 0,-20 0,20-20,-20 20,20 0,-1 0,-19 0,20 0,-20 0,20 0,-20 0,20 0,0 0,-20 0,20 0,-20 0,20 0,-1 0,-19 0,20 0,-20 0,20 0,-20 0,20 0,0 0,-20 0,-20 0,20 0,-20 0,20 0,-40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ax="2560" units="cm"/>
          <inkml:channel name="Y" type="integer" max="1024" units="cm"/>
        </inkml:traceFormat>
        <inkml:channelProperties>
          <inkml:channelProperty channel="X" name="resolution" value="56.63717" units="1/cm"/>
          <inkml:channelProperty channel="Y" name="resolution" value="28.36565" units="1/cm"/>
        </inkml:channelProperties>
      </inkml:inkSource>
      <inkml:timestamp xml:id="ts0" timeString="2013-09-27T12:50:25.07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1349 14863,'0'0,"0"-20,0 20,0 0,0-20,20 20,-20-20,20 20,0 0,-20 0,0 0,20 0,-20 0,20 0,-1 0,-19 0,20 0,-20 0,20 0,-20 0,20 0,0 0,-20 0,20 0,-20 0,20 0,-1 0,-19 0,20 0,-20 0,20 0,-20 0,20 0,0 0,-20 0,20 0,-20 0,19 0,1 0,-20 0,20 0,0 0,0 0,-20 0,20 0,-20 0,19 0,-19 0,20 0,0 0,0 0,0 0,0 0,0 0,-1 0,-19 0,20 0,0 0,0 0,-20 0,20 0,-20 0,20 0,-20 0,19 0,1 0,-20 0,20 0,-20 0,40 0,-20 0,-1 0,1 0,-20 0,20 0,0 0,-20 0,20 0,-20 0,40 0,-21 0,1 0,0 0,20 0,-40 0,20 0,-1 0,-19 0,20 0,-20 0,20 0,-20 0,20 0,0 0,-20 0,20 0,-20 0,20 0,-1 0,-19 0,20 0,0 0,0 0,-20 0,20 0,-20 0,20 0,-1 0,1 0,20 0,-20 0,0 0,0 0,19 0,-39 0,20 0,0 0,0 0,-20 0,39 0,-39 0,20 0,-20 0,20 0,0 0,-20 0,20 0,-20 0,39 0,-39 0,20 0,0 0,0 0,0 0,-20 0,40 0,-21 0,1 0,20 0,-20 0,0 0,-1 0,1 0,0 0,0 0,0 0,-20 0,20 0,-20 0,19 0,-19 0,20 0,0 0,20 0,-20 0,-20 0,39 0,-19 0,0 0,0 0,-20 0,20 0,0 0,-20 0,19 0,-19 0,20 0,0 0,-20 0,20 0,0 0,0 0,0 0,-1 0,1 0,0 0,0 0,-20 0,20 0,-20 0,39 0,1 0,0 0,-20 0,0 0,-1 0,1 0,-20 0,20 0,-20 0,20 0,0 0,-20 0,20 0,-1 0,1 0,20 0,-20 0,-20 0,39 0,-39 0,20 0,-20 0,20 0,0 0,-20 0,20 0,-20 0,20 0,0 0,-20 0,19 0,-19 0,20 0,-20 0,20 0,0 0,-20 0,20 0,0 0,-1 0,1 0,0 0,0 0,20 0,-21 0,1 0,-20 0,20 0,-20 0,0 0,20 0,0 0,-20 0,20 0,-20 0,20 0,-20 0,19 0,1 0,-20 20,20-20,-20 0,40 0,-40 0,20 0,-20 0,19 0,-19 0,20 20,0-20,-20 0,20 0,0 0,-20 0,20 0,-20 0,20 0,-1 0,1 0,0 0,0 0,-20 0,20 0,-20 0,20 0,-1 0,-19 0,20 0,-20 0,20 0,-20 0,20 0,0 0,0 0,-20 0,20 0,-1 20,-19-20,20 0,-20 0,20 0,0 0,0 20,0-20,-1 0,-19 0,20 0,-20 0,20 0,-20 0,20 19,0-19,-20 0,20 0,-1 0,1 0,-20 0,20 0,-20 20,20-20,0 0,-20 0,20 0,-20 0,20 0,-20 0,19 0,1 0,-40 0,20 0,-39 0,-1 0,40 0,-20 0,-20 0,21 0,-1 0,-20 0,0-20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ax="2560" units="cm"/>
          <inkml:channel name="Y" type="integer" max="1024" units="cm"/>
        </inkml:traceFormat>
        <inkml:channelProperties>
          <inkml:channelProperty channel="X" name="resolution" value="56.63717" units="1/cm"/>
          <inkml:channelProperty channel="Y" name="resolution" value="28.36565" units="1/cm"/>
        </inkml:channelProperties>
      </inkml:inkSource>
      <inkml:timestamp xml:id="ts0" timeString="2013-09-27T12:51:00.12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16173 7263,'0'0,"0"0,19 0,-19 0,0 0,20 0,-20 0,20 0,0 0,0-20,-20 20,20 0,0 0,-20 0,19 0,-19 0,20 0,0-20,-20 20,20 0,-20 0,20 0,-20 0,20 0,-1 0,-19 0,20 0,-20 0,20 0,-20-20,40 20,-40 0,20 0,-20 0,20 0,-1 0,-19 0,20 0,-20 0,20 0,0 0,-20 0,20 0,-20 0,20 0,-20 0,0 0,0 20,19-20,-19 0,20 0,-20 0,0 20,20-20,-20 0,20 0,0 0,-20 0,20 0,-20 0,20 0,-20 0,39 0,-39 0,20 0,-20 0,20 0,0 0,-20 0,20 0,-20 0,19 0,-19 0,20 0,-20 0,20 0,-20 0,20 0,0 0,0 0,-20 0,19 0,-19 0,20 0,0-20,-20 20,20 0,0 0,-20 0,0 0,-20 0,20 0,0 0,-20 0,0 0,20 0,0 0,0 0,-20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2560" units="cm"/>
          <inkml:channel name="Y" type="integer" max="1024" units="cm"/>
        </inkml:traceFormat>
        <inkml:channelProperties>
          <inkml:channelProperty channel="X" name="resolution" value="56.63717" units="1/cm"/>
          <inkml:channelProperty channel="Y" name="resolution" value="28.36565" units="1/cm"/>
        </inkml:channelProperties>
      </inkml:inkSource>
      <inkml:timestamp xml:id="ts0" timeString="2013-09-27T12:32:49.43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3056 12085,'20'0,"0"0,19 0,61 39,-21-39,-20 0,1 0,-40 20,0-20,-1 0,-19 0,20 0,-20 0,20 0,0 0,-20 0,20 0,20 0,-21 0,1 0,0 0,0 0,0 0,0 0,-1 0,-19-20,0 20,20 0,-20-20,20 20,-20-19,20 19,0 0,20 0,39 0,-20 0,21 0,-1 0,-19 19,39-19,-40 20,-19-20,0 20,0-20,-1 0,-19 0,0 0,-20 0,0 20,20-20,-20 0,20 0,-1 0,41 0,-1 0,1 20,0 0,-1-20,-19 20,-1-20,1 0,-20 0,0 0,0-20,0 20,-20 0,0 0,0 20,-20-20,20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2560" units="cm"/>
          <inkml:channel name="Y" type="integer" max="1024" units="cm"/>
        </inkml:traceFormat>
        <inkml:channelProperties>
          <inkml:channelProperty channel="X" name="resolution" value="56.63717" units="1/cm"/>
          <inkml:channelProperty channel="Y" name="resolution" value="28.36565" units="1/cm"/>
        </inkml:channelProperties>
      </inkml:inkSource>
      <inkml:timestamp xml:id="ts0" timeString="2013-10-01T09:41:09.18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3195 15835,'0'0,"0"20,0 0,20-20,0 0,-1 0,-19 0,0 20,20-20,-20 19,0-19,0 20,0 0,0 0,0-20,20 20,0 0,-20-20,20 0,-20 20,20-20,-20 19,0-19,19 0,1 0,-20 0,20-19,-20 19,0 0,0 0,0 0,0 0,0-20,-20 0,0 20,20 0,-19 0,19 0,-20 0,20-20,0 20,0 0,-20-20,0 20,20-20,0 20,0-20,0 20,0-19,0 19,0 0,0-20,0 20,20 0,-20-20,0 20,20 0,-20 0,20 0,-20 0,0-20,19 20,1 0,-20-20,20 20,-20 0,20 0,-20 0,20 0,-20 0,20 0,-20 0,19 0,-19 0,20 0,0 0,-20 0,20 0,-20 0,20 0,0 0,-20 0,20 0,-20 0,0 0,19 0,-19 0,20 0,0 0,0 0,-20 0,20 0,0 0,-20 0,0 20,0-20,0 0,19 0,-19 0,40 0,-40 20,20-20,-20 0,20 20,0-20,19 0,1 0,-20 0,0 0,-20 0,20 0,-20 20,0-20,0 0,19 0,-19 19,20-19,0 0,-20 20,20-20,20 0,-20 0,-1 0,-19 0,0 20,20-20,0 0,0 0,39 0,-39 0,0 0,-20 0,20 0,0 0,0 0,19 0,-19 20,0-20,-20 0,20 0,-20 0,20 0,-20 0,20 0,-1 0,-19 0,20 0,-20 20,20-20,0 0,-20 0,20 0,-20 0,20 0,-20 0,19 0,1 0,-20 0,20 0,-20 0,20 0,-20-20,20 20,-20 0,20 0,-20 0,19-20,-19 20,20 0,0 0,-20 0,20-20,0 20,0 0,-20 0,20 0,-20 0,0 0,19 0,1 0,-20 0,20 0,-20 0,20 0,-20 0,20 0,0 0,-20 0,19 0,-19 0,20 0,0 0,-20 0,20 0,20 0,-20 0,19 0,-19 0,-20 0,20 0,-20 0,20 0,0 0,-20 0,19 0,-19 0,20 0,0 0,-20 0,20 0,0 0,0 0,19 0,-19 0,0 0,0 0,-20 0,20 0,0 0,-20 0,0 0,19 0,1 0,0 0,-20 0,20 0,-20 0,20 0,0 0,-1 0,-19 0,0 0,-39 0,39 0,-20 0,20 0,-20 0,0 0,20 0,-20 0,20 0,-19 0,-1 0,20 0,-20 0,20 0,-20 0,20 0,-20 0,0 0,1 0,-1 0,0 0,0 0,0 0,0 0,0 0,-19 0,19 0,20 0,-20 0,0 0,20 0,-20 0,20 0,-19 0,19 0,-20 0,0 0,0 0,20 0,-20 0,0 0,20 0,-20 0,20 0,-19 0,-1 0,0 0,20 0,-20 0,0 0,20 0,-20 0,1 0,-1 0,20 0,-20 0,0 0,0 0,20 0,-20 0,20 0,-20 0,20 0,-19 0,-1 0,-20 0,0 0,1 0,-1 0,20 0,0 0,1 0,19 0,-20 0,20 0,-20 0,0 0,20 0,-20 0,20 0,-20 0,20 0,-20 0,1 0,19 0,0 0,-20 0,0 0,0 0,-39 20,-1-20,1 0,39 0,0 0,20 0,-20 0,20 0,-20 0,20 0,-20 0,0 0,20 0,-19 0,19 0,-40 0,20 20,0-20,0 0,1 0,-1 0,20 0,-20 0,20 0,-20 0,0 0,0 0,-19 0,-1 0,-20 0,1 0,59 0,-20 0,20 0,0 0,-40 0,20 0,1 0,-1 0,20 0,-20 0,0 0,20 0,-20 0,20 0,0 0,-20 0,20 0,0 0,0 20,0-20,0 20,0-20,-19 0,-1 0,20 0,0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2560" units="cm"/>
          <inkml:channel name="Y" type="integer" max="1024" units="cm"/>
        </inkml:traceFormat>
        <inkml:channelProperties>
          <inkml:channelProperty channel="X" name="resolution" value="56.63717" units="1/cm"/>
          <inkml:channelProperty channel="Y" name="resolution" value="28.36565" units="1/cm"/>
        </inkml:channelProperties>
      </inkml:inkSource>
      <inkml:timestamp xml:id="ts0" timeString="2013-09-27T12:32:44.03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2977 11569,'0'19,"39"-19,21 20,-1 0,1-20,19 20,-39 0,-20-20,0 0,-1 0,1 0,-20 0,0 0,20 0,-20 0,20 0,0 0,19 20,21-20,0 0,-1 0,-39 0,0 0,0 0,-1 0,1-20,0 20,0 0,20 0,-20 0,19-20,1 20,-20 0,-20 0,20 0,-1 0,-19 0,20 0,0 0,0 0,0 0,-20 0,20 0,0 0,-20 0,19 0,1 0,0 0,0 0,0 0,0 0,-1 0,1 20,20 0,-20-20,0 0,-1 0,1 0,-20 0,20 0,-20 0,40 0,0 0,19 0,1 0,-41 0,1 0,20 0,-40 0,20 0,0 0,59 0,40 0,-20 0,20 20,-59-20,-40 0,-20 0,20 0,-20 0,19 0,1 0,0 19,0-19,0 20,20-20,-21 0,1 0,0 0,-20 0,20 0,0 0,-20 0,20 0,-20 0,39 0,1-20,0 20,-1 0,1 0,20 0,-21 0,1 0,19 0,-19 0,20 20,-21-20,-39 0,20 0,-20 20,20-20,-20 0,20 20,-20-20,20 0,-20 0,20 0,-20-20,19 20,-19-20,20 20,-20 0,20 0,0 0,20 0,19 0,1 0,-21 0,-19 0,0 0,-20 0,0 0,20 0,-20 0,20 0,0 0,39 0,-19 20,-20-20,19 20,21-20,-60 20,20-20,0 0,-1 0,-19 0,20 20,-20-20,0 0,20 0,0 0,-20 0,20-20,-20 20,20 0,-20 0,19 0,1 0,20 0,39 0,-19 0,-1 0,-19 0,-20 20,20-20,-40 0,19 0,-19 0,0 19,20-19,0 0,0 0,0 0,20 0,19 0,1 0,-1 0,-39 0,-20 0,20 0,0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2560" units="cm"/>
          <inkml:channel name="Y" type="integer" max="1024" units="cm"/>
        </inkml:traceFormat>
        <inkml:channelProperties>
          <inkml:channelProperty channel="X" name="resolution" value="56.63717" units="1/cm"/>
          <inkml:channelProperty channel="Y" name="resolution" value="28.36565" units="1/cm"/>
        </inkml:channelProperties>
      </inkml:inkSource>
      <inkml:timestamp xml:id="ts0" timeString="2013-09-27T12:32:49.43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3056 12085,'20'0,"0"0,19 0,61 39,-21-39,-20 0,1 0,-40 20,0-20,-1 0,-19 0,20 0,-20 0,20 0,0 0,-20 0,20 0,20 0,-21 0,1 0,0 0,0 0,0 0,0 0,-1 0,-19-20,0 20,20 0,-20-20,20 20,-20-19,20 19,0 0,20 0,39 0,-20 0,21 0,-1 0,-19 19,39-19,-40 20,-19-20,0 20,0-20,-1 0,-19 0,0 0,-20 0,0 20,20-20,-20 0,20 0,-1 0,41 0,-1 0,1 20,0 0,-1-20,-19 20,-1-20,1 0,-20 0,0 0,0-20,0 20,-20 0,0 0,0 20,-20-20,20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2560" units="cm"/>
          <inkml:channel name="Y" type="integer" max="1024" units="cm"/>
        </inkml:traceFormat>
        <inkml:channelProperties>
          <inkml:channelProperty channel="X" name="resolution" value="56.63717" units="1/cm"/>
          <inkml:channelProperty channel="Y" name="resolution" value="28.36565" units="1/cm"/>
        </inkml:channelProperties>
      </inkml:inkSource>
      <inkml:timestamp xml:id="ts0" timeString="2013-10-01T09:41:09.18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3195 15835,'0'0,"0"20,0 0,20-20,0 0,-1 0,-19 0,0 20,20-20,-20 19,0-19,0 20,0 0,0 0,0-20,20 20,0 0,-20-20,20 0,-20 20,20-20,-20 19,0-19,19 0,1 0,-20 0,20-19,-20 19,0 0,0 0,0 0,0 0,0-20,-20 0,0 20,20 0,-19 0,19 0,-20 0,20-20,0 20,0 0,-20-20,0 20,20-20,0 20,0-20,0 20,0-19,0 19,0 0,0-20,0 20,20 0,-20-20,0 20,20 0,-20 0,20 0,-20 0,0-20,19 20,1 0,-20-20,20 20,-20 0,20 0,-20 0,20 0,-20 0,20 0,-20 0,19 0,-19 0,20 0,0 0,-20 0,20 0,-20 0,20 0,0 0,-20 0,20 0,-20 0,0 0,19 0,-19 0,20 0,0 0,0 0,-20 0,20 0,0 0,-20 0,0 20,0-20,0 0,19 0,-19 0,40 0,-40 20,20-20,-20 0,20 20,0-20,19 0,1 0,-20 0,0 0,-20 0,20 0,-20 20,0-20,0 0,19 0,-19 19,20-19,0 0,-20 20,20-20,20 0,-20 0,-1 0,-19 0,0 20,20-20,0 0,0 0,39 0,-39 0,0 0,-20 0,20 0,0 0,0 0,19 0,-19 20,0-20,-20 0,20 0,-20 0,20 0,-20 0,20 0,-1 0,-19 0,20 0,-20 20,20-20,0 0,-20 0,20 0,-20 0,20 0,-20 0,19 0,1 0,-20 0,20 0,-20 0,20 0,-20-20,20 20,-20 0,20 0,-20 0,19-20,-19 20,20 0,0 0,-20 0,20-20,0 20,0 0,-20 0,20 0,-20 0,0 0,19 0,1 0,-20 0,20 0,-20 0,20 0,-20 0,20 0,0 0,-20 0,19 0,-19 0,20 0,0 0,-20 0,20 0,20 0,-20 0,19 0,-19 0,-20 0,20 0,-20 0,20 0,0 0,-20 0,19 0,-19 0,20 0,0 0,-20 0,20 0,0 0,0 0,19 0,-19 0,0 0,0 0,-20 0,20 0,0 0,-20 0,0 0,19 0,1 0,0 0,-20 0,20 0,-20 0,20 0,0 0,-1 0,-19 0,0 0,-39 0,39 0,-20 0,20 0,-20 0,0 0,20 0,-20 0,20 0,-19 0,-1 0,20 0,-20 0,20 0,-20 0,20 0,-20 0,0 0,1 0,-1 0,0 0,0 0,0 0,0 0,0 0,-19 0,19 0,20 0,-20 0,0 0,20 0,-20 0,20 0,-19 0,19 0,-20 0,0 0,0 0,20 0,-20 0,0 0,20 0,-20 0,20 0,-19 0,-1 0,0 0,20 0,-20 0,0 0,20 0,-20 0,1 0,-1 0,20 0,-20 0,0 0,0 0,20 0,-20 0,20 0,-20 0,20 0,-19 0,-1 0,-20 0,0 0,1 0,-1 0,20 0,0 0,1 0,19 0,-20 0,20 0,-20 0,0 0,20 0,-20 0,20 0,-20 0,20 0,-20 0,1 0,19 0,0 0,-20 0,0 0,0 0,-39 20,-1-20,1 0,39 0,0 0,20 0,-20 0,20 0,-20 0,20 0,-20 0,0 0,20 0,-19 0,19 0,-40 0,20 20,0-20,0 0,1 0,-1 0,20 0,-20 0,20 0,-20 0,0 0,0 0,-19 0,-1 0,-20 0,1 0,59 0,-20 0,20 0,0 0,-40 0,20 0,1 0,-1 0,20 0,-20 0,0 0,20 0,-20 0,20 0,0 0,-20 0,20 0,0 0,0 20,0-20,0 20,0-20,-19 0,-1 0,20 0,0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2560" units="cm"/>
          <inkml:channel name="Y" type="integer" max="1024" units="cm"/>
        </inkml:traceFormat>
        <inkml:channelProperties>
          <inkml:channelProperty channel="X" name="resolution" value="56.63717" units="1/cm"/>
          <inkml:channelProperty channel="Y" name="resolution" value="28.36565" units="1/cm"/>
        </inkml:channelProperties>
      </inkml:inkSource>
      <inkml:timestamp xml:id="ts0" timeString="2013-09-27T12:35:37.93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15637 5080,'0'0,"20"0,0 0,-1 0,-19 0,20 0,0 0,-20 0,20 0,-20 0,20 0,-20 0,20 0,-1 0,1 0,-20-20,20 20,0 0,-20 0,20 0,-20 0,20 0,0 0,-20 0,19 0,-19 0,20 0,-20 0,20 0,0 0,-20 0,20 0,-20 0,20 0,-20 0,39 0,-39 0,40 0,-40 0,20 0,19 0,-39 0,20 0,-20 0,20 0,0 0,-20 0,20 0,-20 0,20 0,0 0,-20 0,0 0,0 0,0 0,0 0,19 0,1 0,0 0,0 0,0 0,19 0,1 0,-20 0,0 0,0 0,-20 0,20 0,-20 0,19-20,1 20,-20 0,40 0,-40 0,20 0,-20 0,39 0,-19 0,0 0,0 0,0 0,0 0,0 0,-20 0,19 0,1 0,-20 0,20 0,-20 0,20 0,0 0,0 0,19 0,1 0,-20 0,19 0,-39 0,20 0,0 0,0 0,-20 0,20 0,-20 0,20 0,-20 0,39 0,-19 0,0 0,20 0,-40 0,20 0,-20 0,19 0,-19 0,20 0,0 0,-20 0,20 0,0 0,0 20,19-20,1 0,-20 0,0 0,-20 0,20 20,-1-20,-19 0,20 0,-20 0,40 0,-20 0,0 0,-1 0,21 0,-40 0,20 0,0 0,-20 0,20 0,0 0,-1 0,21 0,-20 0,0 0,0 0,-1 0,1 0,0 0,0 20,20-20,-40 0,20 0,-20 0,39 0,-39 0,20 0,0 0,0 0,0 0,-1 19,1-19,20 0,-40 0,20 0,-20 0,20 0,-1 0,-19 0,20 0,20 0,-40 0,20 0,0 0,0 0,-20 0,19 0,-19 0,20 0,0 0,-20 0,20 0,0 0,0 0,-1 0,-19 0,40 0,-40 0,20 0,-20 0,20 0,0 0,-1 0,1 20,0-20,-20 0,20 0,-20 0,20 0,0 0,-20 0,20 20,-20-20,19 0,-19 0,20 20,0-20,-20 0,20 0,-20 0,20 0,0 0,-20 0,19 0,-19 0,20 0,-20 0,20 0,0 0,-20 0,0 0,0 20,20-20,0 0,0 0,-20 0,19 0,-19 0,20 0,-20 0,20 0,0 0,-20 0,20 0,-20 0,20 0,-1 20,-19-20,20 0,-20 0,20 0,0 0,0 0,-20 0,20 0,-20 0,20 0,-1 0,-19 0,0 0,20 0,-20 0,0 0,20 0,0 0,-20 0,20 0,-20 0,20 0,-20-20,0 20,0-20,0 0,-40 20,20 0,0-20,0 20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2560" units="cm"/>
          <inkml:channel name="Y" type="integer" max="1024" units="cm"/>
        </inkml:traceFormat>
        <inkml:channelProperties>
          <inkml:channelProperty channel="X" name="resolution" value="56.63717" units="1/cm"/>
          <inkml:channelProperty channel="Y" name="resolution" value="28.36565" units="1/cm"/>
        </inkml:channelProperties>
      </inkml:inkSource>
      <inkml:timestamp xml:id="ts0" timeString="2013-09-27T12:35:48.22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8692 5556,'0'0,"0"-20,0 0,0 20,19 0,21 0,0 0,-1 0,1 0,20 0,-1 0,-19 0,-20 0,19 0,-19 20,0-20,20 0,-20 20,0-20,-20 0,19 0,1 0,0 0,0 0,0 0,0 0,19 0,-19 0,0 0,20 0,-40 0,19 0,-19 0,20 0,0 0,0 0,0 0,0 0,0 0,-1 0,21 0,-20 0,0 0,0 0,-20 0,19 0,1 0,-20 0,0-20,0 20,20 0,-20 0,20 0,20 0,-21 0,1 0,20 0,-20 0,0 0,0 0,-1 0,-19 0,20 0,-20 0,40 0,-40 0,20 0,19 0,-19 0,0 0,0 0,-20 0,40 0,-40 0,20 0,-20 0,19 0,1 0,0 0,20 0,-20 0,39 0,-39 0,0 0,20 20,-1-20,-39 0,40 0,-40 0,20 0,-20 0,0 0,20 0,-1 0,-19 0,20 20,-20-20,20 0,-20 0,20 0,0 0,-20 0,20 0,-20 0,19 0,1 0,-20 0,20 0,-20 0,20 20,-20-20,40 0,-20 0,-1 0,-19 0,20 0,0 0,0 0,0 20,0-20,-1 0,-19 0,40 0,-40 0,20 0,-20 0,20 0,-20 0,20 0,-20 19,19-19,-19 0,20 0,-20 0,20 0,0 0,0 0,-20 20,20-20,-20 0,20 0,-1 0,-19 0,20 0,0 0,20 0,-1 20,-19-20,20 0,-20 0,-20 0,40 0,-40 0,19 0,-19 0,40 0,-20 20,0-20,-20 0,20 0,-20 0,19 0,-19 0,20 0,0 0,-20 0,20 0,-20 0,20 0,0 0,-20 20,20-20,-1 0,-19 0,20 0,0 0,-20 0,20 0,-20 0,0 0,0 0,20-20,0 20,-20 0,19 0,-19 0,0-20,20 20,-20-20,0 20,0-20,0 20,20 0,0 0,-20 0,20 0,-20 0,0 0,39 0,-39 0,20 0,0 0,0 0,0 0,0 0,0-19,-1 19,1 0,-20 0,20 0,0-20,0 20,0 0,-20 0,39 0,1 0,0 0,-1 0,1 0,0 0,19 0,-19 0,-20 0,0 0,-20 0,19 0,-19 0,20-20,0 20,-20 0,20 0,0 0,0 0,19-20,-39 20,20 0,0 0,0 0,20-20,-1 0,1 20,0 0,-1 0,-19 0,20 0,19 0,-19 0,0 0,-1 0,-19 0,40 0,-40 0,0 0,-1 20,1-20,0 0,-20 0,20 0,0 0,-20 0,20 0,-1 0,1 0,0 0,0 0,0 0,19 0,-19 0,0 0,20 0,-40 0,20 0,-20 0,20 0,-1 0,1 0,-20 0,40 20,-20-20,0 0,-20 0,19 0,-19 0,20 0,0 0,0 0,0 0,0 0,19 0,21 0,-20 0,-1 0,1 0,-20 0,-20 0,20 0,-20 0,20 0,-1 0,-19 0,20 0,0 0,0 0,20 0,-21 0,1 0,20 0,0 0,-21 0,1 0,20 0,-20 0,0 0,0 0,-1 0,-19 0,20 0,-20 0,20 0,-20 0,20 0,0 0,0 0,-20 0,39 0,-39 0,40 0,-40 0,20 0,-20 0,20 0,-20 0,19 0,1 0,-20 0,20 0,-20 0,20 0,0 0,-20 0,20 0,-20 0,20 0,-20 0,19 0,1 0,-20 0,20 0,-20 0,20 0,0 0,-20 0,0 0,0 0,-40-20,20 20,0 0,20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2560" units="cm"/>
          <inkml:channel name="Y" type="integer" max="1024" units="cm"/>
        </inkml:traceFormat>
        <inkml:channelProperties>
          <inkml:channelProperty channel="X" name="resolution" value="56.63717" units="1/cm"/>
          <inkml:channelProperty channel="Y" name="resolution" value="28.36565" units="1/cm"/>
        </inkml:channelProperties>
      </inkml:inkSource>
      <inkml:timestamp xml:id="ts0" timeString="2013-09-27T12:36:34.90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7104 8949,'0'0,"20"0,20 0,-1 0,1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D90F90-0EC9-4639-95EA-3F38A0D89749}" type="datetimeFigureOut">
              <a:rPr lang="de-AT" smtClean="0"/>
              <a:t>25.06.2014</a:t>
            </a:fld>
            <a:endParaRPr lang="de-AT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AT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A5DBF1-1DFF-476C-9D5E-D420508DDA57}" type="slidenum">
              <a:rPr lang="de-AT" smtClean="0"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544632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BD3D8-1AB0-48FD-B84C-489A61B7A638}" type="datetimeFigureOut">
              <a:rPr lang="de-AT" smtClean="0"/>
              <a:t>25.06.2014</a:t>
            </a:fld>
            <a:endParaRPr lang="de-AT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0978B-94A3-4F6C-B43B-798C04E58577}" type="slidenum">
              <a:rPr lang="de-AT" smtClean="0"/>
              <a:t>‹#›</a:t>
            </a:fld>
            <a:endParaRPr lang="de-AT"/>
          </a:p>
        </p:txBody>
      </p:sp>
      <p:pic>
        <p:nvPicPr>
          <p:cNvPr id="8" name="Grafik 7"/>
          <p:cNvPicPr/>
          <p:nvPr userDrawn="1"/>
        </p:nvPicPr>
        <p:blipFill rotWithShape="1">
          <a:blip r:embed="rId2"/>
          <a:srcRect l="10082" t="8524" r="10744" b="82121"/>
          <a:stretch/>
        </p:blipFill>
        <p:spPr bwMode="auto">
          <a:xfrm>
            <a:off x="0" y="0"/>
            <a:ext cx="9144000" cy="9087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5936789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BD3D8-1AB0-48FD-B84C-489A61B7A638}" type="datetimeFigureOut">
              <a:rPr lang="de-AT" smtClean="0"/>
              <a:t>25.06.2014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0978B-94A3-4F6C-B43B-798C04E58577}" type="slidenum">
              <a:rPr lang="de-AT" smtClean="0"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4098569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BD3D8-1AB0-48FD-B84C-489A61B7A638}" type="datetimeFigureOut">
              <a:rPr lang="de-AT" smtClean="0"/>
              <a:t>25.06.2014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0978B-94A3-4F6C-B43B-798C04E58577}" type="slidenum">
              <a:rPr lang="de-AT" smtClean="0"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9896779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BD3D8-1AB0-48FD-B84C-489A61B7A638}" type="datetimeFigureOut">
              <a:rPr lang="de-AT" smtClean="0"/>
              <a:t>25.06.2014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0978B-94A3-4F6C-B43B-798C04E58577}" type="slidenum">
              <a:rPr lang="de-AT" smtClean="0"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1613080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BD3D8-1AB0-48FD-B84C-489A61B7A638}" type="datetimeFigureOut">
              <a:rPr lang="de-AT" smtClean="0"/>
              <a:t>25.06.2014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0978B-94A3-4F6C-B43B-798C04E58577}" type="slidenum">
              <a:rPr lang="de-AT" smtClean="0"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3731255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BD3D8-1AB0-48FD-B84C-489A61B7A638}" type="datetimeFigureOut">
              <a:rPr lang="de-AT" smtClean="0"/>
              <a:t>25.06.2014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0978B-94A3-4F6C-B43B-798C04E58577}" type="slidenum">
              <a:rPr lang="de-AT" smtClean="0"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1954181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BD3D8-1AB0-48FD-B84C-489A61B7A638}" type="datetimeFigureOut">
              <a:rPr lang="de-AT" smtClean="0"/>
              <a:t>25.06.2014</a:t>
            </a:fld>
            <a:endParaRPr lang="de-AT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0978B-94A3-4F6C-B43B-798C04E58577}" type="slidenum">
              <a:rPr lang="de-AT" smtClean="0"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6519380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29600" cy="1143000"/>
          </a:xfrm>
        </p:spPr>
        <p:txBody>
          <a:bodyPr/>
          <a:lstStyle/>
          <a:p>
            <a:r>
              <a:rPr lang="de-DE" dirty="0" smtClean="0"/>
              <a:t>Titelmasterformat durch Klicken bearbeiten</a:t>
            </a:r>
            <a:endParaRPr lang="de-AT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BD3D8-1AB0-48FD-B84C-489A61B7A638}" type="datetimeFigureOut">
              <a:rPr lang="de-AT" smtClean="0"/>
              <a:t>25.06.2014</a:t>
            </a:fld>
            <a:endParaRPr lang="de-AT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0978B-94A3-4F6C-B43B-798C04E58577}" type="slidenum">
              <a:rPr lang="de-AT" smtClean="0"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0598429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BD3D8-1AB0-48FD-B84C-489A61B7A638}" type="datetimeFigureOut">
              <a:rPr lang="de-AT" smtClean="0"/>
              <a:t>25.06.2014</a:t>
            </a:fld>
            <a:endParaRPr lang="de-AT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0978B-94A3-4F6C-B43B-798C04E58577}" type="slidenum">
              <a:rPr lang="de-AT" smtClean="0"/>
              <a:t>‹#›</a:t>
            </a:fld>
            <a:endParaRPr lang="de-AT"/>
          </a:p>
        </p:txBody>
      </p:sp>
      <p:pic>
        <p:nvPicPr>
          <p:cNvPr id="5" name="Grafik 4"/>
          <p:cNvPicPr/>
          <p:nvPr userDrawn="1"/>
        </p:nvPicPr>
        <p:blipFill rotWithShape="1">
          <a:blip r:embed="rId2"/>
          <a:srcRect l="10082" t="8524" r="10744" b="82121"/>
          <a:stretch/>
        </p:blipFill>
        <p:spPr bwMode="auto">
          <a:xfrm>
            <a:off x="-8" y="0"/>
            <a:ext cx="9144008" cy="9087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675580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BD3D8-1AB0-48FD-B84C-489A61B7A638}" type="datetimeFigureOut">
              <a:rPr lang="de-AT" smtClean="0"/>
              <a:t>25.06.2014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0978B-94A3-4F6C-B43B-798C04E58577}" type="slidenum">
              <a:rPr lang="de-AT" smtClean="0"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5905144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BD3D8-1AB0-48FD-B84C-489A61B7A638}" type="datetimeFigureOut">
              <a:rPr lang="de-AT" smtClean="0"/>
              <a:t>25.06.2014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0978B-94A3-4F6C-B43B-798C04E58577}" type="slidenum">
              <a:rPr lang="de-AT" smtClean="0"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574702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EBD3D8-1AB0-48FD-B84C-489A61B7A638}" type="datetimeFigureOut">
              <a:rPr lang="de-AT" smtClean="0"/>
              <a:t>25.06.2014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D0978B-94A3-4F6C-B43B-798C04E58577}" type="slidenum">
              <a:rPr lang="de-AT" smtClean="0"/>
              <a:t>‹#›</a:t>
            </a:fld>
            <a:endParaRPr lang="de-AT"/>
          </a:p>
        </p:txBody>
      </p:sp>
      <p:pic>
        <p:nvPicPr>
          <p:cNvPr id="7" name="Grafik 6"/>
          <p:cNvPicPr/>
          <p:nvPr userDrawn="1"/>
        </p:nvPicPr>
        <p:blipFill rotWithShape="1">
          <a:blip r:embed="rId13"/>
          <a:srcRect l="10082" t="8524" r="10744" b="82121"/>
          <a:stretch/>
        </p:blipFill>
        <p:spPr bwMode="auto">
          <a:xfrm>
            <a:off x="0" y="0"/>
            <a:ext cx="9144000" cy="83671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7970383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emf"/><Relationship Id="rId7" Type="http://schemas.openxmlformats.org/officeDocument/2006/relationships/customXml" Target="../ink/ink3.xml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emf"/><Relationship Id="rId5" Type="http://schemas.openxmlformats.org/officeDocument/2006/relationships/customXml" Target="../ink/ink2.xml"/><Relationship Id="rId4" Type="http://schemas.openxmlformats.org/officeDocument/2006/relationships/image" Target="../media/image3.e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emf"/><Relationship Id="rId3" Type="http://schemas.openxmlformats.org/officeDocument/2006/relationships/customXml" Target="../ink/ink4.xml"/><Relationship Id="rId7" Type="http://schemas.openxmlformats.org/officeDocument/2006/relationships/customXml" Target="../ink/ink6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emf"/><Relationship Id="rId5" Type="http://schemas.openxmlformats.org/officeDocument/2006/relationships/customXml" Target="../ink/ink5.xml"/><Relationship Id="rId4" Type="http://schemas.openxmlformats.org/officeDocument/2006/relationships/image" Target="../media/image3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3" Type="http://schemas.openxmlformats.org/officeDocument/2006/relationships/customXml" Target="../ink/ink7.xml"/><Relationship Id="rId7" Type="http://schemas.openxmlformats.org/officeDocument/2006/relationships/customXml" Target="../ink/ink9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emf"/><Relationship Id="rId5" Type="http://schemas.openxmlformats.org/officeDocument/2006/relationships/customXml" Target="../ink/ink8.xml"/><Relationship Id="rId10" Type="http://schemas.openxmlformats.org/officeDocument/2006/relationships/image" Target="../media/image9.emf"/><Relationship Id="rId4" Type="http://schemas.openxmlformats.org/officeDocument/2006/relationships/image" Target="../media/image6.emf"/><Relationship Id="rId9" Type="http://schemas.openxmlformats.org/officeDocument/2006/relationships/customXml" Target="../ink/ink10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customXml" Target="../ink/ink13.xml"/><Relationship Id="rId13" Type="http://schemas.openxmlformats.org/officeDocument/2006/relationships/image" Target="../media/image16.emf"/><Relationship Id="rId3" Type="http://schemas.openxmlformats.org/officeDocument/2006/relationships/image" Target="../media/image13.gif"/><Relationship Id="rId7" Type="http://schemas.openxmlformats.org/officeDocument/2006/relationships/image" Target="../media/image13.emf"/><Relationship Id="rId12" Type="http://schemas.openxmlformats.org/officeDocument/2006/relationships/customXml" Target="../ink/ink15.xml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12.xml"/><Relationship Id="rId11" Type="http://schemas.openxmlformats.org/officeDocument/2006/relationships/image" Target="../media/image15.emf"/><Relationship Id="rId5" Type="http://schemas.openxmlformats.org/officeDocument/2006/relationships/image" Target="../media/image12.emf"/><Relationship Id="rId15" Type="http://schemas.openxmlformats.org/officeDocument/2006/relationships/image" Target="../media/image17.emf"/><Relationship Id="rId10" Type="http://schemas.openxmlformats.org/officeDocument/2006/relationships/customXml" Target="../ink/ink14.xml"/><Relationship Id="rId4" Type="http://schemas.openxmlformats.org/officeDocument/2006/relationships/customXml" Target="../ink/ink11.xml"/><Relationship Id="rId9" Type="http://schemas.openxmlformats.org/officeDocument/2006/relationships/image" Target="../media/image14.emf"/><Relationship Id="rId14" Type="http://schemas.openxmlformats.org/officeDocument/2006/relationships/customXml" Target="../ink/ink1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AT" dirty="0" smtClean="0"/>
              <a:t>The </a:t>
            </a:r>
            <a:r>
              <a:rPr lang="de-AT" dirty="0" err="1" smtClean="0"/>
              <a:t>difficult</a:t>
            </a:r>
            <a:r>
              <a:rPr lang="de-AT" dirty="0" smtClean="0"/>
              <a:t> </a:t>
            </a:r>
            <a:r>
              <a:rPr lang="de-AT" dirty="0" err="1" smtClean="0"/>
              <a:t>situation</a:t>
            </a:r>
            <a:r>
              <a:rPr lang="de-AT" dirty="0" smtClean="0"/>
              <a:t> </a:t>
            </a:r>
            <a:r>
              <a:rPr lang="de-AT" dirty="0" err="1" smtClean="0"/>
              <a:t>of</a:t>
            </a:r>
            <a:r>
              <a:rPr lang="de-AT" dirty="0" smtClean="0"/>
              <a:t> DDC in Austria</a:t>
            </a:r>
            <a:endParaRPr lang="de-AT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de-AT" dirty="0" err="1" smtClean="0"/>
              <a:t>by</a:t>
            </a:r>
            <a:r>
              <a:rPr lang="de-AT" dirty="0" smtClean="0"/>
              <a:t> Dr. Kurt Schaefer </a:t>
            </a:r>
            <a:r>
              <a:rPr lang="de-AT" dirty="0" err="1" smtClean="0"/>
              <a:t>MSc</a:t>
            </a:r>
            <a:endParaRPr lang="de-AT" dirty="0" smtClean="0"/>
          </a:p>
          <a:p>
            <a:r>
              <a:rPr lang="de-AT" dirty="0" smtClean="0"/>
              <a:t>Leiter Team Sacherschließung</a:t>
            </a:r>
          </a:p>
          <a:p>
            <a:r>
              <a:rPr lang="de-AT" dirty="0" smtClean="0"/>
              <a:t>Universitätsbibliothek, Bibliotheks- und Archivwesen der Universität Wien</a:t>
            </a:r>
          </a:p>
          <a:p>
            <a:endParaRPr lang="de-AT" dirty="0" smtClean="0"/>
          </a:p>
          <a:p>
            <a:r>
              <a:rPr lang="de-AT" dirty="0" smtClean="0"/>
              <a:t>EDUG-Symposium </a:t>
            </a:r>
            <a:r>
              <a:rPr lang="de-AT" dirty="0"/>
              <a:t>22.5.2014. Reykjavik, </a:t>
            </a:r>
            <a:r>
              <a:rPr lang="de-AT" dirty="0" err="1"/>
              <a:t>Iceland</a:t>
            </a:r>
            <a:endParaRPr lang="de-AT" dirty="0"/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067213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29600" cy="1143000"/>
          </a:xfrm>
        </p:spPr>
        <p:txBody>
          <a:bodyPr/>
          <a:lstStyle/>
          <a:p>
            <a:r>
              <a:rPr lang="de-AT" dirty="0" err="1" smtClean="0"/>
              <a:t>Waldhör</a:t>
            </a:r>
            <a:r>
              <a:rPr lang="de-AT" dirty="0" smtClean="0"/>
              <a:t> 2012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3993307"/>
          </a:xfrm>
        </p:spPr>
        <p:txBody>
          <a:bodyPr>
            <a:normAutofit fontScale="85000" lnSpcReduction="20000"/>
          </a:bodyPr>
          <a:lstStyle/>
          <a:p>
            <a:r>
              <a:rPr lang="de-AT" dirty="0" smtClean="0"/>
              <a:t>Long </a:t>
            </a:r>
            <a:r>
              <a:rPr lang="de-AT" dirty="0" err="1"/>
              <a:t>n</a:t>
            </a:r>
            <a:r>
              <a:rPr lang="de-AT" dirty="0" err="1" smtClean="0"/>
              <a:t>otations</a:t>
            </a:r>
            <a:r>
              <a:rPr lang="de-AT" dirty="0" smtClean="0"/>
              <a:t> </a:t>
            </a:r>
          </a:p>
          <a:p>
            <a:r>
              <a:rPr lang="de-AT" dirty="0" err="1" smtClean="0"/>
              <a:t>Difficult</a:t>
            </a:r>
            <a:r>
              <a:rPr lang="de-AT" dirty="0" smtClean="0"/>
              <a:t> </a:t>
            </a:r>
            <a:r>
              <a:rPr lang="de-AT" dirty="0" err="1" smtClean="0"/>
              <a:t>to</a:t>
            </a:r>
            <a:r>
              <a:rPr lang="de-AT" dirty="0" smtClean="0"/>
              <a:t> </a:t>
            </a:r>
            <a:r>
              <a:rPr lang="de-AT" dirty="0" err="1" smtClean="0"/>
              <a:t>learn</a:t>
            </a:r>
            <a:r>
              <a:rPr lang="de-AT" dirty="0" smtClean="0"/>
              <a:t> (</a:t>
            </a:r>
            <a:r>
              <a:rPr lang="de-AT" dirty="0" err="1" smtClean="0"/>
              <a:t>number</a:t>
            </a:r>
            <a:r>
              <a:rPr lang="de-AT" dirty="0" smtClean="0"/>
              <a:t> </a:t>
            </a:r>
            <a:r>
              <a:rPr lang="de-AT" dirty="0" err="1" smtClean="0"/>
              <a:t>building</a:t>
            </a:r>
            <a:r>
              <a:rPr lang="de-AT" dirty="0" smtClean="0"/>
              <a:t>)</a:t>
            </a:r>
          </a:p>
          <a:p>
            <a:r>
              <a:rPr lang="de-AT" dirty="0" smtClean="0"/>
              <a:t>Problems</a:t>
            </a:r>
          </a:p>
          <a:p>
            <a:pPr lvl="1"/>
            <a:r>
              <a:rPr lang="de-AT" dirty="0" err="1" smtClean="0"/>
              <a:t>Europan</a:t>
            </a:r>
            <a:r>
              <a:rPr lang="de-AT" dirty="0" smtClean="0"/>
              <a:t> </a:t>
            </a:r>
            <a:r>
              <a:rPr lang="de-AT" dirty="0" err="1" smtClean="0"/>
              <a:t>law</a:t>
            </a:r>
            <a:r>
              <a:rPr lang="de-AT" dirty="0" smtClean="0"/>
              <a:t> </a:t>
            </a:r>
            <a:r>
              <a:rPr lang="de-AT" dirty="0" err="1" smtClean="0"/>
              <a:t>is</a:t>
            </a:r>
            <a:r>
              <a:rPr lang="de-AT" dirty="0" smtClean="0"/>
              <a:t> </a:t>
            </a:r>
            <a:r>
              <a:rPr lang="de-AT" dirty="0" err="1" smtClean="0"/>
              <a:t>missing</a:t>
            </a:r>
            <a:endParaRPr lang="de-AT" dirty="0" smtClean="0"/>
          </a:p>
          <a:p>
            <a:pPr lvl="1"/>
            <a:r>
              <a:rPr lang="de-AT" dirty="0" smtClean="0"/>
              <a:t>Subsumption </a:t>
            </a:r>
            <a:r>
              <a:rPr lang="de-AT" dirty="0" err="1" smtClean="0"/>
              <a:t>of</a:t>
            </a:r>
            <a:r>
              <a:rPr lang="de-AT" dirty="0" smtClean="0"/>
              <a:t> different </a:t>
            </a:r>
            <a:r>
              <a:rPr lang="de-AT" dirty="0" err="1" smtClean="0"/>
              <a:t>fields</a:t>
            </a:r>
            <a:r>
              <a:rPr lang="de-AT" dirty="0" smtClean="0"/>
              <a:t> </a:t>
            </a:r>
            <a:r>
              <a:rPr lang="de-AT" dirty="0" err="1" smtClean="0"/>
              <a:t>of</a:t>
            </a:r>
            <a:r>
              <a:rPr lang="de-AT" dirty="0" smtClean="0"/>
              <a:t> </a:t>
            </a:r>
            <a:r>
              <a:rPr lang="de-AT" dirty="0" err="1" smtClean="0"/>
              <a:t>law</a:t>
            </a:r>
            <a:endParaRPr lang="de-AT" dirty="0" smtClean="0"/>
          </a:p>
          <a:p>
            <a:pPr lvl="1"/>
            <a:r>
              <a:rPr lang="de-AT" dirty="0" err="1" smtClean="0"/>
              <a:t>Important</a:t>
            </a:r>
            <a:r>
              <a:rPr lang="de-AT" dirty="0" smtClean="0"/>
              <a:t> </a:t>
            </a:r>
            <a:r>
              <a:rPr lang="de-AT" dirty="0" err="1" smtClean="0"/>
              <a:t>terms</a:t>
            </a:r>
            <a:r>
              <a:rPr lang="de-AT" dirty="0" smtClean="0"/>
              <a:t> </a:t>
            </a:r>
            <a:r>
              <a:rPr lang="de-AT" dirty="0" err="1" smtClean="0"/>
              <a:t>are</a:t>
            </a:r>
            <a:r>
              <a:rPr lang="de-AT" dirty="0" smtClean="0"/>
              <a:t> </a:t>
            </a:r>
            <a:r>
              <a:rPr lang="de-AT" dirty="0" err="1" smtClean="0"/>
              <a:t>missing</a:t>
            </a:r>
            <a:endParaRPr lang="de-AT" dirty="0" smtClean="0"/>
          </a:p>
          <a:p>
            <a:pPr lvl="1"/>
            <a:r>
              <a:rPr lang="de-AT" dirty="0" smtClean="0"/>
              <a:t>Problem </a:t>
            </a:r>
            <a:r>
              <a:rPr lang="de-AT" dirty="0" err="1" smtClean="0"/>
              <a:t>of</a:t>
            </a:r>
            <a:r>
              <a:rPr lang="de-AT" dirty="0" smtClean="0"/>
              <a:t> Common </a:t>
            </a:r>
            <a:r>
              <a:rPr lang="de-AT" dirty="0" err="1" smtClean="0"/>
              <a:t>law</a:t>
            </a:r>
            <a:r>
              <a:rPr lang="de-AT" dirty="0" smtClean="0"/>
              <a:t> vs. </a:t>
            </a:r>
            <a:r>
              <a:rPr lang="de-AT" dirty="0" err="1" smtClean="0"/>
              <a:t>Civil</a:t>
            </a:r>
            <a:r>
              <a:rPr lang="de-AT" dirty="0" smtClean="0"/>
              <a:t> </a:t>
            </a:r>
            <a:r>
              <a:rPr lang="de-AT" dirty="0" err="1" smtClean="0"/>
              <a:t>law</a:t>
            </a:r>
            <a:endParaRPr lang="de-AT" dirty="0" smtClean="0"/>
          </a:p>
          <a:p>
            <a:r>
              <a:rPr lang="de-AT" dirty="0" smtClean="0"/>
              <a:t>Knudsen 1998</a:t>
            </a:r>
          </a:p>
          <a:p>
            <a:pPr lvl="1"/>
            <a:r>
              <a:rPr lang="de-AT" dirty="0" smtClean="0"/>
              <a:t>„Brauchen wir die Dewey-Dezimalklassifikation“</a:t>
            </a:r>
          </a:p>
          <a:p>
            <a:pPr lvl="2"/>
            <a:r>
              <a:rPr lang="de-AT" dirty="0" smtClean="0"/>
              <a:t>Bibliotheksdienst 32 (12): 2120-2131. </a:t>
            </a:r>
          </a:p>
          <a:p>
            <a:pPr lvl="1"/>
            <a:endParaRPr lang="de-AT" dirty="0" smtClean="0"/>
          </a:p>
        </p:txBody>
      </p:sp>
      <p:sp>
        <p:nvSpPr>
          <p:cNvPr id="4" name="Textfeld 3"/>
          <p:cNvSpPr txBox="1"/>
          <p:nvPr/>
        </p:nvSpPr>
        <p:spPr>
          <a:xfrm>
            <a:off x="3491880" y="2060848"/>
            <a:ext cx="36724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2400" dirty="0" smtClean="0"/>
              <a:t>ST 505 H249 W7-1(10)+2</a:t>
            </a:r>
            <a:endParaRPr lang="de-AT" sz="2400" dirty="0"/>
          </a:p>
        </p:txBody>
      </p:sp>
    </p:spTree>
    <p:extLst>
      <p:ext uri="{BB962C8B-B14F-4D97-AF65-F5344CB8AC3E}">
        <p14:creationId xmlns:p14="http://schemas.microsoft.com/office/powerpoint/2010/main" val="4209832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29600" cy="1143000"/>
          </a:xfrm>
        </p:spPr>
        <p:txBody>
          <a:bodyPr/>
          <a:lstStyle/>
          <a:p>
            <a:r>
              <a:rPr lang="de-AT" dirty="0" smtClean="0"/>
              <a:t>Knudsen 1998 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3993307"/>
          </a:xfrm>
        </p:spPr>
        <p:txBody>
          <a:bodyPr>
            <a:normAutofit/>
          </a:bodyPr>
          <a:lstStyle/>
          <a:p>
            <a:r>
              <a:rPr lang="de-AT" dirty="0" err="1" smtClean="0"/>
              <a:t>Discussion</a:t>
            </a:r>
            <a:r>
              <a:rPr lang="de-AT" dirty="0" smtClean="0"/>
              <a:t> </a:t>
            </a:r>
            <a:r>
              <a:rPr lang="de-AT" dirty="0" err="1" smtClean="0"/>
              <a:t>paper</a:t>
            </a:r>
            <a:r>
              <a:rPr lang="de-AT" dirty="0" smtClean="0"/>
              <a:t> </a:t>
            </a:r>
            <a:r>
              <a:rPr lang="de-AT" dirty="0" err="1" smtClean="0"/>
              <a:t>before</a:t>
            </a:r>
            <a:r>
              <a:rPr lang="de-AT" dirty="0" smtClean="0"/>
              <a:t> </a:t>
            </a:r>
            <a:r>
              <a:rPr lang="de-AT" dirty="0" err="1" smtClean="0"/>
              <a:t>the</a:t>
            </a:r>
            <a:r>
              <a:rPr lang="de-AT" dirty="0" smtClean="0"/>
              <a:t> </a:t>
            </a:r>
            <a:r>
              <a:rPr lang="de-AT" dirty="0" err="1" smtClean="0"/>
              <a:t>translation</a:t>
            </a:r>
            <a:r>
              <a:rPr lang="de-AT" dirty="0"/>
              <a:t> </a:t>
            </a:r>
            <a:r>
              <a:rPr lang="de-AT" dirty="0" err="1" smtClean="0"/>
              <a:t>project</a:t>
            </a:r>
            <a:r>
              <a:rPr lang="de-AT" dirty="0" smtClean="0"/>
              <a:t>: DDC deutsch</a:t>
            </a:r>
          </a:p>
          <a:p>
            <a:pPr lvl="1"/>
            <a:r>
              <a:rPr lang="de-AT" dirty="0" err="1" smtClean="0"/>
              <a:t>Extremly</a:t>
            </a:r>
            <a:r>
              <a:rPr lang="de-AT" dirty="0" smtClean="0"/>
              <a:t> </a:t>
            </a:r>
            <a:r>
              <a:rPr lang="de-AT" dirty="0" err="1" smtClean="0"/>
              <a:t>polemic</a:t>
            </a:r>
            <a:endParaRPr lang="de-AT" dirty="0" smtClean="0"/>
          </a:p>
          <a:p>
            <a:pPr lvl="1"/>
            <a:r>
              <a:rPr lang="de-AT" dirty="0" smtClean="0"/>
              <a:t>„</a:t>
            </a:r>
            <a:r>
              <a:rPr lang="de-AT" dirty="0" err="1" smtClean="0"/>
              <a:t>Deterrent</a:t>
            </a:r>
            <a:r>
              <a:rPr lang="de-AT" dirty="0" smtClean="0"/>
              <a:t> </a:t>
            </a:r>
            <a:r>
              <a:rPr lang="de-AT" dirty="0" err="1" smtClean="0"/>
              <a:t>examples</a:t>
            </a:r>
            <a:r>
              <a:rPr lang="de-AT" dirty="0" smtClean="0"/>
              <a:t>“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Freihand 3"/>
              <p14:cNvContentPartPr/>
              <p14:nvPr/>
            </p14:nvContentPartPr>
            <p14:xfrm>
              <a:off x="1071720" y="4164840"/>
              <a:ext cx="1686240" cy="100080"/>
            </p14:xfrm>
          </p:contentPart>
        </mc:Choice>
        <mc:Fallback xmlns="">
          <p:pic>
            <p:nvPicPr>
              <p:cNvPr id="4" name="Freihand 3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055520" y="4101120"/>
                <a:ext cx="1718280" cy="227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6" name="Freihand 5"/>
              <p14:cNvContentPartPr/>
              <p14:nvPr/>
            </p14:nvContentPartPr>
            <p14:xfrm>
              <a:off x="1100160" y="4350600"/>
              <a:ext cx="750600" cy="50400"/>
            </p14:xfrm>
          </p:contentPart>
        </mc:Choice>
        <mc:Fallback xmlns="">
          <p:pic>
            <p:nvPicPr>
              <p:cNvPr id="6" name="Freihand 5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084320" y="4286880"/>
                <a:ext cx="782280" cy="177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7" name="Freihand 6"/>
              <p14:cNvContentPartPr/>
              <p14:nvPr/>
            </p14:nvContentPartPr>
            <p14:xfrm>
              <a:off x="1150200" y="5693400"/>
              <a:ext cx="885960" cy="86040"/>
            </p14:xfrm>
          </p:contentPart>
        </mc:Choice>
        <mc:Fallback xmlns="">
          <p:pic>
            <p:nvPicPr>
              <p:cNvPr id="7" name="Freihand 6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134360" y="5630040"/>
                <a:ext cx="918000" cy="2131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989066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29600" cy="1143000"/>
          </a:xfrm>
        </p:spPr>
        <p:txBody>
          <a:bodyPr/>
          <a:lstStyle/>
          <a:p>
            <a:r>
              <a:rPr lang="de-AT" dirty="0" smtClean="0"/>
              <a:t>Knudsen 1998 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3993307"/>
          </a:xfrm>
        </p:spPr>
        <p:txBody>
          <a:bodyPr>
            <a:normAutofit/>
          </a:bodyPr>
          <a:lstStyle/>
          <a:p>
            <a:r>
              <a:rPr lang="de-AT" dirty="0" err="1"/>
              <a:t>Discussion</a:t>
            </a:r>
            <a:r>
              <a:rPr lang="de-AT" dirty="0"/>
              <a:t> </a:t>
            </a:r>
            <a:r>
              <a:rPr lang="de-AT" dirty="0" err="1"/>
              <a:t>paper</a:t>
            </a:r>
            <a:r>
              <a:rPr lang="de-AT" dirty="0"/>
              <a:t> </a:t>
            </a:r>
            <a:r>
              <a:rPr lang="de-AT" dirty="0" err="1"/>
              <a:t>before</a:t>
            </a:r>
            <a:r>
              <a:rPr lang="de-AT" dirty="0"/>
              <a:t> </a:t>
            </a:r>
            <a:r>
              <a:rPr lang="de-AT" dirty="0" err="1"/>
              <a:t>the</a:t>
            </a:r>
            <a:r>
              <a:rPr lang="de-AT" dirty="0"/>
              <a:t> </a:t>
            </a:r>
            <a:r>
              <a:rPr lang="de-AT" dirty="0" err="1"/>
              <a:t>translation</a:t>
            </a:r>
            <a:r>
              <a:rPr lang="de-AT" dirty="0"/>
              <a:t> </a:t>
            </a:r>
            <a:r>
              <a:rPr lang="de-AT" dirty="0" err="1"/>
              <a:t>project</a:t>
            </a:r>
            <a:r>
              <a:rPr lang="de-AT" dirty="0"/>
              <a:t>: DDC deutsch</a:t>
            </a:r>
          </a:p>
          <a:p>
            <a:pPr lvl="1"/>
            <a:r>
              <a:rPr lang="de-AT" dirty="0" err="1"/>
              <a:t>Extremly</a:t>
            </a:r>
            <a:r>
              <a:rPr lang="de-AT" dirty="0"/>
              <a:t> </a:t>
            </a:r>
            <a:r>
              <a:rPr lang="de-AT" dirty="0" err="1"/>
              <a:t>polemic</a:t>
            </a:r>
            <a:endParaRPr lang="de-AT" dirty="0"/>
          </a:p>
          <a:p>
            <a:pPr lvl="1"/>
            <a:r>
              <a:rPr lang="de-AT" dirty="0"/>
              <a:t>„</a:t>
            </a:r>
            <a:r>
              <a:rPr lang="de-AT" dirty="0" err="1"/>
              <a:t>Deterrent</a:t>
            </a:r>
            <a:r>
              <a:rPr lang="de-AT" dirty="0"/>
              <a:t> </a:t>
            </a:r>
            <a:r>
              <a:rPr lang="de-AT" dirty="0" err="1"/>
              <a:t>examples</a:t>
            </a:r>
            <a:r>
              <a:rPr lang="de-AT" dirty="0"/>
              <a:t>“</a:t>
            </a:r>
          </a:p>
        </p:txBody>
      </p:sp>
      <p:pic>
        <p:nvPicPr>
          <p:cNvPr id="5" name="Grafik 4"/>
          <p:cNvPicPr/>
          <p:nvPr/>
        </p:nvPicPr>
        <p:blipFill rotWithShape="1">
          <a:blip r:embed="rId2"/>
          <a:srcRect l="11570" t="17077" r="33058" b="1694"/>
          <a:stretch/>
        </p:blipFill>
        <p:spPr bwMode="auto">
          <a:xfrm>
            <a:off x="467544" y="1772816"/>
            <a:ext cx="5324470" cy="576064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4" name="Freihand 3"/>
              <p14:cNvContentPartPr/>
              <p14:nvPr/>
            </p14:nvContentPartPr>
            <p14:xfrm>
              <a:off x="1071720" y="4164840"/>
              <a:ext cx="1686240" cy="100080"/>
            </p14:xfrm>
          </p:contentPart>
        </mc:Choice>
        <mc:Fallback xmlns="">
          <p:pic>
            <p:nvPicPr>
              <p:cNvPr id="4" name="Freihand 3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055520" y="4101120"/>
                <a:ext cx="1718280" cy="227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6" name="Freihand 5"/>
              <p14:cNvContentPartPr/>
              <p14:nvPr/>
            </p14:nvContentPartPr>
            <p14:xfrm>
              <a:off x="1100160" y="4350600"/>
              <a:ext cx="750600" cy="50400"/>
            </p14:xfrm>
          </p:contentPart>
        </mc:Choice>
        <mc:Fallback xmlns="">
          <p:pic>
            <p:nvPicPr>
              <p:cNvPr id="6" name="Freihand 5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084320" y="4286880"/>
                <a:ext cx="782280" cy="177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7" name="Freihand 6"/>
              <p14:cNvContentPartPr/>
              <p14:nvPr/>
            </p14:nvContentPartPr>
            <p14:xfrm>
              <a:off x="1150200" y="5693400"/>
              <a:ext cx="885960" cy="86040"/>
            </p14:xfrm>
          </p:contentPart>
        </mc:Choice>
        <mc:Fallback xmlns="">
          <p:pic>
            <p:nvPicPr>
              <p:cNvPr id="7" name="Freihand 6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134360" y="5630040"/>
                <a:ext cx="918000" cy="2131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837889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AT"/>
          </a:p>
        </p:txBody>
      </p:sp>
      <p:pic>
        <p:nvPicPr>
          <p:cNvPr id="5" name="Inhaltsplatzhalter 4"/>
          <p:cNvPicPr>
            <a:picLocks noGrp="1"/>
          </p:cNvPicPr>
          <p:nvPr>
            <p:ph idx="1"/>
          </p:nvPr>
        </p:nvPicPr>
        <p:blipFill rotWithShape="1">
          <a:blip r:embed="rId2"/>
          <a:srcRect l="4809" t="9986" r="5033" b="48227"/>
          <a:stretch/>
        </p:blipFill>
        <p:spPr bwMode="auto">
          <a:xfrm>
            <a:off x="0" y="692696"/>
            <a:ext cx="8229600" cy="303249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Grafik 5"/>
          <p:cNvPicPr/>
          <p:nvPr/>
        </p:nvPicPr>
        <p:blipFill rotWithShape="1">
          <a:blip r:embed="rId3"/>
          <a:srcRect l="5481" t="46273" r="4922" b="5750"/>
          <a:stretch/>
        </p:blipFill>
        <p:spPr bwMode="auto">
          <a:xfrm>
            <a:off x="107504" y="3933056"/>
            <a:ext cx="8136904" cy="381642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000733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29600" cy="1143000"/>
          </a:xfrm>
        </p:spPr>
        <p:txBody>
          <a:bodyPr/>
          <a:lstStyle/>
          <a:p>
            <a:r>
              <a:rPr lang="de-AT" dirty="0" smtClean="0"/>
              <a:t>Bild </a:t>
            </a:r>
            <a:endParaRPr lang="de-AT" dirty="0"/>
          </a:p>
        </p:txBody>
      </p:sp>
      <p:pic>
        <p:nvPicPr>
          <p:cNvPr id="4" name="Inhaltsplatzhalter 3"/>
          <p:cNvPicPr>
            <a:picLocks noGrp="1"/>
          </p:cNvPicPr>
          <p:nvPr>
            <p:ph idx="1"/>
          </p:nvPr>
        </p:nvPicPr>
        <p:blipFill rotWithShape="1">
          <a:blip r:embed="rId2"/>
          <a:srcRect l="11900" t="27587" r="34050" b="16364"/>
          <a:stretch/>
        </p:blipFill>
        <p:spPr bwMode="auto">
          <a:xfrm>
            <a:off x="2051720" y="836712"/>
            <a:ext cx="5100220" cy="399256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Textfeld 4"/>
          <p:cNvSpPr txBox="1"/>
          <p:nvPr/>
        </p:nvSpPr>
        <p:spPr>
          <a:xfrm>
            <a:off x="1115616" y="4941168"/>
            <a:ext cx="63367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dirty="0" smtClean="0"/>
              <a:t>In </a:t>
            </a:r>
            <a:r>
              <a:rPr lang="de-AT" dirty="0" err="1" smtClean="0"/>
              <a:t>the</a:t>
            </a:r>
            <a:r>
              <a:rPr lang="de-AT" dirty="0" smtClean="0"/>
              <a:t> </a:t>
            </a:r>
            <a:r>
              <a:rPr lang="de-AT" dirty="0" err="1" smtClean="0"/>
              <a:t>field</a:t>
            </a:r>
            <a:r>
              <a:rPr lang="de-AT" dirty="0" smtClean="0"/>
              <a:t> </a:t>
            </a:r>
            <a:r>
              <a:rPr lang="de-AT" dirty="0" err="1" smtClean="0"/>
              <a:t>of</a:t>
            </a:r>
            <a:r>
              <a:rPr lang="de-AT" dirty="0" smtClean="0"/>
              <a:t> </a:t>
            </a:r>
            <a:r>
              <a:rPr lang="de-AT" dirty="0" err="1" smtClean="0"/>
              <a:t>law</a:t>
            </a:r>
            <a:r>
              <a:rPr lang="de-AT" dirty="0" smtClean="0"/>
              <a:t> DDC </a:t>
            </a:r>
            <a:r>
              <a:rPr lang="de-AT" dirty="0" err="1" smtClean="0"/>
              <a:t>is</a:t>
            </a:r>
            <a:r>
              <a:rPr lang="de-AT" dirty="0" smtClean="0"/>
              <a:t> „</a:t>
            </a:r>
            <a:r>
              <a:rPr lang="de-AT" dirty="0" err="1" smtClean="0"/>
              <a:t>admittedly</a:t>
            </a:r>
            <a:r>
              <a:rPr lang="de-AT" dirty="0" smtClean="0"/>
              <a:t> out </a:t>
            </a:r>
            <a:r>
              <a:rPr lang="de-AT" dirty="0" err="1" smtClean="0"/>
              <a:t>of</a:t>
            </a:r>
            <a:r>
              <a:rPr lang="de-AT" dirty="0" smtClean="0"/>
              <a:t> </a:t>
            </a:r>
            <a:r>
              <a:rPr lang="de-AT" dirty="0" err="1" smtClean="0"/>
              <a:t>the</a:t>
            </a:r>
            <a:r>
              <a:rPr lang="de-AT" dirty="0" smtClean="0"/>
              <a:t> </a:t>
            </a:r>
            <a:r>
              <a:rPr lang="de-AT" dirty="0" err="1" smtClean="0"/>
              <a:t>question</a:t>
            </a:r>
            <a:r>
              <a:rPr lang="de-AT" dirty="0" smtClean="0"/>
              <a:t>“.</a:t>
            </a:r>
          </a:p>
          <a:p>
            <a:endParaRPr lang="de-AT" dirty="0"/>
          </a:p>
          <a:p>
            <a:r>
              <a:rPr lang="de-AT" dirty="0" err="1" smtClean="0"/>
              <a:t>Orman</a:t>
            </a:r>
            <a:r>
              <a:rPr lang="de-AT" dirty="0" smtClean="0"/>
              <a:t> 1941. Law </a:t>
            </a:r>
            <a:r>
              <a:rPr lang="de-AT" dirty="0" err="1" smtClean="0"/>
              <a:t>library</a:t>
            </a:r>
            <a:r>
              <a:rPr lang="de-AT" dirty="0" smtClean="0"/>
              <a:t> </a:t>
            </a:r>
            <a:r>
              <a:rPr lang="de-AT" dirty="0" err="1" smtClean="0"/>
              <a:t>classification</a:t>
            </a:r>
            <a:endParaRPr lang="de-AT" dirty="0" smtClean="0"/>
          </a:p>
          <a:p>
            <a:r>
              <a:rPr lang="de-AT" dirty="0"/>
              <a:t>	</a:t>
            </a:r>
            <a:r>
              <a:rPr lang="de-AT" dirty="0" smtClean="0"/>
              <a:t>Library </a:t>
            </a:r>
            <a:r>
              <a:rPr lang="de-AT" dirty="0" err="1" smtClean="0"/>
              <a:t>Quaterly</a:t>
            </a:r>
            <a:r>
              <a:rPr lang="de-AT" dirty="0" smtClean="0"/>
              <a:t> 11 (2): 210-217</a:t>
            </a:r>
            <a:endParaRPr lang="de-AT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" name="Freihand 2"/>
              <p14:cNvContentPartPr/>
              <p14:nvPr/>
            </p14:nvContentPartPr>
            <p14:xfrm>
              <a:off x="5629320" y="1814400"/>
              <a:ext cx="1386360" cy="64800"/>
            </p14:xfrm>
          </p:contentPart>
        </mc:Choice>
        <mc:Fallback xmlns="">
          <p:pic>
            <p:nvPicPr>
              <p:cNvPr id="3" name="Freihand 2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613480" y="1751040"/>
                <a:ext cx="1418040" cy="191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6" name="Freihand 5"/>
              <p14:cNvContentPartPr/>
              <p14:nvPr/>
            </p14:nvContentPartPr>
            <p14:xfrm>
              <a:off x="3129120" y="1985760"/>
              <a:ext cx="2322000" cy="72000"/>
            </p14:xfrm>
          </p:contentPart>
        </mc:Choice>
        <mc:Fallback xmlns="">
          <p:pic>
            <p:nvPicPr>
              <p:cNvPr id="6" name="Freihand 5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112920" y="1922400"/>
                <a:ext cx="2354040" cy="198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7" name="Freihand 6"/>
              <p14:cNvContentPartPr/>
              <p14:nvPr/>
            </p14:nvContentPartPr>
            <p14:xfrm>
              <a:off x="2557440" y="3221640"/>
              <a:ext cx="50400" cy="360"/>
            </p14:xfrm>
          </p:contentPart>
        </mc:Choice>
        <mc:Fallback xmlns="">
          <p:pic>
            <p:nvPicPr>
              <p:cNvPr id="7" name="Freihand 6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541600" y="3158280"/>
                <a:ext cx="82080" cy="127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8" name="Freihand 7"/>
              <p14:cNvContentPartPr/>
              <p14:nvPr/>
            </p14:nvContentPartPr>
            <p14:xfrm>
              <a:off x="2579040" y="3214440"/>
              <a:ext cx="850320" cy="36360"/>
            </p14:xfrm>
          </p:contentPart>
        </mc:Choice>
        <mc:Fallback xmlns="">
          <p:pic>
            <p:nvPicPr>
              <p:cNvPr id="8" name="Freihand 7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2562840" y="3151080"/>
                <a:ext cx="882360" cy="163080"/>
              </a:xfrm>
              <a:prstGeom prst="rect">
                <a:avLst/>
              </a:prstGeom>
            </p:spPr>
          </p:pic>
        </mc:Fallback>
      </mc:AlternateContent>
      <p:sp>
        <p:nvSpPr>
          <p:cNvPr id="9" name="Textfeld 8"/>
          <p:cNvSpPr txBox="1"/>
          <p:nvPr/>
        </p:nvSpPr>
        <p:spPr>
          <a:xfrm>
            <a:off x="3427654" y="3048371"/>
            <a:ext cx="265651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AT" dirty="0" smtClean="0"/>
              <a:t>341.2422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846034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29600" cy="1143000"/>
          </a:xfrm>
        </p:spPr>
        <p:txBody>
          <a:bodyPr/>
          <a:lstStyle/>
          <a:p>
            <a:r>
              <a:rPr lang="de-AT" dirty="0" err="1" smtClean="0"/>
              <a:t>Orman</a:t>
            </a:r>
            <a:r>
              <a:rPr lang="de-AT" dirty="0" smtClean="0"/>
              <a:t> 1941 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3993307"/>
          </a:xfrm>
        </p:spPr>
        <p:txBody>
          <a:bodyPr>
            <a:normAutofit/>
          </a:bodyPr>
          <a:lstStyle/>
          <a:p>
            <a:r>
              <a:rPr lang="de-AT" dirty="0" smtClean="0"/>
              <a:t>Bild</a:t>
            </a:r>
          </a:p>
        </p:txBody>
      </p:sp>
      <p:pic>
        <p:nvPicPr>
          <p:cNvPr id="5" name="Grafik 4" descr="\\ub-dom\U_Dom\Users S-Z\Schaefer\Documents\Eigene Bilder\orman\dtc_81_tif.gif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58" t="13763" r="14326" b="12472"/>
          <a:stretch/>
        </p:blipFill>
        <p:spPr bwMode="auto">
          <a:xfrm>
            <a:off x="4211960" y="1772816"/>
            <a:ext cx="4320480" cy="669674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Grafik 8" descr="\\UB-DOM\U_Dom\Users S-Z\Schaefer\Documents\Eigene Bilder\orman\dtc_80_tif.gif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78" t="18172" r="14823" b="14408"/>
          <a:stretch/>
        </p:blipFill>
        <p:spPr bwMode="auto">
          <a:xfrm>
            <a:off x="220985" y="1764362"/>
            <a:ext cx="3990975" cy="597217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6" name="Freihand 5"/>
              <p14:cNvContentPartPr/>
              <p14:nvPr/>
            </p14:nvContentPartPr>
            <p14:xfrm>
              <a:off x="521640" y="4421880"/>
              <a:ext cx="2021760" cy="86040"/>
            </p14:xfrm>
          </p:contentPart>
        </mc:Choice>
        <mc:Fallback xmlns="">
          <p:pic>
            <p:nvPicPr>
              <p:cNvPr id="6" name="Freihand 5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05440" y="4358520"/>
                <a:ext cx="2053800" cy="213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7" name="Freihand 6"/>
              <p14:cNvContentPartPr/>
              <p14:nvPr/>
            </p14:nvContentPartPr>
            <p14:xfrm>
              <a:off x="2843280" y="4743360"/>
              <a:ext cx="1000440" cy="43200"/>
            </p14:xfrm>
          </p:contentPart>
        </mc:Choice>
        <mc:Fallback xmlns="">
          <p:pic>
            <p:nvPicPr>
              <p:cNvPr id="7" name="Freihand 6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827440" y="4680000"/>
                <a:ext cx="1032120" cy="169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8" name="Freihand 7"/>
              <p14:cNvContentPartPr/>
              <p14:nvPr/>
            </p14:nvContentPartPr>
            <p14:xfrm>
              <a:off x="3079080" y="4864680"/>
              <a:ext cx="978840" cy="79200"/>
            </p14:xfrm>
          </p:contentPart>
        </mc:Choice>
        <mc:Fallback xmlns="">
          <p:pic>
            <p:nvPicPr>
              <p:cNvPr id="8" name="Freihand 7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3063240" y="4801320"/>
                <a:ext cx="1010520" cy="205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0" name="Freihand 9"/>
              <p14:cNvContentPartPr/>
              <p14:nvPr/>
            </p14:nvContentPartPr>
            <p14:xfrm>
              <a:off x="1907280" y="5193360"/>
              <a:ext cx="893520" cy="50400"/>
            </p14:xfrm>
          </p:contentPart>
        </mc:Choice>
        <mc:Fallback xmlns="">
          <p:pic>
            <p:nvPicPr>
              <p:cNvPr id="10" name="Freihand 9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891440" y="5130000"/>
                <a:ext cx="925200" cy="177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1" name="Freihand 10"/>
              <p14:cNvContentPartPr/>
              <p14:nvPr/>
            </p14:nvContentPartPr>
            <p14:xfrm>
              <a:off x="485640" y="5329080"/>
              <a:ext cx="1607760" cy="43200"/>
            </p14:xfrm>
          </p:contentPart>
        </mc:Choice>
        <mc:Fallback xmlns="">
          <p:pic>
            <p:nvPicPr>
              <p:cNvPr id="11" name="Freihand 10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469800" y="5265720"/>
                <a:ext cx="1639440" cy="170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2" name="Freihand 11"/>
              <p14:cNvContentPartPr/>
              <p14:nvPr/>
            </p14:nvContentPartPr>
            <p14:xfrm>
              <a:off x="5822280" y="2593080"/>
              <a:ext cx="357480" cy="21960"/>
            </p14:xfrm>
          </p:contentPart>
        </mc:Choice>
        <mc:Fallback xmlns="">
          <p:pic>
            <p:nvPicPr>
              <p:cNvPr id="12" name="Freihand 11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5806440" y="2529720"/>
                <a:ext cx="389160" cy="1486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090526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29600" cy="1143000"/>
          </a:xfrm>
        </p:spPr>
        <p:txBody>
          <a:bodyPr/>
          <a:lstStyle/>
          <a:p>
            <a:r>
              <a:rPr lang="de-AT" dirty="0" smtClean="0"/>
              <a:t>Half-</a:t>
            </a:r>
            <a:r>
              <a:rPr lang="de-AT" dirty="0" err="1" smtClean="0"/>
              <a:t>life</a:t>
            </a:r>
            <a:r>
              <a:rPr lang="de-AT" dirty="0" smtClean="0"/>
              <a:t> </a:t>
            </a:r>
            <a:r>
              <a:rPr lang="de-AT" dirty="0" err="1" smtClean="0"/>
              <a:t>of</a:t>
            </a:r>
            <a:r>
              <a:rPr lang="de-AT" dirty="0" smtClean="0"/>
              <a:t> Information 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399330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de-AT" dirty="0" smtClean="0"/>
          </a:p>
        </p:txBody>
      </p:sp>
      <p:pic>
        <p:nvPicPr>
          <p:cNvPr id="6" name="Picture 2" descr="\\UB-DOM\U_Dom\Users S-Z\Schaefer\Documents\Eigene Bilder\wissen_halbwertzeit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92"/>
          <a:stretch/>
        </p:blipFill>
        <p:spPr bwMode="auto">
          <a:xfrm>
            <a:off x="1470719" y="1988840"/>
            <a:ext cx="5762625" cy="501967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056815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de-AT" sz="4400" dirty="0" smtClean="0"/>
          </a:p>
          <a:p>
            <a:r>
              <a:rPr lang="de-AT" sz="4400" dirty="0" err="1" smtClean="0"/>
              <a:t>Thank</a:t>
            </a:r>
            <a:r>
              <a:rPr lang="de-AT" sz="4400" dirty="0" smtClean="0"/>
              <a:t> </a:t>
            </a:r>
            <a:r>
              <a:rPr lang="de-AT" sz="4400" dirty="0" err="1" smtClean="0"/>
              <a:t>you</a:t>
            </a:r>
            <a:r>
              <a:rPr lang="de-AT" sz="4400" dirty="0" smtClean="0"/>
              <a:t> </a:t>
            </a:r>
            <a:r>
              <a:rPr lang="de-AT" sz="4400" dirty="0" err="1" smtClean="0"/>
              <a:t>for</a:t>
            </a:r>
            <a:r>
              <a:rPr lang="de-AT" sz="4400" dirty="0" smtClean="0"/>
              <a:t> </a:t>
            </a:r>
            <a:r>
              <a:rPr lang="de-AT" sz="4400" dirty="0" err="1" smtClean="0"/>
              <a:t>your</a:t>
            </a:r>
            <a:r>
              <a:rPr lang="de-AT" sz="4400" dirty="0" smtClean="0"/>
              <a:t> </a:t>
            </a:r>
            <a:r>
              <a:rPr lang="de-AT" sz="4400" dirty="0" err="1" smtClean="0"/>
              <a:t>attention</a:t>
            </a:r>
            <a:endParaRPr lang="de-AT" sz="4400" dirty="0" smtClean="0"/>
          </a:p>
          <a:p>
            <a:endParaRPr lang="de-AT" dirty="0"/>
          </a:p>
          <a:p>
            <a:endParaRPr lang="de-AT" dirty="0" smtClean="0"/>
          </a:p>
          <a:p>
            <a:endParaRPr lang="de-AT" dirty="0" smtClean="0"/>
          </a:p>
          <a:p>
            <a:endParaRPr lang="de-AT" dirty="0" smtClean="0"/>
          </a:p>
          <a:p>
            <a:pPr lvl="3"/>
            <a:r>
              <a:rPr lang="de-AT" dirty="0" err="1" smtClean="0"/>
              <a:t>Acknowledgement</a:t>
            </a:r>
            <a:r>
              <a:rPr lang="de-AT" dirty="0" smtClean="0"/>
              <a:t>:</a:t>
            </a:r>
          </a:p>
          <a:p>
            <a:pPr marL="1371600" lvl="3" indent="0">
              <a:buNone/>
            </a:pPr>
            <a:r>
              <a:rPr lang="de-AT" dirty="0"/>
              <a:t>	</a:t>
            </a:r>
            <a:r>
              <a:rPr lang="de-AT" dirty="0" err="1" smtClean="0"/>
              <a:t>Thanks</a:t>
            </a:r>
            <a:r>
              <a:rPr lang="de-AT" dirty="0" smtClean="0"/>
              <a:t> </a:t>
            </a:r>
            <a:r>
              <a:rPr lang="de-AT" dirty="0" err="1" smtClean="0"/>
              <a:t>to</a:t>
            </a:r>
            <a:r>
              <a:rPr lang="de-AT" dirty="0" smtClean="0"/>
              <a:t> Dr. Heidrun Alex , Dr. Alfred Friedl </a:t>
            </a:r>
          </a:p>
          <a:p>
            <a:pPr marL="1371600" lvl="3" indent="0">
              <a:buNone/>
            </a:pPr>
            <a:r>
              <a:rPr lang="de-AT" dirty="0"/>
              <a:t>	</a:t>
            </a:r>
            <a:r>
              <a:rPr lang="de-AT" dirty="0" err="1" smtClean="0"/>
              <a:t>and</a:t>
            </a:r>
            <a:r>
              <a:rPr lang="de-AT" dirty="0" smtClean="0"/>
              <a:t> Dr. Rudolf </a:t>
            </a:r>
            <a:r>
              <a:rPr lang="de-AT" dirty="0" err="1" smtClean="0"/>
              <a:t>Lindpointner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477404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de-AT" dirty="0" smtClean="0"/>
              <a:t>Rösch Hermann. Ethische Konflikte und Dilemmata im </a:t>
            </a:r>
            <a:r>
              <a:rPr lang="de-AT" dirty="0" err="1" smtClean="0"/>
              <a:t>bibliothekariwchen</a:t>
            </a:r>
            <a:r>
              <a:rPr lang="de-AT" dirty="0" smtClean="0"/>
              <a:t> Alltag. </a:t>
            </a:r>
            <a:r>
              <a:rPr lang="de-AT" smtClean="0"/>
              <a:t>Mitteilungen der VÖB 2014, 67(1):15-32</a:t>
            </a:r>
          </a:p>
          <a:p>
            <a:r>
              <a:rPr lang="de-AT" dirty="0" err="1" smtClean="0"/>
              <a:t>Umstätter</a:t>
            </a:r>
            <a:r>
              <a:rPr lang="de-AT" dirty="0" smtClean="0"/>
              <a:t> Walther. DDC in Europa. Hat der Einsatz in der Deutschen Nationalbibliothek unsere Zunft weitergebracht? Hat unsere Klientel etwas davon? Bibliotheksdienst 2008, 42(11): 1194-1221</a:t>
            </a:r>
          </a:p>
          <a:p>
            <a:r>
              <a:rPr lang="de-AT" dirty="0" err="1" smtClean="0"/>
              <a:t>Thieleman</a:t>
            </a:r>
            <a:r>
              <a:rPr lang="de-AT" dirty="0" smtClean="0"/>
              <a:t> Andreas. Sacherschließung für Kunstgeschichte: Möglichkeiten und Grenzen der DDC 700: The Arts. Berliner </a:t>
            </a:r>
            <a:r>
              <a:rPr lang="de-AT" dirty="0" err="1" smtClean="0"/>
              <a:t>Handreichngen</a:t>
            </a:r>
            <a:r>
              <a:rPr lang="de-AT" dirty="0" smtClean="0"/>
              <a:t> zur Bibliotheks- und Informationswissenschaft 2007, 202:1-78</a:t>
            </a:r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883224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de-AT" dirty="0" smtClean="0"/>
              <a:t>Datasets </a:t>
            </a:r>
            <a:r>
              <a:rPr lang="de-AT" dirty="0" err="1" smtClean="0"/>
              <a:t>with</a:t>
            </a:r>
            <a:r>
              <a:rPr lang="de-AT" dirty="0" smtClean="0"/>
              <a:t> DDC in </a:t>
            </a:r>
            <a:r>
              <a:rPr lang="de-AT" dirty="0" err="1" smtClean="0"/>
              <a:t>the</a:t>
            </a:r>
            <a:r>
              <a:rPr lang="de-AT" dirty="0" smtClean="0"/>
              <a:t> Austrian Union Catalogue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3993307"/>
          </a:xfrm>
        </p:spPr>
        <p:txBody>
          <a:bodyPr>
            <a:normAutofit/>
          </a:bodyPr>
          <a:lstStyle/>
          <a:p>
            <a:r>
              <a:rPr lang="de-AT" dirty="0" err="1" smtClean="0"/>
              <a:t>February</a:t>
            </a:r>
            <a:r>
              <a:rPr lang="de-AT" dirty="0" smtClean="0"/>
              <a:t> </a:t>
            </a:r>
            <a:r>
              <a:rPr lang="de-AT" dirty="0"/>
              <a:t>2013</a:t>
            </a:r>
          </a:p>
          <a:p>
            <a:pPr lvl="1"/>
            <a:r>
              <a:rPr lang="de-AT" dirty="0" smtClean="0"/>
              <a:t>424.933</a:t>
            </a:r>
          </a:p>
          <a:p>
            <a:r>
              <a:rPr lang="de-AT" dirty="0" err="1" smtClean="0"/>
              <a:t>Published</a:t>
            </a:r>
            <a:r>
              <a:rPr lang="de-AT" dirty="0" smtClean="0"/>
              <a:t> </a:t>
            </a:r>
            <a:r>
              <a:rPr lang="de-AT" dirty="0" err="1" smtClean="0"/>
              <a:t>by</a:t>
            </a:r>
            <a:r>
              <a:rPr lang="de-AT" dirty="0" smtClean="0"/>
              <a:t>  Dr. Oberhauser</a:t>
            </a:r>
          </a:p>
          <a:p>
            <a:pPr lvl="1"/>
            <a:r>
              <a:rPr lang="de-AT" dirty="0" smtClean="0"/>
              <a:t>Mitteilungen der VÖB</a:t>
            </a:r>
          </a:p>
          <a:p>
            <a:pPr lvl="2"/>
            <a:r>
              <a:rPr lang="de-AT" dirty="0" smtClean="0"/>
              <a:t>2008</a:t>
            </a:r>
          </a:p>
          <a:p>
            <a:pPr lvl="2"/>
            <a:r>
              <a:rPr lang="de-AT" dirty="0" smtClean="0"/>
              <a:t>2009</a:t>
            </a:r>
          </a:p>
          <a:p>
            <a:pPr lvl="2"/>
            <a:r>
              <a:rPr lang="de-AT" dirty="0" smtClean="0"/>
              <a:t>2013</a:t>
            </a:r>
          </a:p>
          <a:p>
            <a:pPr lvl="3"/>
            <a:r>
              <a:rPr lang="de-AT" dirty="0" smtClean="0"/>
              <a:t>„Half-</a:t>
            </a:r>
            <a:r>
              <a:rPr lang="de-AT" dirty="0" err="1" smtClean="0"/>
              <a:t>life</a:t>
            </a:r>
            <a:r>
              <a:rPr lang="de-AT" dirty="0" smtClean="0"/>
              <a:t> </a:t>
            </a:r>
            <a:r>
              <a:rPr lang="de-AT" dirty="0" err="1" smtClean="0"/>
              <a:t>of</a:t>
            </a:r>
            <a:r>
              <a:rPr lang="de-AT" dirty="0" smtClean="0"/>
              <a:t> </a:t>
            </a:r>
            <a:r>
              <a:rPr lang="de-AT" dirty="0" err="1" smtClean="0"/>
              <a:t>information</a:t>
            </a:r>
            <a:r>
              <a:rPr lang="de-AT" dirty="0" smtClean="0"/>
              <a:t>“ </a:t>
            </a:r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390476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de-AT" dirty="0" err="1" smtClean="0"/>
              <a:t>Classification</a:t>
            </a:r>
            <a:r>
              <a:rPr lang="de-AT" dirty="0" smtClean="0"/>
              <a:t> </a:t>
            </a:r>
            <a:r>
              <a:rPr lang="de-AT" dirty="0" err="1" smtClean="0"/>
              <a:t>systems</a:t>
            </a:r>
            <a:r>
              <a:rPr lang="de-AT" dirty="0" smtClean="0"/>
              <a:t> </a:t>
            </a:r>
            <a:r>
              <a:rPr lang="de-AT" dirty="0" err="1" smtClean="0"/>
              <a:t>with</a:t>
            </a:r>
            <a:r>
              <a:rPr lang="de-AT" dirty="0" err="1"/>
              <a:t>i</a:t>
            </a:r>
            <a:r>
              <a:rPr lang="de-AT" dirty="0" err="1" smtClean="0"/>
              <a:t>n</a:t>
            </a:r>
            <a:r>
              <a:rPr lang="de-AT" dirty="0" smtClean="0"/>
              <a:t> </a:t>
            </a:r>
            <a:r>
              <a:rPr lang="de-AT" dirty="0" err="1" smtClean="0"/>
              <a:t>the</a:t>
            </a:r>
            <a:r>
              <a:rPr lang="de-AT" dirty="0" smtClean="0"/>
              <a:t> Austrian Union Catalogue</a:t>
            </a:r>
            <a:endParaRPr lang="de-AT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2205114"/>
            <a:ext cx="4102451" cy="22931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04864"/>
            <a:ext cx="3816424" cy="2255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244934"/>
            <a:ext cx="4137458" cy="2495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feld 2"/>
          <p:cNvSpPr txBox="1"/>
          <p:nvPr/>
        </p:nvSpPr>
        <p:spPr>
          <a:xfrm>
            <a:off x="4427984" y="4892752"/>
            <a:ext cx="424847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dirty="0" err="1" smtClean="0"/>
              <a:t>Figures</a:t>
            </a:r>
            <a:r>
              <a:rPr lang="de-AT" dirty="0" smtClean="0"/>
              <a:t> </a:t>
            </a:r>
            <a:r>
              <a:rPr lang="de-AT" dirty="0" err="1" smtClean="0"/>
              <a:t>from</a:t>
            </a:r>
            <a:endParaRPr lang="de-AT" dirty="0" smtClean="0"/>
          </a:p>
          <a:p>
            <a:r>
              <a:rPr lang="de-AT" dirty="0" smtClean="0"/>
              <a:t>Oberhauser, O. </a:t>
            </a:r>
            <a:r>
              <a:rPr lang="en-US" dirty="0" err="1" smtClean="0"/>
              <a:t>Consortial</a:t>
            </a:r>
            <a:r>
              <a:rPr lang="en-US" dirty="0" smtClean="0"/>
              <a:t> Subject  Indexing and Classification: The present Situation in  Austria.</a:t>
            </a:r>
          </a:p>
          <a:p>
            <a:r>
              <a:rPr lang="de-AT" dirty="0" smtClean="0"/>
              <a:t>Mitteilungen </a:t>
            </a:r>
            <a:r>
              <a:rPr lang="de-AT" dirty="0"/>
              <a:t>der VÖB 66 (2013) Nr. 2 </a:t>
            </a:r>
          </a:p>
        </p:txBody>
      </p:sp>
    </p:spTree>
    <p:extLst>
      <p:ext uri="{BB962C8B-B14F-4D97-AF65-F5344CB8AC3E}">
        <p14:creationId xmlns:p14="http://schemas.microsoft.com/office/powerpoint/2010/main" val="1803652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de-AT" dirty="0" smtClean="0"/>
              <a:t>OBVSG – Austrian Library Union </a:t>
            </a:r>
            <a:r>
              <a:rPr lang="de-AT" dirty="0" err="1" smtClean="0"/>
              <a:t>and</a:t>
            </a:r>
            <a:r>
              <a:rPr lang="de-AT" dirty="0" smtClean="0"/>
              <a:t> Service Co. </a:t>
            </a:r>
            <a:r>
              <a:rPr lang="de-AT" dirty="0" err="1" smtClean="0"/>
              <a:t>Ldt</a:t>
            </a:r>
            <a:r>
              <a:rPr lang="de-AT" dirty="0" smtClean="0"/>
              <a:t>.                                                                       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3993307"/>
          </a:xfrm>
        </p:spPr>
        <p:txBody>
          <a:bodyPr>
            <a:normAutofit fontScale="85000" lnSpcReduction="20000"/>
          </a:bodyPr>
          <a:lstStyle/>
          <a:p>
            <a:r>
              <a:rPr lang="de-AT" dirty="0" smtClean="0"/>
              <a:t>Catalogue </a:t>
            </a:r>
            <a:r>
              <a:rPr lang="de-AT" dirty="0" err="1" smtClean="0"/>
              <a:t>enrichment</a:t>
            </a:r>
            <a:r>
              <a:rPr lang="de-AT" dirty="0" smtClean="0"/>
              <a:t> </a:t>
            </a:r>
            <a:r>
              <a:rPr lang="de-AT" dirty="0" err="1" smtClean="0"/>
              <a:t>for</a:t>
            </a:r>
            <a:r>
              <a:rPr lang="de-AT" dirty="0" smtClean="0"/>
              <a:t> RVK </a:t>
            </a:r>
            <a:r>
              <a:rPr lang="de-AT" dirty="0" err="1" smtClean="0"/>
              <a:t>and</a:t>
            </a:r>
            <a:r>
              <a:rPr lang="de-AT" dirty="0" smtClean="0"/>
              <a:t> BK. None </a:t>
            </a:r>
            <a:r>
              <a:rPr lang="de-AT" dirty="0" err="1" smtClean="0"/>
              <a:t>for</a:t>
            </a:r>
            <a:r>
              <a:rPr lang="de-AT" dirty="0" smtClean="0"/>
              <a:t> DDC</a:t>
            </a:r>
          </a:p>
          <a:p>
            <a:r>
              <a:rPr lang="de-AT" dirty="0" smtClean="0"/>
              <a:t>DDC</a:t>
            </a:r>
            <a:r>
              <a:rPr lang="de-AT" dirty="0"/>
              <a:t> </a:t>
            </a:r>
            <a:r>
              <a:rPr lang="de-AT" dirty="0" err="1" smtClean="0"/>
              <a:t>data</a:t>
            </a:r>
            <a:r>
              <a:rPr lang="de-AT" dirty="0" smtClean="0"/>
              <a:t> </a:t>
            </a:r>
            <a:r>
              <a:rPr lang="de-AT" dirty="0" err="1" smtClean="0"/>
              <a:t>from</a:t>
            </a:r>
            <a:endParaRPr lang="de-AT" dirty="0" smtClean="0"/>
          </a:p>
          <a:p>
            <a:pPr lvl="1"/>
            <a:r>
              <a:rPr lang="de-AT" dirty="0" err="1"/>
              <a:t>External</a:t>
            </a:r>
            <a:r>
              <a:rPr lang="de-AT" dirty="0"/>
              <a:t> </a:t>
            </a:r>
            <a:r>
              <a:rPr lang="de-AT" dirty="0" err="1"/>
              <a:t>data</a:t>
            </a:r>
            <a:r>
              <a:rPr lang="de-AT" dirty="0"/>
              <a:t> </a:t>
            </a:r>
            <a:r>
              <a:rPr lang="de-AT" dirty="0" err="1"/>
              <a:t>transfer</a:t>
            </a:r>
            <a:endParaRPr lang="de-AT" dirty="0"/>
          </a:p>
          <a:p>
            <a:pPr lvl="2"/>
            <a:r>
              <a:rPr lang="de-AT" dirty="0" smtClean="0"/>
              <a:t>DNB </a:t>
            </a:r>
            <a:r>
              <a:rPr lang="de-AT" dirty="0" err="1" smtClean="0"/>
              <a:t>since</a:t>
            </a:r>
            <a:r>
              <a:rPr lang="de-AT" dirty="0" smtClean="0"/>
              <a:t> 2005</a:t>
            </a:r>
            <a:endParaRPr lang="de-AT" dirty="0"/>
          </a:p>
          <a:p>
            <a:r>
              <a:rPr lang="de-AT" dirty="0" smtClean="0"/>
              <a:t>Loss </a:t>
            </a:r>
            <a:r>
              <a:rPr lang="de-AT" dirty="0" err="1" smtClean="0"/>
              <a:t>of</a:t>
            </a:r>
            <a:r>
              <a:rPr lang="de-AT" dirty="0" smtClean="0"/>
              <a:t> Data </a:t>
            </a:r>
            <a:r>
              <a:rPr lang="de-AT" dirty="0" err="1" smtClean="0"/>
              <a:t>caused</a:t>
            </a:r>
            <a:r>
              <a:rPr lang="de-AT" dirty="0" smtClean="0"/>
              <a:t> </a:t>
            </a:r>
            <a:r>
              <a:rPr lang="de-AT" dirty="0" err="1" smtClean="0"/>
              <a:t>by</a:t>
            </a:r>
            <a:r>
              <a:rPr lang="de-AT" dirty="0" smtClean="0"/>
              <a:t>  „</a:t>
            </a:r>
            <a:r>
              <a:rPr lang="de-AT" dirty="0" err="1" smtClean="0"/>
              <a:t>checks</a:t>
            </a:r>
            <a:r>
              <a:rPr lang="de-AT" dirty="0" smtClean="0"/>
              <a:t>“ in ALEPH</a:t>
            </a:r>
          </a:p>
          <a:p>
            <a:pPr lvl="1"/>
            <a:r>
              <a:rPr lang="de-AT" dirty="0" err="1" smtClean="0"/>
              <a:t>Formally</a:t>
            </a:r>
            <a:r>
              <a:rPr lang="de-AT" dirty="0" smtClean="0"/>
              <a:t> </a:t>
            </a:r>
            <a:r>
              <a:rPr lang="de-AT" dirty="0" err="1" smtClean="0"/>
              <a:t>wrong</a:t>
            </a:r>
            <a:r>
              <a:rPr lang="de-AT" dirty="0" smtClean="0"/>
              <a:t> </a:t>
            </a:r>
            <a:r>
              <a:rPr lang="de-AT" dirty="0" err="1" smtClean="0"/>
              <a:t>data</a:t>
            </a:r>
            <a:r>
              <a:rPr lang="de-AT" dirty="0" smtClean="0"/>
              <a:t> </a:t>
            </a:r>
            <a:r>
              <a:rPr lang="de-AT" dirty="0" err="1" smtClean="0"/>
              <a:t>from</a:t>
            </a:r>
            <a:r>
              <a:rPr lang="de-AT" dirty="0" smtClean="0"/>
              <a:t> SWB </a:t>
            </a:r>
            <a:r>
              <a:rPr lang="de-AT" dirty="0" err="1" smtClean="0"/>
              <a:t>and</a:t>
            </a:r>
            <a:r>
              <a:rPr lang="de-AT" dirty="0" smtClean="0"/>
              <a:t> BVB</a:t>
            </a:r>
          </a:p>
          <a:p>
            <a:pPr lvl="2"/>
            <a:r>
              <a:rPr lang="de-AT" dirty="0" err="1" smtClean="0"/>
              <a:t>Known</a:t>
            </a:r>
            <a:r>
              <a:rPr lang="de-AT" dirty="0" smtClean="0"/>
              <a:t> </a:t>
            </a:r>
            <a:r>
              <a:rPr lang="de-AT" dirty="0" err="1" smtClean="0"/>
              <a:t>since</a:t>
            </a:r>
            <a:r>
              <a:rPr lang="de-AT" dirty="0" smtClean="0"/>
              <a:t> 2008 (Oberhauser 2009)</a:t>
            </a:r>
          </a:p>
          <a:p>
            <a:pPr lvl="2"/>
            <a:r>
              <a:rPr lang="de-AT" dirty="0" smtClean="0"/>
              <a:t>Solution </a:t>
            </a:r>
            <a:r>
              <a:rPr lang="de-AT" dirty="0" err="1" smtClean="0"/>
              <a:t>since</a:t>
            </a:r>
            <a:r>
              <a:rPr lang="de-AT" dirty="0" smtClean="0"/>
              <a:t> </a:t>
            </a:r>
            <a:r>
              <a:rPr lang="de-AT" dirty="0" err="1" smtClean="0"/>
              <a:t>summer</a:t>
            </a:r>
            <a:r>
              <a:rPr lang="de-AT" dirty="0" smtClean="0"/>
              <a:t> 2013</a:t>
            </a:r>
          </a:p>
          <a:p>
            <a:r>
              <a:rPr lang="de-AT" dirty="0" err="1" smtClean="0"/>
              <a:t>No</a:t>
            </a:r>
            <a:r>
              <a:rPr lang="de-AT" dirty="0" smtClean="0"/>
              <a:t> </a:t>
            </a:r>
            <a:r>
              <a:rPr lang="de-AT" dirty="0" err="1" smtClean="0"/>
              <a:t>projects</a:t>
            </a:r>
            <a:r>
              <a:rPr lang="de-AT" dirty="0" smtClean="0"/>
              <a:t> </a:t>
            </a:r>
            <a:r>
              <a:rPr lang="de-AT" dirty="0" err="1" smtClean="0"/>
              <a:t>for</a:t>
            </a:r>
            <a:r>
              <a:rPr lang="de-AT" dirty="0" smtClean="0"/>
              <a:t> DDC </a:t>
            </a:r>
            <a:r>
              <a:rPr lang="de-AT" dirty="0" err="1" smtClean="0"/>
              <a:t>data</a:t>
            </a:r>
            <a:r>
              <a:rPr lang="de-AT" dirty="0" smtClean="0"/>
              <a:t> </a:t>
            </a:r>
            <a:r>
              <a:rPr lang="de-AT" dirty="0" err="1" smtClean="0"/>
              <a:t>correction</a:t>
            </a:r>
            <a:r>
              <a:rPr lang="de-AT" dirty="0" smtClean="0"/>
              <a:t> </a:t>
            </a:r>
          </a:p>
          <a:p>
            <a:pPr lvl="1"/>
            <a:r>
              <a:rPr lang="de-AT" dirty="0" err="1" smtClean="0"/>
              <a:t>Correct</a:t>
            </a:r>
            <a:r>
              <a:rPr lang="de-AT" dirty="0" smtClean="0"/>
              <a:t> DDC in </a:t>
            </a:r>
            <a:r>
              <a:rPr lang="de-AT" dirty="0" err="1" smtClean="0"/>
              <a:t>wrong</a:t>
            </a:r>
            <a:r>
              <a:rPr lang="de-AT" dirty="0" smtClean="0"/>
              <a:t> MAB </a:t>
            </a:r>
            <a:r>
              <a:rPr lang="de-AT" dirty="0" err="1" smtClean="0"/>
              <a:t>field</a:t>
            </a:r>
            <a:endParaRPr lang="de-AT" dirty="0" smtClean="0"/>
          </a:p>
        </p:txBody>
      </p:sp>
    </p:spTree>
    <p:extLst>
      <p:ext uri="{BB962C8B-B14F-4D97-AF65-F5344CB8AC3E}">
        <p14:creationId xmlns:p14="http://schemas.microsoft.com/office/powerpoint/2010/main" val="1440382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de-AT" dirty="0" smtClean="0"/>
              <a:t>DDC in </a:t>
            </a:r>
            <a:r>
              <a:rPr lang="de-AT" dirty="0" err="1" smtClean="0"/>
              <a:t>the</a:t>
            </a:r>
            <a:r>
              <a:rPr lang="de-AT" dirty="0" smtClean="0"/>
              <a:t> University Library, University </a:t>
            </a:r>
            <a:r>
              <a:rPr lang="de-AT" dirty="0" err="1" smtClean="0"/>
              <a:t>of</a:t>
            </a:r>
            <a:r>
              <a:rPr lang="de-AT" dirty="0" smtClean="0"/>
              <a:t> Vienna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3993307"/>
          </a:xfrm>
        </p:spPr>
        <p:txBody>
          <a:bodyPr>
            <a:normAutofit/>
          </a:bodyPr>
          <a:lstStyle/>
          <a:p>
            <a:r>
              <a:rPr lang="de-AT" dirty="0" err="1" smtClean="0"/>
              <a:t>No</a:t>
            </a:r>
            <a:r>
              <a:rPr lang="de-AT" dirty="0" smtClean="0"/>
              <a:t> </a:t>
            </a:r>
            <a:r>
              <a:rPr lang="de-AT" dirty="0" err="1" smtClean="0"/>
              <a:t>resources</a:t>
            </a:r>
            <a:r>
              <a:rPr lang="de-AT" dirty="0" smtClean="0"/>
              <a:t> </a:t>
            </a:r>
            <a:r>
              <a:rPr lang="de-AT" dirty="0" err="1" smtClean="0"/>
              <a:t>for</a:t>
            </a:r>
            <a:r>
              <a:rPr lang="de-AT" dirty="0" smtClean="0"/>
              <a:t> DDC </a:t>
            </a:r>
            <a:r>
              <a:rPr lang="de-AT" dirty="0" err="1" smtClean="0"/>
              <a:t>working</a:t>
            </a:r>
            <a:r>
              <a:rPr lang="de-AT" dirty="0" smtClean="0"/>
              <a:t> </a:t>
            </a:r>
            <a:r>
              <a:rPr lang="de-AT" dirty="0" err="1" smtClean="0"/>
              <a:t>group</a:t>
            </a:r>
            <a:endParaRPr lang="de-AT" dirty="0"/>
          </a:p>
          <a:p>
            <a:pPr lvl="1"/>
            <a:r>
              <a:rPr lang="de-AT" dirty="0" err="1" smtClean="0"/>
              <a:t>External</a:t>
            </a:r>
            <a:r>
              <a:rPr lang="de-AT" dirty="0" smtClean="0"/>
              <a:t> </a:t>
            </a:r>
            <a:r>
              <a:rPr lang="de-AT" dirty="0" err="1" smtClean="0"/>
              <a:t>data</a:t>
            </a:r>
            <a:r>
              <a:rPr lang="de-AT" dirty="0" smtClean="0"/>
              <a:t> </a:t>
            </a:r>
            <a:r>
              <a:rPr lang="de-AT" dirty="0" err="1" smtClean="0"/>
              <a:t>transfer</a:t>
            </a:r>
            <a:r>
              <a:rPr lang="de-AT" dirty="0" smtClean="0"/>
              <a:t> </a:t>
            </a:r>
            <a:r>
              <a:rPr lang="de-AT" dirty="0" err="1" smtClean="0"/>
              <a:t>is</a:t>
            </a:r>
            <a:r>
              <a:rPr lang="de-AT" dirty="0" smtClean="0"/>
              <a:t> </a:t>
            </a:r>
            <a:r>
              <a:rPr lang="de-AT" dirty="0" err="1" smtClean="0"/>
              <a:t>the</a:t>
            </a:r>
            <a:r>
              <a:rPr lang="de-AT" dirty="0" smtClean="0"/>
              <a:t> </a:t>
            </a:r>
            <a:r>
              <a:rPr lang="de-AT" dirty="0" err="1" smtClean="0"/>
              <a:t>only</a:t>
            </a:r>
            <a:r>
              <a:rPr lang="de-AT" dirty="0" smtClean="0"/>
              <a:t> </a:t>
            </a:r>
            <a:r>
              <a:rPr lang="de-AT" dirty="0" err="1" smtClean="0"/>
              <a:t>use</a:t>
            </a:r>
            <a:r>
              <a:rPr lang="de-AT" dirty="0" smtClean="0"/>
              <a:t> </a:t>
            </a:r>
            <a:r>
              <a:rPr lang="de-AT" dirty="0" err="1" smtClean="0"/>
              <a:t>of</a:t>
            </a:r>
            <a:r>
              <a:rPr lang="de-AT" dirty="0" smtClean="0"/>
              <a:t> DDC </a:t>
            </a:r>
            <a:r>
              <a:rPr lang="de-AT" dirty="0" err="1" smtClean="0"/>
              <a:t>left</a:t>
            </a:r>
            <a:endParaRPr lang="de-AT" dirty="0" smtClean="0"/>
          </a:p>
          <a:p>
            <a:r>
              <a:rPr lang="de-AT" dirty="0" err="1" smtClean="0"/>
              <a:t>Shelving</a:t>
            </a:r>
            <a:r>
              <a:rPr lang="de-AT" dirty="0" smtClean="0"/>
              <a:t> in </a:t>
            </a:r>
            <a:r>
              <a:rPr lang="de-AT" dirty="0" err="1" smtClean="0"/>
              <a:t>the</a:t>
            </a:r>
            <a:r>
              <a:rPr lang="de-AT" dirty="0" smtClean="0"/>
              <a:t> </a:t>
            </a:r>
            <a:r>
              <a:rPr lang="de-AT" dirty="0" err="1" smtClean="0"/>
              <a:t>main</a:t>
            </a:r>
            <a:r>
              <a:rPr lang="de-AT" dirty="0" smtClean="0"/>
              <a:t> </a:t>
            </a:r>
            <a:r>
              <a:rPr lang="de-AT" dirty="0" err="1" smtClean="0"/>
              <a:t>reading</a:t>
            </a:r>
            <a:r>
              <a:rPr lang="de-AT" dirty="0" smtClean="0"/>
              <a:t> </a:t>
            </a:r>
            <a:r>
              <a:rPr lang="de-AT" dirty="0" err="1" smtClean="0"/>
              <a:t>room</a:t>
            </a:r>
            <a:endParaRPr lang="de-AT" dirty="0" smtClean="0"/>
          </a:p>
          <a:p>
            <a:pPr lvl="1"/>
            <a:r>
              <a:rPr lang="de-AT" dirty="0" smtClean="0"/>
              <a:t> 200 Religion</a:t>
            </a:r>
          </a:p>
          <a:p>
            <a:pPr lvl="2"/>
            <a:r>
              <a:rPr lang="de-AT" dirty="0" smtClean="0"/>
              <a:t>September 2013</a:t>
            </a:r>
          </a:p>
          <a:p>
            <a:pPr lvl="2"/>
            <a:r>
              <a:rPr lang="de-AT" dirty="0" err="1" smtClean="0"/>
              <a:t>Possibly</a:t>
            </a:r>
            <a:r>
              <a:rPr lang="de-AT" dirty="0" smtClean="0"/>
              <a:t> </a:t>
            </a:r>
            <a:r>
              <a:rPr lang="de-AT" dirty="0" err="1" smtClean="0"/>
              <a:t>other</a:t>
            </a:r>
            <a:r>
              <a:rPr lang="de-AT" dirty="0" smtClean="0"/>
              <a:t> </a:t>
            </a:r>
            <a:r>
              <a:rPr lang="de-AT" dirty="0" err="1" smtClean="0"/>
              <a:t>fields</a:t>
            </a:r>
            <a:r>
              <a:rPr lang="de-AT" dirty="0" smtClean="0"/>
              <a:t> follow</a:t>
            </a:r>
          </a:p>
        </p:txBody>
      </p:sp>
    </p:spTree>
    <p:extLst>
      <p:ext uri="{BB962C8B-B14F-4D97-AF65-F5344CB8AC3E}">
        <p14:creationId xmlns:p14="http://schemas.microsoft.com/office/powerpoint/2010/main" val="1545709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AT" dirty="0"/>
          </a:p>
        </p:txBody>
      </p:sp>
      <p:pic>
        <p:nvPicPr>
          <p:cNvPr id="1027" name="Picture 3" descr="C:\Users\schaefer\AppData\Local\Microsoft\Windows\Temporary Internet Files\Content.Outlook\SNF9VECC\uni00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14328"/>
            <a:ext cx="9144000" cy="6084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4066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908720"/>
            <a:ext cx="2808312" cy="1143000"/>
          </a:xfrm>
        </p:spPr>
        <p:txBody>
          <a:bodyPr>
            <a:normAutofit/>
          </a:bodyPr>
          <a:lstStyle/>
          <a:p>
            <a:endParaRPr lang="de-AT" dirty="0"/>
          </a:p>
        </p:txBody>
      </p:sp>
      <p:pic>
        <p:nvPicPr>
          <p:cNvPr id="4" name="Picture 2" descr="\\UB-DOM\U_Dom\Users S-Z\Schaefer\Documents\Eigene Bilder\GrLesesaal\101MSDCF\Rg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6712"/>
            <a:ext cx="3393578" cy="6021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393578" y="1052736"/>
            <a:ext cx="5293222" cy="5073427"/>
          </a:xfrm>
        </p:spPr>
        <p:txBody>
          <a:bodyPr/>
          <a:lstStyle/>
          <a:p>
            <a:pPr marL="0" indent="0">
              <a:buNone/>
            </a:pPr>
            <a:r>
              <a:rPr lang="de-AT" dirty="0" smtClean="0"/>
              <a:t>	</a:t>
            </a:r>
            <a:r>
              <a:rPr lang="de-AT" sz="4000" dirty="0" smtClean="0"/>
              <a:t>Main </a:t>
            </a:r>
            <a:r>
              <a:rPr lang="de-AT" sz="4000" dirty="0" err="1"/>
              <a:t>reading</a:t>
            </a:r>
            <a:r>
              <a:rPr lang="de-AT" sz="4000" dirty="0"/>
              <a:t> </a:t>
            </a:r>
            <a:r>
              <a:rPr lang="de-AT" sz="4000" dirty="0" err="1"/>
              <a:t>Room</a:t>
            </a:r>
            <a:r>
              <a:rPr lang="de-AT" sz="4000" dirty="0"/>
              <a:t> </a:t>
            </a:r>
            <a:r>
              <a:rPr lang="de-AT" sz="4000" dirty="0" smtClean="0"/>
              <a:t>	University </a:t>
            </a:r>
            <a:r>
              <a:rPr lang="de-AT" sz="4000" dirty="0"/>
              <a:t>Library, </a:t>
            </a:r>
            <a:r>
              <a:rPr lang="de-AT" sz="4000" dirty="0" smtClean="0"/>
              <a:t>	University </a:t>
            </a:r>
            <a:r>
              <a:rPr lang="de-AT" sz="4000" dirty="0" err="1"/>
              <a:t>of</a:t>
            </a:r>
            <a:r>
              <a:rPr lang="de-AT" sz="4000" dirty="0"/>
              <a:t> </a:t>
            </a:r>
            <a:r>
              <a:rPr lang="de-AT" sz="4000" dirty="0" smtClean="0"/>
              <a:t>Vienna</a:t>
            </a:r>
          </a:p>
          <a:p>
            <a:r>
              <a:rPr lang="de-AT" dirty="0" smtClean="0"/>
              <a:t> 200 Religion</a:t>
            </a:r>
            <a:endParaRPr lang="de-AT" dirty="0"/>
          </a:p>
          <a:p>
            <a:pPr lvl="1"/>
            <a:r>
              <a:rPr lang="de-AT" dirty="0" smtClean="0"/>
              <a:t>43m </a:t>
            </a:r>
            <a:r>
              <a:rPr lang="de-AT" dirty="0" err="1" smtClean="0"/>
              <a:t>shelves</a:t>
            </a:r>
            <a:endParaRPr lang="de-AT" dirty="0" smtClean="0"/>
          </a:p>
          <a:p>
            <a:pPr marL="457200" lvl="1" indent="0">
              <a:buNone/>
            </a:pPr>
            <a:endParaRPr lang="de-AT" dirty="0" smtClean="0"/>
          </a:p>
          <a:p>
            <a:pPr lvl="2"/>
            <a:r>
              <a:rPr lang="de-AT" dirty="0" smtClean="0"/>
              <a:t>Special </a:t>
            </a:r>
            <a:r>
              <a:rPr lang="de-AT" dirty="0" err="1" smtClean="0"/>
              <a:t>library</a:t>
            </a:r>
            <a:r>
              <a:rPr lang="de-AT" dirty="0" smtClean="0"/>
              <a:t>: „</a:t>
            </a:r>
            <a:r>
              <a:rPr lang="de-AT" dirty="0" err="1" smtClean="0"/>
              <a:t>Catholic</a:t>
            </a:r>
            <a:r>
              <a:rPr lang="de-AT" dirty="0" smtClean="0"/>
              <a:t> </a:t>
            </a:r>
            <a:r>
              <a:rPr lang="de-AT" dirty="0" err="1" smtClean="0"/>
              <a:t>and</a:t>
            </a:r>
            <a:r>
              <a:rPr lang="de-AT" dirty="0" smtClean="0"/>
              <a:t> Protestant </a:t>
            </a:r>
            <a:r>
              <a:rPr lang="de-AT" dirty="0" err="1" smtClean="0"/>
              <a:t>Theology</a:t>
            </a:r>
            <a:r>
              <a:rPr lang="de-AT" dirty="0" smtClean="0"/>
              <a:t> Library“ </a:t>
            </a:r>
          </a:p>
          <a:p>
            <a:pPr lvl="3"/>
            <a:r>
              <a:rPr lang="de-AT" dirty="0" smtClean="0"/>
              <a:t>450.000m </a:t>
            </a:r>
            <a:r>
              <a:rPr lang="de-AT" dirty="0" err="1" smtClean="0"/>
              <a:t>shelves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554440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29600" cy="1143000"/>
          </a:xfrm>
        </p:spPr>
        <p:txBody>
          <a:bodyPr>
            <a:normAutofit/>
          </a:bodyPr>
          <a:lstStyle/>
          <a:p>
            <a:endParaRPr lang="de-AT" dirty="0"/>
          </a:p>
        </p:txBody>
      </p:sp>
      <p:pic>
        <p:nvPicPr>
          <p:cNvPr id="1026" name="Picture 2" descr="E:\Bücher\101MSDCF\DSC0000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12776"/>
            <a:ext cx="8304735" cy="468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7696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29600" cy="1143000"/>
          </a:xfrm>
        </p:spPr>
        <p:txBody>
          <a:bodyPr>
            <a:normAutofit/>
          </a:bodyPr>
          <a:lstStyle/>
          <a:p>
            <a:r>
              <a:rPr lang="de-AT" dirty="0" smtClean="0"/>
              <a:t>Bad </a:t>
            </a:r>
            <a:r>
              <a:rPr lang="de-AT" dirty="0" err="1" smtClean="0"/>
              <a:t>mood</a:t>
            </a:r>
            <a:r>
              <a:rPr lang="de-AT" dirty="0"/>
              <a:t> </a:t>
            </a:r>
            <a:r>
              <a:rPr lang="de-AT" dirty="0" smtClean="0"/>
              <a:t>in Austria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3993307"/>
          </a:xfrm>
        </p:spPr>
        <p:txBody>
          <a:bodyPr>
            <a:normAutofit fontScale="77500" lnSpcReduction="20000"/>
          </a:bodyPr>
          <a:lstStyle/>
          <a:p>
            <a:r>
              <a:rPr lang="de-AT" dirty="0" smtClean="0"/>
              <a:t>DDC </a:t>
            </a:r>
            <a:r>
              <a:rPr lang="de-AT" dirty="0" err="1" smtClean="0"/>
              <a:t>too</a:t>
            </a:r>
            <a:r>
              <a:rPr lang="de-AT" dirty="0" smtClean="0"/>
              <a:t> </a:t>
            </a:r>
            <a:r>
              <a:rPr lang="de-AT" dirty="0" err="1" smtClean="0"/>
              <a:t>complicated</a:t>
            </a:r>
            <a:endParaRPr lang="de-AT" dirty="0" smtClean="0"/>
          </a:p>
          <a:p>
            <a:r>
              <a:rPr lang="de-AT" dirty="0"/>
              <a:t>Rösch </a:t>
            </a:r>
            <a:r>
              <a:rPr lang="de-AT" dirty="0" smtClean="0"/>
              <a:t>2014; </a:t>
            </a:r>
            <a:r>
              <a:rPr lang="de-AT" dirty="0" err="1" smtClean="0"/>
              <a:t>Ethics</a:t>
            </a:r>
            <a:endParaRPr lang="de-AT" dirty="0"/>
          </a:p>
          <a:p>
            <a:pPr lvl="1"/>
            <a:r>
              <a:rPr lang="de-AT" dirty="0" smtClean="0"/>
              <a:t> </a:t>
            </a:r>
            <a:r>
              <a:rPr lang="de-AT" dirty="0" err="1" smtClean="0"/>
              <a:t>Christianity</a:t>
            </a:r>
            <a:r>
              <a:rPr lang="de-AT" dirty="0" smtClean="0"/>
              <a:t> </a:t>
            </a:r>
            <a:r>
              <a:rPr lang="de-AT" strike="sngStrike" dirty="0" smtClean="0"/>
              <a:t>201-289,</a:t>
            </a:r>
            <a:r>
              <a:rPr lang="de-AT" dirty="0" smtClean="0"/>
              <a:t> 230-289	</a:t>
            </a:r>
          </a:p>
          <a:p>
            <a:r>
              <a:rPr lang="de-AT" dirty="0" smtClean="0"/>
              <a:t>Oberhauser 2013</a:t>
            </a:r>
          </a:p>
          <a:p>
            <a:pPr lvl="1"/>
            <a:r>
              <a:rPr lang="de-AT" dirty="0" smtClean="0"/>
              <a:t> </a:t>
            </a:r>
            <a:r>
              <a:rPr lang="de-AT" dirty="0" err="1" smtClean="0"/>
              <a:t>Repeating</a:t>
            </a:r>
            <a:r>
              <a:rPr lang="de-AT" dirty="0" smtClean="0"/>
              <a:t> </a:t>
            </a:r>
            <a:r>
              <a:rPr lang="de-AT" dirty="0" err="1" smtClean="0"/>
              <a:t>of</a:t>
            </a:r>
            <a:r>
              <a:rPr lang="de-AT" dirty="0" smtClean="0"/>
              <a:t> </a:t>
            </a:r>
            <a:r>
              <a:rPr lang="de-AT" dirty="0" err="1" smtClean="0"/>
              <a:t>old</a:t>
            </a:r>
            <a:r>
              <a:rPr lang="de-AT" dirty="0" smtClean="0"/>
              <a:t> </a:t>
            </a:r>
            <a:r>
              <a:rPr lang="de-AT" dirty="0" err="1" smtClean="0"/>
              <a:t>or</a:t>
            </a:r>
            <a:r>
              <a:rPr lang="de-AT" dirty="0" smtClean="0"/>
              <a:t> </a:t>
            </a:r>
            <a:r>
              <a:rPr lang="de-AT" dirty="0" err="1" smtClean="0"/>
              <a:t>solved</a:t>
            </a:r>
            <a:r>
              <a:rPr lang="de-AT" dirty="0" smtClean="0"/>
              <a:t> </a:t>
            </a:r>
            <a:r>
              <a:rPr lang="de-AT" dirty="0" err="1" smtClean="0"/>
              <a:t>problems</a:t>
            </a:r>
            <a:endParaRPr lang="de-AT" dirty="0" smtClean="0"/>
          </a:p>
          <a:p>
            <a:pPr lvl="2"/>
            <a:r>
              <a:rPr lang="de-AT" dirty="0" smtClean="0"/>
              <a:t>E.g. Notation </a:t>
            </a:r>
            <a:r>
              <a:rPr lang="de-AT" dirty="0" err="1" smtClean="0"/>
              <a:t>and</a:t>
            </a:r>
            <a:r>
              <a:rPr lang="de-AT" dirty="0" smtClean="0"/>
              <a:t> </a:t>
            </a:r>
            <a:r>
              <a:rPr lang="de-AT" dirty="0" err="1" smtClean="0"/>
              <a:t>name</a:t>
            </a:r>
            <a:r>
              <a:rPr lang="de-AT" dirty="0" smtClean="0"/>
              <a:t> </a:t>
            </a:r>
            <a:r>
              <a:rPr lang="de-AT" dirty="0" err="1" smtClean="0"/>
              <a:t>of</a:t>
            </a:r>
            <a:r>
              <a:rPr lang="de-AT" dirty="0" smtClean="0"/>
              <a:t> </a:t>
            </a:r>
            <a:r>
              <a:rPr lang="de-AT" dirty="0" err="1" smtClean="0"/>
              <a:t>class</a:t>
            </a:r>
            <a:r>
              <a:rPr lang="de-AT" dirty="0" smtClean="0"/>
              <a:t> </a:t>
            </a:r>
            <a:r>
              <a:rPr lang="de-AT" dirty="0" err="1" smtClean="0"/>
              <a:t>higher</a:t>
            </a:r>
            <a:r>
              <a:rPr lang="de-AT" dirty="0" smtClean="0"/>
              <a:t> </a:t>
            </a:r>
            <a:r>
              <a:rPr lang="de-AT" dirty="0" err="1" smtClean="0"/>
              <a:t>than</a:t>
            </a:r>
            <a:r>
              <a:rPr lang="de-AT" dirty="0" smtClean="0"/>
              <a:t> </a:t>
            </a:r>
            <a:r>
              <a:rPr lang="de-AT" dirty="0" err="1" smtClean="0"/>
              <a:t>level</a:t>
            </a:r>
            <a:r>
              <a:rPr lang="de-AT" dirty="0" smtClean="0"/>
              <a:t> </a:t>
            </a:r>
            <a:r>
              <a:rPr lang="de-AT" dirty="0" err="1" smtClean="0"/>
              <a:t>three</a:t>
            </a:r>
            <a:r>
              <a:rPr lang="de-AT" dirty="0" smtClean="0"/>
              <a:t>. In DDC 22ger </a:t>
            </a:r>
            <a:r>
              <a:rPr lang="de-AT" dirty="0" err="1" smtClean="0"/>
              <a:t>free</a:t>
            </a:r>
            <a:r>
              <a:rPr lang="de-AT" dirty="0" smtClean="0"/>
              <a:t> </a:t>
            </a:r>
            <a:r>
              <a:rPr lang="de-AT" dirty="0" err="1" smtClean="0"/>
              <a:t>since</a:t>
            </a:r>
            <a:r>
              <a:rPr lang="de-AT" dirty="0" smtClean="0"/>
              <a:t> 2010</a:t>
            </a:r>
          </a:p>
          <a:p>
            <a:r>
              <a:rPr lang="de-AT" dirty="0" err="1" smtClean="0"/>
              <a:t>Waldhör</a:t>
            </a:r>
            <a:r>
              <a:rPr lang="de-AT" dirty="0" smtClean="0"/>
              <a:t> 2012</a:t>
            </a:r>
          </a:p>
          <a:p>
            <a:pPr lvl="1"/>
            <a:r>
              <a:rPr lang="de-AT" dirty="0" smtClean="0"/>
              <a:t>Master Thesis: „Erstellung einer Konkordanz zwischen BK und RVK für den Fachbereich Recht“</a:t>
            </a:r>
          </a:p>
          <a:p>
            <a:pPr lvl="2"/>
            <a:r>
              <a:rPr lang="de-AT" dirty="0" smtClean="0"/>
              <a:t>Chapter 4</a:t>
            </a:r>
          </a:p>
          <a:p>
            <a:pPr lvl="3"/>
            <a:r>
              <a:rPr lang="de-AT" dirty="0" smtClean="0"/>
              <a:t>Die Dewey-Dezimalklassifikation – Bereich Recht</a:t>
            </a:r>
          </a:p>
        </p:txBody>
      </p:sp>
    </p:spTree>
    <p:extLst>
      <p:ext uri="{BB962C8B-B14F-4D97-AF65-F5344CB8AC3E}">
        <p14:creationId xmlns:p14="http://schemas.microsoft.com/office/powerpoint/2010/main" val="2066480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417</Words>
  <Application>Microsoft Office PowerPoint</Application>
  <PresentationFormat>On-screen Show (4:3)</PresentationFormat>
  <Paragraphs>95</Paragraphs>
  <Slides>18</Slides>
  <Notes>0</Notes>
  <HiddenSlides>2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Larissa</vt:lpstr>
      <vt:lpstr>The difficult situation of DDC in Austria</vt:lpstr>
      <vt:lpstr>Datasets with DDC in the Austrian Union Catalogue</vt:lpstr>
      <vt:lpstr>Classification systems within the Austrian Union Catalogue</vt:lpstr>
      <vt:lpstr>OBVSG – Austrian Library Union and Service Co. Ldt.                                                                       </vt:lpstr>
      <vt:lpstr>DDC in the University Library, University of Vienna</vt:lpstr>
      <vt:lpstr>PowerPoint Presentation</vt:lpstr>
      <vt:lpstr>PowerPoint Presentation</vt:lpstr>
      <vt:lpstr>PowerPoint Presentation</vt:lpstr>
      <vt:lpstr>Bad mood in Austria</vt:lpstr>
      <vt:lpstr>Waldhör 2012</vt:lpstr>
      <vt:lpstr>Knudsen 1998 </vt:lpstr>
      <vt:lpstr>Knudsen 1998 </vt:lpstr>
      <vt:lpstr>PowerPoint Presentation</vt:lpstr>
      <vt:lpstr>Bild </vt:lpstr>
      <vt:lpstr>Orman 1941 </vt:lpstr>
      <vt:lpstr>Half-life of Information 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Schaefer, Kurt</dc:creator>
  <cp:lastModifiedBy>Gordon Dunsire</cp:lastModifiedBy>
  <cp:revision>91</cp:revision>
  <cp:lastPrinted>2014-05-13T14:17:11Z</cp:lastPrinted>
  <dcterms:created xsi:type="dcterms:W3CDTF">2013-09-26T07:01:38Z</dcterms:created>
  <dcterms:modified xsi:type="dcterms:W3CDTF">2014-06-25T15:01:28Z</dcterms:modified>
</cp:coreProperties>
</file>