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4" r:id="rId4"/>
    <p:sldId id="259" r:id="rId5"/>
    <p:sldId id="260" r:id="rId6"/>
    <p:sldId id="268" r:id="rId7"/>
    <p:sldId id="270" r:id="rId8"/>
    <p:sldId id="261" r:id="rId9"/>
    <p:sldId id="262" r:id="rId10"/>
    <p:sldId id="263" r:id="rId11"/>
    <p:sldId id="264" r:id="rId12"/>
    <p:sldId id="269" r:id="rId13"/>
    <p:sldId id="275" r:id="rId14"/>
    <p:sldId id="271" r:id="rId15"/>
    <p:sldId id="266" r:id="rId16"/>
    <p:sldId id="272" r:id="rId17"/>
    <p:sldId id="277" r:id="rId18"/>
    <p:sldId id="276" r:id="rId19"/>
  </p:sldIdLst>
  <p:sldSz cx="9144000" cy="6858000" type="screen4x3"/>
  <p:notesSz cx="6761163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606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72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E81C8-0F5B-4E21-BCB1-C77B9EF55D8E}" type="datetimeFigureOut">
              <a:rPr lang="de-AT" smtClean="0"/>
              <a:t>25.06.2014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8B8CC-B9B2-48E2-B224-D278CC5025C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649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09-27T12:32:44.0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2977 11569,'0'19,"39"-19,21 20,-1 0,1-20,19 20,-39 0,-20-20,0 0,-1 0,1 0,-20 0,0 0,20 0,-20 0,20 0,0 0,19 20,21-20,0 0,-1 0,-39 0,0 0,0 0,-1 0,1-20,0 20,0 0,20 0,-20 0,19-20,1 20,-20 0,-20 0,20 0,-1 0,-19 0,20 0,0 0,0 0,0 0,-20 0,20 0,0 0,-20 0,19 0,1 0,0 0,0 0,0 0,0 0,-1 0,1 20,20 0,-20-20,0 0,-1 0,1 0,-20 0,20 0,-20 0,40 0,0 0,19 0,1 0,-41 0,1 0,20 0,-40 0,20 0,0 0,59 0,40 0,-20 0,20 20,-59-20,-40 0,-20 0,20 0,-20 0,19 0,1 0,0 19,0-19,0 20,20-20,-21 0,1 0,0 0,-20 0,20 0,0 0,-20 0,20 0,-20 0,39 0,1-20,0 20,-1 0,1 0,20 0,-21 0,1 0,19 0,-19 0,20 20,-21-20,-39 0,20 0,-20 20,20-20,-20 0,20 20,-20-20,20 0,-20 0,20 0,-20-20,19 20,-19-20,20 20,-20 0,20 0,0 0,20 0,19 0,1 0,-21 0,-19 0,0 0,-20 0,0 0,20 0,-20 0,20 0,0 0,39 0,-19 20,-20-20,19 20,21-20,-60 20,20-20,0 0,-1 0,-19 0,20 20,-20-20,0 0,20 0,0 0,-20 0,20-20,-20 20,20 0,-20 0,19 0,1 0,20 0,39 0,-19 0,-1 0,-19 0,-20 20,20-20,-40 0,19 0,-19 0,0 19,20-19,0 0,0 0,0 0,20 0,19 0,1 0,-1 0,-39 0,-20 0,20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09-27T12:36:39.3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7164 8949,'0'0,"0"0,0 0,39 0,-19 0,20 0,-20 0,39 0,-19 20,0-20,-1 20,1-20,-20 0,0 0,-1 0,-19 0,20 0,0 0,-20 0,20 0,-20 0,20 0,-20 0,40 0,-40 0,19 0,-19 0,20 0,0 0,-20 0,20 0,-20 0,20 0,0 0,-20 0,19 0,-19 0,40 0,-40 0,20 0,-20 0,40 0,-20 0,19 0,-19 0,40 0,-41 0,21 0,-20 0,-20 0,20 0,-20 0,20 0,-20 0,19 0,1 0,0 0,0 0,20 0,19 0,-19 0,-20 0,0 0,-1 0,1 0,-20 0,20 0,-20 0,20 0,-20 0,40 0,-1 0,-19 0,20 0,-20 0,-20 0,20 0,-1 0,-19-20,0 20,20 0,-20 0,40 0,-20 0,0-20,19 20,-19-20,0 20,0 0,-20 0,20 0,0 0,-20 0,19 0,1 0,0 0,-20 0,20 0,-20 0,0 0,20 0,0 0,-1 0,1 0,0 0,20 0,-40 0,20 0,-20 0,20 0,-1 0,1 0,0 0,0 0,-20 0,20 20,19 0,-39-20,40 0,-20 0,0 20,19-20,-39 0,0 20,20-20,-20 0,20 0,0 0,-20 20,0-20,0 0,0 0,-20-20,0 20,20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09-27T12:49:06.8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1449 12501,'0'0,"19"0,1 0,-20 0,20 0,-20 0,20 0,-20 0,20 0,0 0,39-20,-19 20,-20 0,0-19,-20 19,19 0,-19 0,40 0,-40 0,20-20,20 20,-21 0,1 0,-20 0,0 0,20 0,-20-20,20 0,0 20,0 0,0-20,19 20,-39-20,20 20,-20 0,20 0,0-19,-20 19,20 0,-1 0,1-20,-20 20,20 0,-20 0,20 0,-20 0,20 0,-20 0,20 0,-20 0,0 20,0-20,0 0,0 19,0 1,0-20,0 20,0-20,0 20,0 0,0-20,0 0,19 0,-19 0,20 0,0 0,-20 0,20 0,-20 20,0-20,20 0,-20 0,40 0,-21 0,1 0,-20 0,20 0,-20 0,20 0,0 0,-20 0,20 0,-20 19,39-19,-19 0,-20 0,20 0,0 0,-20 0,20 0,-20 0,20 0,-1 0,-19 0,20 0,-20 0,20 0,-20 0,20 0,0 0,-20 0,20 0,-1 20,1-20,0 0,-20 0,20 0,0 0,-20 0,20 0,-20 0,20 0,-1 0,1 0,20 0,-40 0,20 0,0 0,-20 0,19 0,-19 0,20 0,-20 0,40 0,-40 0,20 0,-20 0,20 0,-1 0,-19 0,20 0,-20 0,20 0,0 0,0 0,0 0,0 0,19 0,-39 0,20 0,0 0,0 0,-20 0,20 0,-20 0,19 0,1 0,-20 0,20 0,20 0,-40 0,20 0,-20 0,19 0,1 0,-20 0,20 0,-20 0,20 0,-20 0,20 0,0 20,-20-20,20 0,-20 0,19 0,1 0,-20 0,20 0,-20 0,20 0,-20 0,20 0,0 0,19 0,-39 0,20 0,-20 0,20 0,0 0,-20 0,20 0,-20 0,20-20,-20 20,19 0,1 0,-20 0,20 0,-20 0,20 0,-20-20,20 20,-20 0,20 0,-1 0,1 0,-20 0,20 0,-20 0,20 0,-20 0,20 0,0 0,-20 0,20 0,-20 0,19 0,1 0,-20 0,20 0,-20 0,20 0,-20 0,20 0,0 0,-20 0,19 0,-19 0,20 0,0 0,-20 0,20 0,-20 0,20 0,0 0,-1 0,1 0,0-19,20 19,0 0,-40-20,19 20,1 0,-20 0,20-20,0 20,0 0,-20 0,20 0,19 0,-39 0,40 0,-20 0,-20 0,20 0,-1 0,-19 0,20 0,0-20,0 20,0-20,0 20,19 0,-19 0,0-20,40 1,-41 19,1 0,20 0,0-20,-20 20,19-20,21 20,-40 0,-1-20,1 20,0 0,0 0,-20 0,20 0,-20 0,20 0,-20 20,0-20,0 20,-40 0,20-1,0-19,20 0,0 20,0 0,0-20,0 0,0 0,20 20,-20-20,20 0,0 0,0 0,19 0,-39 0,0 0,20 0,-20 20,20 0,-20-20,20 0,0 0,-20 0,20 19,-1-19,1 0,20 0,-20 20,0-20,-20 0,19 0,-19 0,20 0,0 0,-20 0,20 0,-20 0,20 20,0-20,19 0,-19 0,0 0,0 0,0 0,0 0,-20 0,19 0,21 0,-40 0,40 0,-20 0,-20 0,39 0,-39 0,20 0,-20 0,20 0,0 0,0 0,0 0,-1 0,1 0,0 0,-20 0,20 0,0 0,0 0,-1 0,1 0,0 0,0 0,0 0,0 0,0 0,-1 0,-19 0,20 0,0 0,0 0,20 0,-21 0,1 0,20 0,-40 0,20 0,-20 0,20 0,-20 0,20 0,-1 0,-19 0,20 0,-20 0,20 0,0 0,0 0,-20 0,20 0,-1 0,-19 0,20 0,0 0,0 0,-20 0,20 0,-20 0,20 0,-1 0,21-20,-20 20,0 0,0 0,0 0,-1 0,-19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09-27T12:49:49.7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7898 13295,'0'0,"0"-20,0 0,0 20,0 0,20-19,0 19,-1 0,-19 0,20 0,0 0,-20 0,20 0,-20 0,20 0,-20 0,20 0,-1 0,1-20,-20 20,40 0,-40-20,0 20,20 0,-20 0,20 0,-1 0,-19 0,20 0,0 0,0 0,20 0,-40-20,20 20,-1 0,1 0,-20 0,20 0,-20 0,20 0,-20 0,20 0,0 0,-1 20,1-20,20 0,-40 0,20 0,-20 0,20 0,-1 0,-19 0,0 20,20-20,0 0,0 0,20 0,-20 0,-1 0,21 0,-20 0,-20 0,40 0,-21 0,1 0,0 0,0 0,0 0,-20 0,20 0,-20 0,39 0,-39 0,40 0,-40 0,20 0,-20 0,20 0,-20 0,20 0,-20 0,0 20,0-20,0 19,19-19,-19 0,20 0,-20 0,20 0,0 0,0 0,-20 0,20 0,0 0,-20 0,19 0,1 0,0 0,-20 0,20 0,-20 0,20 0,-20 0,20 0,-1 0,-19 0,20 0,-20 0,20 0,0 0,0 0,0 0,-1 0,1 0,0 0,0 0,20 0,-20 0,-1 0,-19 0,20 0,-20 0,20 0,0 0,-20 0,20 0,-20 0,20 0,-20 0,19 0,1 0,0 0,-20 0,20 0,-20 0,20 0,-20 0,20 0,-20 0,19 0,1 0,0 0,-20 0,20 0,0 0,-20 0,20 0,-20 0,20 0,-20 0,19 0,1 0,-20 0,20 0,-20 0,20 0,0 0,19 0,-39 0,20 0,-20 0,20 0,-20 0,20 0,0 0,20 0,-21 0,1 0,0 0,-20 0,20 0,0 0,-20 20,20-20,-20 0,19 0,-19 0,20 0,0 0,-20 0,20 0,-20 0,20 0,0 0,-20 0,20 0,-20 0,19 0,-19 0,20 0,0 0,-20 0,20 0,0 0,0 0,-20 0,19 0,-19 0,20 0,0 0,-20 0,20 0,-20 0,0 0,0 0,-20 0,0 0,-19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09-27T12:50:00.3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8553 13613,'0'0,"0"-20,0 20,0-20,0 0,39 20,-39 0,20 0,0-20,0 20,0 0,0 0,-1 0,41 0,-40 0,0 0,19 0,-39 0,20 0,0 0,0 0,0 0,-20 0,39 0,-19 0,0 0,0 0,39 0,-39-20,0 20,20 0,0 0,-40 0,19 0,1 0,-20 0,20 0,-20 0,20 0,0 0,-20 0,0 20,0-20,0 20,-20-20,0 0,20 0,0 20,-20 0,0-20,20 0,0 0,0 20,0-20,0 19,-19-19,19 20,0 0,0-20,0 0,0 0,0 0,-20 0,0 20,-20-20,20 20,0-20,1 0,-1 0,0 0,-20 0,40 0,-20 0,1 0,19 20,0-20,-20 0,-20 0,0 0,20 0,1 0,19 0,0 0,-20 0,20 0,39 0,-39 0,20 0,0 0,0 0,-20 0,20 0,0 0,0 0,-20 0,19 0,-19 0,20 0,-20 0,20 0,0 0,-20 0,20 0,-20 0,20 0,-1 0,-19 0,20 0,20 0,-20 0,0 0,-20 0,20 0,-20 0,19 0,1 0,-20 0,20 0,20 0,-40 0,20 0,-1 0,1 0,-20 0,20 0,-20 0,20 0,0 0,0 0,-20 0,19 0,1 0,-20 0,20 0,-20 0,20 0,-20 0,20 0,0 0,0 0,-1 0,1 0,0 0,-20 0,20 0,0 0,-20 0,20 0,19 0,-39 0,20 0,0 0,-20 0,20 0,-20 0,39 0,-39 0,20 0,-20 0,20 0,-20 0,20 0,0 0,-20 0,20 0,0 0,-1 0,-19-20,20 20,-20 0,20 0,-20 0,20 0,0 0,19 0,-19 0,0 0,20 0,-40-20,20 20,0 0,-1 0,-19 0,20 0,-20 0,40-20,-40 20,20 0,0 0,-1 0,1 0,-20 0,20 0,0 0,-20 0,20 0,-20 0,20 0,-20 0,39-20,-39 20,20 0,-20 0,20 0,0 0,-20 0,20 0,-20 0,20 0,-1 0,-19 0,20 0,-20 0,20 0,0-20,0 20,0 0,-1 0,-19 0,20 0,-20 0,40 0,-40 0,20 0,-20 0,20 0,0 0,-20 0,19 0,1 0,0 0,0 0,-20 0,20 0,0 0,-20 0,19 0,-19 0,20 0,-20 0,20 0,0 0,0 0,-20 0,20 0,-1 0,-19 0,20-19,-20 19,20 0,-20 0,20 0,0 0,-20 0,20 0,-20-20,0 20,20 0,-1 0,-19 0,20 0,-20 0,0-20,0 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09-27T12:50:11.5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5298 14565,'0'0,"0"-20,20 20,-20 0,20 0,0 0,-20 0,20 0,-20 0,39 0,-39 0,20-20,-20 20,20 0,-20 0,20 0,0 0,0-19,-1 19,1 0,-20 0,20 0,-20 0,0 0,20 0,0 0,-20 0,20 0,-20 0,19 0,1 0,-20 0,20 0,-20 0,20 0,-20 0,20 0,0 0,0 0,-1 0,1 0,20 0,-40 0,20 0,-20 0,20 0,-1 0,-19 0,20 0,-20 0,20 0,0 0,-20 0,20-20,-20 20,20 0,-20 0,39 0,-19 0,0 0,-20 0,20 0,-20 0,20 0,0 0,-1 0,-19 0,40 0,-20 0,0 0,0 0,-1 0,1 0,-20 0,20 0,-20 0,20 0,-20 0,20 0,0 0,0 0,-20 0,39 0,-39 0,40 0,-40 0,20 0,-20 0,20-20,-1 20,1 0,20 0,-20 0,0 0,0 0,-20 0,19 0,1 0,-20 0,20 0,-20 0,20 0,0 0,0 0,-20 0,19 0,1 0,0 0,-20 0,40-20,-40 20,20 0,-20 0,39 0,-39 0,20 0,-20 0,20 0,0 0,-20 0,20 0,-20 0,20 0,-20 0,39 0,-19 0,0 0,0 0,-20 0,20 0,-1 0,-19 0,20 0,20 0,-40 0,20 0,-20 0,20 0,-1 0,-19 0,20 0,-20 0,20 0,-20 0,20 0,0 0,0 0,-20 0,20 0,-1 0,1 0,-20 0,20 0,0 0,-20 0,20-20,-20 20,20 0,-1 0,-19 0,20 0,-20 0,20 0,-20 0,20 0,0 0,-20 0,20 0,-20 0,20 0,-1 0,-19 0,20 0,-20 0,20 0,-20 0,20 0,0 0,-20 0,-20 0,20 0,-20 0,20 0,-40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09-27T12:50:25.0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1349 14863,'0'0,"0"-20,0 20,0 0,0-20,20 20,-20-20,20 20,0 0,-20 0,0 0,20 0,-20 0,20 0,-1 0,-19 0,20 0,-20 0,20 0,-20 0,20 0,0 0,-20 0,20 0,-20 0,20 0,-1 0,-19 0,20 0,-20 0,20 0,-20 0,20 0,0 0,-20 0,20 0,-20 0,19 0,1 0,-20 0,20 0,0 0,0 0,-20 0,20 0,-20 0,19 0,-19 0,20 0,0 0,0 0,0 0,0 0,0 0,-1 0,-19 0,20 0,0 0,0 0,-20 0,20 0,-20 0,20 0,-20 0,19 0,1 0,-20 0,20 0,-20 0,40 0,-20 0,-1 0,1 0,-20 0,20 0,0 0,-20 0,20 0,-20 0,40 0,-21 0,1 0,0 0,20 0,-40 0,20 0,-1 0,-19 0,20 0,-20 0,20 0,-20 0,20 0,0 0,-20 0,20 0,-20 0,20 0,-1 0,-19 0,20 0,0 0,0 0,-20 0,20 0,-20 0,20 0,-1 0,1 0,20 0,-20 0,0 0,0 0,19 0,-39 0,20 0,0 0,0 0,-20 0,39 0,-39 0,20 0,-20 0,20 0,0 0,-20 0,20 0,-20 0,39 0,-39 0,20 0,0 0,0 0,0 0,-20 0,40 0,-21 0,1 0,20 0,-20 0,0 0,-1 0,1 0,0 0,0 0,0 0,-20 0,20 0,-20 0,19 0,-19 0,20 0,0 0,20 0,-20 0,-20 0,39 0,-19 0,0 0,0 0,-20 0,20 0,0 0,-20 0,19 0,-19 0,20 0,0 0,-20 0,20 0,0 0,0 0,0 0,-1 0,1 0,0 0,0 0,-20 0,20 0,-20 0,39 0,1 0,0 0,-20 0,0 0,-1 0,1 0,-20 0,20 0,-20 0,20 0,0 0,-20 0,20 0,-1 0,1 0,20 0,-20 0,-20 0,39 0,-39 0,20 0,-20 0,20 0,0 0,-20 0,20 0,-20 0,20 0,0 0,-20 0,19 0,-19 0,20 0,-20 0,20 0,0 0,-20 0,20 0,0 0,-1 0,1 0,0 0,0 0,20 0,-21 0,1 0,-20 0,20 0,-20 0,0 0,20 0,0 0,-20 0,20 0,-20 0,20 0,-20 0,19 0,1 0,-20 20,20-20,-20 0,40 0,-40 0,20 0,-20 0,19 0,-19 0,20 20,0-20,-20 0,20 0,0 0,-20 0,20 0,-20 0,20 0,-1 0,1 0,0 0,0 0,-20 0,20 0,-20 0,20 0,-1 0,-19 0,20 0,-20 0,20 0,-20 0,20 0,0 0,0 0,-20 0,20 0,-1 20,-19-20,20 0,-20 0,20 0,0 0,0 20,0-20,-1 0,-19 0,20 0,-20 0,20 0,-20 0,20 19,0-19,-20 0,20 0,-1 0,1 0,-20 0,20 0,-20 20,20-20,0 0,-20 0,20 0,-20 0,20 0,-20 0,19 0,1 0,-40 0,20 0,-39 0,-1 0,40 0,-20 0,-20 0,21 0,-1 0,-20 0,0-20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09-27T12:51:00.1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16173 7263,'0'0,"0"0,19 0,-19 0,0 0,20 0,-20 0,20 0,0 0,0-20,-20 20,20 0,0 0,-20 0,19 0,-19 0,20 0,0-20,-20 20,20 0,-20 0,20 0,-20 0,20 0,-1 0,-19 0,20 0,-20 0,20 0,-20-20,40 20,-40 0,20 0,-20 0,20 0,-1 0,-19 0,20 0,-20 0,20 0,0 0,-20 0,20 0,-20 0,20 0,-20 0,0 0,0 20,19-20,-19 0,20 0,-20 0,0 20,20-20,-20 0,20 0,0 0,-20 0,20 0,-20 0,20 0,-20 0,39 0,-39 0,20 0,-20 0,20 0,0 0,-20 0,20 0,-20 0,19 0,-19 0,20 0,-20 0,20 0,-20 0,20 0,0 0,0 0,-20 0,19 0,-19 0,20 0,0-20,-20 20,20 0,0 0,-20 0,0 0,-20 0,20 0,0 0,-20 0,0 0,20 0,0 0,0 0,-20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09-27T12:32:49.4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3056 12085,'20'0,"0"0,19 0,61 39,-21-39,-20 0,1 0,-40 20,0-20,-1 0,-19 0,20 0,-20 0,20 0,0 0,-20 0,20 0,20 0,-21 0,1 0,0 0,0 0,0 0,0 0,-1 0,-19-20,0 20,20 0,-20-20,20 20,-20-19,20 19,0 0,20 0,39 0,-20 0,21 0,-1 0,-19 19,39-19,-40 20,-19-20,0 20,0-20,-1 0,-19 0,0 0,-20 0,0 20,20-20,-20 0,20 0,-1 0,41 0,-1 0,1 20,0 0,-1-20,-19 20,-1-20,1 0,-20 0,0 0,0-20,0 20,-20 0,0 0,0 20,-20-20,20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10-01T09:41:09.1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3195 15835,'0'0,"0"20,0 0,20-20,0 0,-1 0,-19 0,0 20,20-20,-20 19,0-19,0 20,0 0,0 0,0-20,20 20,0 0,-20-20,20 0,-20 20,20-20,-20 19,0-19,19 0,1 0,-20 0,20-19,-20 19,0 0,0 0,0 0,0 0,0-20,-20 0,0 20,20 0,-19 0,19 0,-20 0,20-20,0 20,0 0,-20-20,0 20,20-20,0 20,0-20,0 20,0-19,0 19,0 0,0-20,0 20,20 0,-20-20,0 20,20 0,-20 0,20 0,-20 0,0-20,19 20,1 0,-20-20,20 20,-20 0,20 0,-20 0,20 0,-20 0,20 0,-20 0,19 0,-19 0,20 0,0 0,-20 0,20 0,-20 0,20 0,0 0,-20 0,20 0,-20 0,0 0,19 0,-19 0,20 0,0 0,0 0,-20 0,20 0,0 0,-20 0,0 20,0-20,0 0,19 0,-19 0,40 0,-40 20,20-20,-20 0,20 20,0-20,19 0,1 0,-20 0,0 0,-20 0,20 0,-20 20,0-20,0 0,19 0,-19 19,20-19,0 0,-20 20,20-20,20 0,-20 0,-1 0,-19 0,0 20,20-20,0 0,0 0,39 0,-39 0,0 0,-20 0,20 0,0 0,0 0,19 0,-19 20,0-20,-20 0,20 0,-20 0,20 0,-20 0,20 0,-1 0,-19 0,20 0,-20 20,20-20,0 0,-20 0,20 0,-20 0,20 0,-20 0,19 0,1 0,-20 0,20 0,-20 0,20 0,-20-20,20 20,-20 0,20 0,-20 0,19-20,-19 20,20 0,0 0,-20 0,20-20,0 20,0 0,-20 0,20 0,-20 0,0 0,19 0,1 0,-20 0,20 0,-20 0,20 0,-20 0,20 0,0 0,-20 0,19 0,-19 0,20 0,0 0,-20 0,20 0,20 0,-20 0,19 0,-19 0,-20 0,20 0,-20 0,20 0,0 0,-20 0,19 0,-19 0,20 0,0 0,-20 0,20 0,0 0,0 0,19 0,-19 0,0 0,0 0,-20 0,20 0,0 0,-20 0,0 0,19 0,1 0,0 0,-20 0,20 0,-20 0,20 0,0 0,-1 0,-19 0,0 0,-39 0,39 0,-20 0,20 0,-20 0,0 0,20 0,-20 0,20 0,-19 0,-1 0,20 0,-20 0,20 0,-20 0,20 0,-20 0,0 0,1 0,-1 0,0 0,0 0,0 0,0 0,0 0,-19 0,19 0,20 0,-20 0,0 0,20 0,-20 0,20 0,-19 0,19 0,-20 0,0 0,0 0,20 0,-20 0,0 0,20 0,-20 0,20 0,-19 0,-1 0,0 0,20 0,-20 0,0 0,20 0,-20 0,1 0,-1 0,20 0,-20 0,0 0,0 0,20 0,-20 0,20 0,-20 0,20 0,-19 0,-1 0,-20 0,0 0,1 0,-1 0,20 0,0 0,1 0,19 0,-20 0,20 0,-20 0,0 0,20 0,-20 0,20 0,-20 0,20 0,-20 0,1 0,19 0,0 0,-20 0,0 0,0 0,-39 20,-1-20,1 0,39 0,0 0,20 0,-20 0,20 0,-20 0,20 0,-20 0,0 0,20 0,-19 0,19 0,-40 0,20 20,0-20,0 0,1 0,-1 0,20 0,-20 0,20 0,-20 0,0 0,0 0,-19 0,-1 0,-20 0,1 0,59 0,-20 0,20 0,0 0,-40 0,20 0,1 0,-1 0,20 0,-20 0,0 0,20 0,-20 0,20 0,0 0,-20 0,20 0,0 0,0 20,0-20,0 20,0-20,-19 0,-1 0,20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09-27T12:32:44.0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2977 11569,'0'19,"39"-19,21 20,-1 0,1-20,19 20,-39 0,-20-20,0 0,-1 0,1 0,-20 0,0 0,20 0,-20 0,20 0,0 0,19 20,21-20,0 0,-1 0,-39 0,0 0,0 0,-1 0,1-20,0 20,0 0,20 0,-20 0,19-20,1 20,-20 0,-20 0,20 0,-1 0,-19 0,20 0,0 0,0 0,0 0,-20 0,20 0,0 0,-20 0,19 0,1 0,0 0,0 0,0 0,0 0,-1 0,1 20,20 0,-20-20,0 0,-1 0,1 0,-20 0,20 0,-20 0,40 0,0 0,19 0,1 0,-41 0,1 0,20 0,-40 0,20 0,0 0,59 0,40 0,-20 0,20 20,-59-20,-40 0,-20 0,20 0,-20 0,19 0,1 0,0 19,0-19,0 20,20-20,-21 0,1 0,0 0,-20 0,20 0,0 0,-20 0,20 0,-20 0,39 0,1-20,0 20,-1 0,1 0,20 0,-21 0,1 0,19 0,-19 0,20 20,-21-20,-39 0,20 0,-20 20,20-20,-20 0,20 20,-20-20,20 0,-20 0,20 0,-20-20,19 20,-19-20,20 20,-20 0,20 0,0 0,20 0,19 0,1 0,-21 0,-19 0,0 0,-20 0,0 0,20 0,-20 0,20 0,0 0,39 0,-19 20,-20-20,19 20,21-20,-60 20,20-20,0 0,-1 0,-19 0,20 20,-20-20,0 0,20 0,0 0,-20 0,20-20,-20 20,20 0,-20 0,19 0,1 0,20 0,39 0,-19 0,-1 0,-19 0,-20 20,20-20,-40 0,19 0,-19 0,0 19,20-19,0 0,0 0,0 0,20 0,19 0,1 0,-1 0,-39 0,-20 0,20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09-27T12:32:49.4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3056 12085,'20'0,"0"0,19 0,61 39,-21-39,-20 0,1 0,-40 20,0-20,-1 0,-19 0,20 0,-20 0,20 0,0 0,-20 0,20 0,20 0,-21 0,1 0,0 0,0 0,0 0,0 0,-1 0,-19-20,0 20,20 0,-20-20,20 20,-20-19,20 19,0 0,20 0,39 0,-20 0,21 0,-1 0,-19 19,39-19,-40 20,-19-20,0 20,0-20,-1 0,-19 0,0 0,-20 0,0 20,20-20,-20 0,20 0,-1 0,41 0,-1 0,1 20,0 0,-1-20,-19 20,-1-20,1 0,-20 0,0 0,0-20,0 20,-20 0,0 0,0 20,-20-20,20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10-01T09:41:09.1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3195 15835,'0'0,"0"20,0 0,20-20,0 0,-1 0,-19 0,0 20,20-20,-20 19,0-19,0 20,0 0,0 0,0-20,20 20,0 0,-20-20,20 0,-20 20,20-20,-20 19,0-19,19 0,1 0,-20 0,20-19,-20 19,0 0,0 0,0 0,0 0,0-20,-20 0,0 20,20 0,-19 0,19 0,-20 0,20-20,0 20,0 0,-20-20,0 20,20-20,0 20,0-20,0 20,0-19,0 19,0 0,0-20,0 20,20 0,-20-20,0 20,20 0,-20 0,20 0,-20 0,0-20,19 20,1 0,-20-20,20 20,-20 0,20 0,-20 0,20 0,-20 0,20 0,-20 0,19 0,-19 0,20 0,0 0,-20 0,20 0,-20 0,20 0,0 0,-20 0,20 0,-20 0,0 0,19 0,-19 0,20 0,0 0,0 0,-20 0,20 0,0 0,-20 0,0 20,0-20,0 0,19 0,-19 0,40 0,-40 20,20-20,-20 0,20 20,0-20,19 0,1 0,-20 0,0 0,-20 0,20 0,-20 20,0-20,0 0,19 0,-19 19,20-19,0 0,-20 20,20-20,20 0,-20 0,-1 0,-19 0,0 20,20-20,0 0,0 0,39 0,-39 0,0 0,-20 0,20 0,0 0,0 0,19 0,-19 20,0-20,-20 0,20 0,-20 0,20 0,-20 0,20 0,-1 0,-19 0,20 0,-20 20,20-20,0 0,-20 0,20 0,-20 0,20 0,-20 0,19 0,1 0,-20 0,20 0,-20 0,20 0,-20-20,20 20,-20 0,20 0,-20 0,19-20,-19 20,20 0,0 0,-20 0,20-20,0 20,0 0,-20 0,20 0,-20 0,0 0,19 0,1 0,-20 0,20 0,-20 0,20 0,-20 0,20 0,0 0,-20 0,19 0,-19 0,20 0,0 0,-20 0,20 0,20 0,-20 0,19 0,-19 0,-20 0,20 0,-20 0,20 0,0 0,-20 0,19 0,-19 0,20 0,0 0,-20 0,20 0,0 0,0 0,19 0,-19 0,0 0,0 0,-20 0,20 0,0 0,-20 0,0 0,19 0,1 0,0 0,-20 0,20 0,-20 0,20 0,0 0,-1 0,-19 0,0 0,-39 0,39 0,-20 0,20 0,-20 0,0 0,20 0,-20 0,20 0,-19 0,-1 0,20 0,-20 0,20 0,-20 0,20 0,-20 0,0 0,1 0,-1 0,0 0,0 0,0 0,0 0,0 0,-19 0,19 0,20 0,-20 0,0 0,20 0,-20 0,20 0,-19 0,19 0,-20 0,0 0,0 0,20 0,-20 0,0 0,20 0,-20 0,20 0,-19 0,-1 0,0 0,20 0,-20 0,0 0,20 0,-20 0,1 0,-1 0,20 0,-20 0,0 0,0 0,20 0,-20 0,20 0,-20 0,20 0,-19 0,-1 0,-20 0,0 0,1 0,-1 0,20 0,0 0,1 0,19 0,-20 0,20 0,-20 0,0 0,20 0,-20 0,20 0,-20 0,20 0,-20 0,1 0,19 0,0 0,-20 0,0 0,0 0,-39 20,-1-20,1 0,39 0,0 0,20 0,-20 0,20 0,-20 0,20 0,-20 0,0 0,20 0,-19 0,19 0,-40 0,20 20,0-20,0 0,1 0,-1 0,20 0,-20 0,20 0,-20 0,0 0,0 0,-19 0,-1 0,-20 0,1 0,59 0,-20 0,20 0,0 0,-40 0,20 0,1 0,-1 0,20 0,-20 0,0 0,20 0,-20 0,20 0,0 0,-20 0,20 0,0 0,0 20,0-20,0 20,0-20,-19 0,-1 0,20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09-27T12:35:37.9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15637 5080,'0'0,"20"0,0 0,-1 0,-19 0,20 0,0 0,-20 0,20 0,-20 0,20 0,-20 0,20 0,-1 0,1 0,-20-20,20 20,0 0,-20 0,20 0,-20 0,20 0,0 0,-20 0,19 0,-19 0,20 0,-20 0,20 0,0 0,-20 0,20 0,-20 0,20 0,-20 0,39 0,-39 0,40 0,-40 0,20 0,19 0,-39 0,20 0,-20 0,20 0,0 0,-20 0,20 0,-20 0,20 0,0 0,-20 0,0 0,0 0,0 0,0 0,19 0,1 0,0 0,0 0,0 0,19 0,1 0,-20 0,0 0,0 0,-20 0,20 0,-20 0,19-20,1 20,-20 0,40 0,-40 0,20 0,-20 0,39 0,-19 0,0 0,0 0,0 0,0 0,0 0,-20 0,19 0,1 0,-20 0,20 0,-20 0,20 0,0 0,0 0,19 0,1 0,-20 0,19 0,-39 0,20 0,0 0,0 0,-20 0,20 0,-20 0,20 0,-20 0,39 0,-19 0,0 0,20 0,-40 0,20 0,-20 0,19 0,-19 0,20 0,0 0,-20 0,20 0,0 0,0 20,19-20,1 0,-20 0,0 0,-20 0,20 20,-1-20,-19 0,20 0,-20 0,40 0,-20 0,0 0,-1 0,21 0,-40 0,20 0,0 0,-20 0,20 0,0 0,-1 0,21 0,-20 0,0 0,0 0,-1 0,1 0,0 0,0 20,20-20,-40 0,20 0,-20 0,39 0,-39 0,20 0,0 0,0 0,0 0,-1 19,1-19,20 0,-40 0,20 0,-20 0,20 0,-1 0,-19 0,20 0,20 0,-40 0,20 0,0 0,0 0,-20 0,19 0,-19 0,20 0,0 0,-20 0,20 0,0 0,0 0,-1 0,-19 0,40 0,-40 0,20 0,-20 0,20 0,0 0,-1 0,1 20,0-20,-20 0,20 0,-20 0,20 0,0 0,-20 0,20 20,-20-20,19 0,-19 0,20 20,0-20,-20 0,20 0,-20 0,20 0,0 0,-20 0,19 0,-19 0,20 0,-20 0,20 0,0 0,-20 0,0 0,0 20,20-20,0 0,0 0,-20 0,19 0,-19 0,20 0,-20 0,20 0,0 0,-20 0,20 0,-20 0,20 0,-1 20,-19-20,20 0,-20 0,20 0,0 0,0 0,-20 0,20 0,-20 0,20 0,-1 0,-19 0,0 0,20 0,-20 0,0 0,20 0,0 0,-20 0,20 0,-20 0,20 0,-20-20,0 20,0-20,0 0,-40 20,20 0,0-20,0 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09-27T12:35:48.2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8692 5556,'0'0,"0"-20,0 0,0 20,19 0,21 0,0 0,-1 0,1 0,20 0,-1 0,-19 0,-20 0,19 0,-19 20,0-20,20 0,-20 20,0-20,-20 0,19 0,1 0,0 0,0 0,0 0,0 0,19 0,-19 0,0 0,20 0,-40 0,19 0,-19 0,20 0,0 0,0 0,0 0,0 0,0 0,-1 0,21 0,-20 0,0 0,0 0,-20 0,19 0,1 0,-20 0,0-20,0 20,20 0,-20 0,20 0,20 0,-21 0,1 0,20 0,-20 0,0 0,0 0,-1 0,-19 0,20 0,-20 0,40 0,-40 0,20 0,19 0,-19 0,0 0,0 0,-20 0,40 0,-40 0,20 0,-20 0,19 0,1 0,0 0,20 0,-20 0,39 0,-39 0,0 0,20 20,-1-20,-39 0,40 0,-40 0,20 0,-20 0,0 0,20 0,-1 0,-19 0,20 20,-20-20,20 0,-20 0,20 0,0 0,-20 0,20 0,-20 0,19 0,1 0,-20 0,20 0,-20 0,20 20,-20-20,40 0,-20 0,-1 0,-19 0,20 0,0 0,0 0,0 20,0-20,-1 0,-19 0,40 0,-40 0,20 0,-20 0,20 0,-20 0,20 0,-20 19,19-19,-19 0,20 0,-20 0,20 0,0 0,0 0,-20 20,20-20,-20 0,20 0,-1 0,-19 0,20 0,0 0,20 0,-1 20,-19-20,20 0,-20 0,-20 0,40 0,-40 0,19 0,-19 0,40 0,-20 20,0-20,-20 0,20 0,-20 0,19 0,-19 0,20 0,0 0,-20 0,20 0,-20 0,20 0,0 0,-20 20,20-20,-1 0,-19 0,20 0,0 0,-20 0,20 0,-20 0,0 0,0 0,20-20,0 20,-20 0,19 0,-19 0,0-20,20 20,-20-20,0 20,0-20,0 20,20 0,0 0,-20 0,20 0,-20 0,0 0,39 0,-39 0,20 0,0 0,0 0,0 0,0 0,0-19,-1 19,1 0,-20 0,20 0,0-20,0 20,0 0,-20 0,39 0,1 0,0 0,-1 0,1 0,0 0,19 0,-19 0,-20 0,0 0,-20 0,19 0,-19 0,20-20,0 20,-20 0,20 0,0 0,0 0,19-20,-39 20,20 0,0 0,0 0,20-20,-1 0,1 20,0 0,-1 0,-19 0,20 0,19 0,-19 0,0 0,-1 0,-19 0,40 0,-40 0,0 0,-1 20,1-20,0 0,-20 0,20 0,0 0,-20 0,20 0,-1 0,1 0,0 0,0 0,0 0,19 0,-19 0,0 0,20 0,-40 0,20 0,-20 0,20 0,-1 0,1 0,-20 0,40 20,-20-20,0 0,-20 0,19 0,-19 0,20 0,0 0,0 0,0 0,0 0,19 0,21 0,-20 0,-1 0,1 0,-20 0,-20 0,20 0,-20 0,20 0,-1 0,-19 0,20 0,0 0,0 0,20 0,-21 0,1 0,20 0,0 0,-21 0,1 0,20 0,-20 0,0 0,0 0,-1 0,-19 0,20 0,-20 0,20 0,-20 0,20 0,0 0,0 0,-20 0,39 0,-39 0,40 0,-40 0,20 0,-20 0,20 0,-20 0,19 0,1 0,-20 0,20 0,-20 0,20 0,0 0,-20 0,20 0,-20 0,20 0,-20 0,19 0,1 0,-20 0,20 0,-20 0,20 0,0 0,-20 0,0 0,0 0,-40-20,20 20,0 0,20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56.63717" units="1/cm"/>
          <inkml:channelProperty channel="Y" name="resolution" value="28.36565" units="1/cm"/>
        </inkml:channelProperties>
      </inkml:inkSource>
      <inkml:timestamp xml:id="ts0" timeString="2013-09-27T12:36:34.9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7104 8949,'0'0,"20"0,20 0,-1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90F90-0EC9-4639-95EA-3F38A0D89749}" type="datetimeFigureOut">
              <a:rPr lang="de-AT" smtClean="0"/>
              <a:t>25.06.2014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5DBF1-1DFF-476C-9D5E-D420508DDA5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463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D3D8-1AB0-48FD-B84C-489A61B7A638}" type="datetimeFigureOut">
              <a:rPr lang="de-AT" smtClean="0"/>
              <a:t>25.06.2014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978B-94A3-4F6C-B43B-798C04E58577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/>
          <p:cNvPicPr/>
          <p:nvPr userDrawn="1"/>
        </p:nvPicPr>
        <p:blipFill rotWithShape="1">
          <a:blip r:embed="rId2"/>
          <a:srcRect l="10082" t="8524" r="10744" b="82121"/>
          <a:stretch/>
        </p:blipFill>
        <p:spPr bwMode="auto">
          <a:xfrm>
            <a:off x="0" y="0"/>
            <a:ext cx="9144000" cy="90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367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D3D8-1AB0-48FD-B84C-489A61B7A638}" type="datetimeFigureOut">
              <a:rPr lang="de-AT" smtClean="0"/>
              <a:t>25.06.2014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978B-94A3-4F6C-B43B-798C04E5857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985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D3D8-1AB0-48FD-B84C-489A61B7A638}" type="datetimeFigureOut">
              <a:rPr lang="de-AT" smtClean="0"/>
              <a:t>25.06.2014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978B-94A3-4F6C-B43B-798C04E5857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967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D3D8-1AB0-48FD-B84C-489A61B7A638}" type="datetimeFigureOut">
              <a:rPr lang="de-AT" smtClean="0"/>
              <a:t>25.06.2014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978B-94A3-4F6C-B43B-798C04E5857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130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D3D8-1AB0-48FD-B84C-489A61B7A638}" type="datetimeFigureOut">
              <a:rPr lang="de-AT" smtClean="0"/>
              <a:t>25.06.2014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978B-94A3-4F6C-B43B-798C04E5857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312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D3D8-1AB0-48FD-B84C-489A61B7A638}" type="datetimeFigureOut">
              <a:rPr lang="de-AT" smtClean="0"/>
              <a:t>25.06.2014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978B-94A3-4F6C-B43B-798C04E5857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541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D3D8-1AB0-48FD-B84C-489A61B7A638}" type="datetimeFigureOut">
              <a:rPr lang="de-AT" smtClean="0"/>
              <a:t>25.06.2014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978B-94A3-4F6C-B43B-798C04E5857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193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D3D8-1AB0-48FD-B84C-489A61B7A638}" type="datetimeFigureOut">
              <a:rPr lang="de-AT" smtClean="0"/>
              <a:t>25.06.2014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978B-94A3-4F6C-B43B-798C04E5857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984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D3D8-1AB0-48FD-B84C-489A61B7A638}" type="datetimeFigureOut">
              <a:rPr lang="de-AT" smtClean="0"/>
              <a:t>25.06.2014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978B-94A3-4F6C-B43B-798C04E58577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/>
          <p:cNvPicPr/>
          <p:nvPr userDrawn="1"/>
        </p:nvPicPr>
        <p:blipFill rotWithShape="1">
          <a:blip r:embed="rId2"/>
          <a:srcRect l="10082" t="8524" r="10744" b="82121"/>
          <a:stretch/>
        </p:blipFill>
        <p:spPr bwMode="auto">
          <a:xfrm>
            <a:off x="-8" y="0"/>
            <a:ext cx="9144008" cy="90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558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D3D8-1AB0-48FD-B84C-489A61B7A638}" type="datetimeFigureOut">
              <a:rPr lang="de-AT" smtClean="0"/>
              <a:t>25.06.2014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978B-94A3-4F6C-B43B-798C04E5857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051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D3D8-1AB0-48FD-B84C-489A61B7A638}" type="datetimeFigureOut">
              <a:rPr lang="de-AT" smtClean="0"/>
              <a:t>25.06.2014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978B-94A3-4F6C-B43B-798C04E5857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47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BD3D8-1AB0-48FD-B84C-489A61B7A638}" type="datetimeFigureOut">
              <a:rPr lang="de-AT" smtClean="0"/>
              <a:t>25.06.2014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0978B-94A3-4F6C-B43B-798C04E58577}" type="slidenum">
              <a:rPr lang="de-AT" smtClean="0"/>
              <a:t>‹#›</a:t>
            </a:fld>
            <a:endParaRPr lang="de-AT"/>
          </a:p>
        </p:txBody>
      </p:sp>
      <p:pic>
        <p:nvPicPr>
          <p:cNvPr id="7" name="Grafik 6"/>
          <p:cNvPicPr/>
          <p:nvPr userDrawn="1"/>
        </p:nvPicPr>
        <p:blipFill rotWithShape="1">
          <a:blip r:embed="rId13"/>
          <a:srcRect l="10082" t="8524" r="10744" b="82121"/>
          <a:stretch/>
        </p:blipFill>
        <p:spPr bwMode="auto">
          <a:xfrm>
            <a:off x="0" y="0"/>
            <a:ext cx="9144000" cy="836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703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5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8.xm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6.emf"/><Relationship Id="rId3" Type="http://schemas.openxmlformats.org/officeDocument/2006/relationships/image" Target="../media/image13.gif"/><Relationship Id="rId7" Type="http://schemas.openxmlformats.org/officeDocument/2006/relationships/image" Target="../media/image13.emf"/><Relationship Id="rId12" Type="http://schemas.openxmlformats.org/officeDocument/2006/relationships/customXml" Target="../ink/ink15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14.emf"/><Relationship Id="rId14" Type="http://schemas.openxmlformats.org/officeDocument/2006/relationships/customXml" Target="../ink/ink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The </a:t>
            </a:r>
            <a:r>
              <a:rPr lang="de-AT" dirty="0" err="1" smtClean="0"/>
              <a:t>difficult</a:t>
            </a:r>
            <a:r>
              <a:rPr lang="de-AT" dirty="0" smtClean="0"/>
              <a:t> </a:t>
            </a:r>
            <a:r>
              <a:rPr lang="de-AT" dirty="0" err="1" smtClean="0"/>
              <a:t>situation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DDC in Austria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AT" dirty="0" err="1" smtClean="0"/>
              <a:t>by</a:t>
            </a:r>
            <a:r>
              <a:rPr lang="de-AT" dirty="0" smtClean="0"/>
              <a:t> Dr. Kurt Schaefer </a:t>
            </a:r>
            <a:r>
              <a:rPr lang="de-AT" dirty="0" err="1" smtClean="0"/>
              <a:t>MSc</a:t>
            </a:r>
            <a:endParaRPr lang="de-AT" dirty="0" smtClean="0"/>
          </a:p>
          <a:p>
            <a:r>
              <a:rPr lang="de-AT" dirty="0" smtClean="0"/>
              <a:t>Leiter Team Sacherschließung</a:t>
            </a:r>
          </a:p>
          <a:p>
            <a:r>
              <a:rPr lang="de-AT" dirty="0" smtClean="0"/>
              <a:t>Universitätsbibliothek, Bibliotheks- und Archivwesen der Universität Wien</a:t>
            </a:r>
          </a:p>
          <a:p>
            <a:endParaRPr lang="de-AT" dirty="0" smtClean="0"/>
          </a:p>
          <a:p>
            <a:r>
              <a:rPr lang="de-AT" dirty="0" smtClean="0"/>
              <a:t>EDUG-Symposium </a:t>
            </a:r>
            <a:r>
              <a:rPr lang="de-AT" dirty="0"/>
              <a:t>22.5.2014. Reykjavik, </a:t>
            </a:r>
            <a:r>
              <a:rPr lang="de-AT" dirty="0" err="1"/>
              <a:t>Iceland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72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de-AT" dirty="0" err="1" smtClean="0"/>
              <a:t>Waldhör</a:t>
            </a:r>
            <a:r>
              <a:rPr lang="de-AT" dirty="0" smtClean="0"/>
              <a:t> 2012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85000" lnSpcReduction="20000"/>
          </a:bodyPr>
          <a:lstStyle/>
          <a:p>
            <a:r>
              <a:rPr lang="de-AT" dirty="0" smtClean="0"/>
              <a:t>Long </a:t>
            </a:r>
            <a:r>
              <a:rPr lang="de-AT" dirty="0" err="1"/>
              <a:t>n</a:t>
            </a:r>
            <a:r>
              <a:rPr lang="de-AT" dirty="0" err="1" smtClean="0"/>
              <a:t>otations</a:t>
            </a:r>
            <a:r>
              <a:rPr lang="de-AT" dirty="0" smtClean="0"/>
              <a:t> </a:t>
            </a:r>
          </a:p>
          <a:p>
            <a:r>
              <a:rPr lang="de-AT" dirty="0" err="1" smtClean="0"/>
              <a:t>Difficult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learn</a:t>
            </a:r>
            <a:r>
              <a:rPr lang="de-AT" dirty="0" smtClean="0"/>
              <a:t> (</a:t>
            </a:r>
            <a:r>
              <a:rPr lang="de-AT" dirty="0" err="1" smtClean="0"/>
              <a:t>number</a:t>
            </a:r>
            <a:r>
              <a:rPr lang="de-AT" dirty="0" smtClean="0"/>
              <a:t> </a:t>
            </a:r>
            <a:r>
              <a:rPr lang="de-AT" dirty="0" err="1" smtClean="0"/>
              <a:t>building</a:t>
            </a:r>
            <a:r>
              <a:rPr lang="de-AT" dirty="0" smtClean="0"/>
              <a:t>)</a:t>
            </a:r>
          </a:p>
          <a:p>
            <a:r>
              <a:rPr lang="de-AT" dirty="0" smtClean="0"/>
              <a:t>Problems</a:t>
            </a:r>
          </a:p>
          <a:p>
            <a:pPr lvl="1"/>
            <a:r>
              <a:rPr lang="de-AT" dirty="0" err="1" smtClean="0"/>
              <a:t>Europan</a:t>
            </a:r>
            <a:r>
              <a:rPr lang="de-AT" dirty="0" smtClean="0"/>
              <a:t> </a:t>
            </a:r>
            <a:r>
              <a:rPr lang="de-AT" dirty="0" err="1" smtClean="0"/>
              <a:t>law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missing</a:t>
            </a:r>
            <a:endParaRPr lang="de-AT" dirty="0" smtClean="0"/>
          </a:p>
          <a:p>
            <a:pPr lvl="1"/>
            <a:r>
              <a:rPr lang="de-AT" dirty="0" smtClean="0"/>
              <a:t>Subsumption </a:t>
            </a:r>
            <a:r>
              <a:rPr lang="de-AT" dirty="0" err="1" smtClean="0"/>
              <a:t>of</a:t>
            </a:r>
            <a:r>
              <a:rPr lang="de-AT" dirty="0" smtClean="0"/>
              <a:t> different </a:t>
            </a:r>
            <a:r>
              <a:rPr lang="de-AT" dirty="0" err="1" smtClean="0"/>
              <a:t>fields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law</a:t>
            </a:r>
            <a:endParaRPr lang="de-AT" dirty="0" smtClean="0"/>
          </a:p>
          <a:p>
            <a:pPr lvl="1"/>
            <a:r>
              <a:rPr lang="de-AT" dirty="0" err="1" smtClean="0"/>
              <a:t>Important</a:t>
            </a:r>
            <a:r>
              <a:rPr lang="de-AT" dirty="0" smtClean="0"/>
              <a:t> </a:t>
            </a:r>
            <a:r>
              <a:rPr lang="de-AT" dirty="0" err="1" smtClean="0"/>
              <a:t>terms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missing</a:t>
            </a:r>
            <a:endParaRPr lang="de-AT" dirty="0" smtClean="0"/>
          </a:p>
          <a:p>
            <a:pPr lvl="1"/>
            <a:r>
              <a:rPr lang="de-AT" dirty="0" smtClean="0"/>
              <a:t>Problem </a:t>
            </a:r>
            <a:r>
              <a:rPr lang="de-AT" dirty="0" err="1" smtClean="0"/>
              <a:t>of</a:t>
            </a:r>
            <a:r>
              <a:rPr lang="de-AT" dirty="0" smtClean="0"/>
              <a:t> Common </a:t>
            </a:r>
            <a:r>
              <a:rPr lang="de-AT" dirty="0" err="1" smtClean="0"/>
              <a:t>law</a:t>
            </a:r>
            <a:r>
              <a:rPr lang="de-AT" dirty="0" smtClean="0"/>
              <a:t> vs. </a:t>
            </a:r>
            <a:r>
              <a:rPr lang="de-AT" dirty="0" err="1" smtClean="0"/>
              <a:t>Civil</a:t>
            </a:r>
            <a:r>
              <a:rPr lang="de-AT" dirty="0" smtClean="0"/>
              <a:t> </a:t>
            </a:r>
            <a:r>
              <a:rPr lang="de-AT" dirty="0" err="1" smtClean="0"/>
              <a:t>law</a:t>
            </a:r>
            <a:endParaRPr lang="de-AT" dirty="0" smtClean="0"/>
          </a:p>
          <a:p>
            <a:r>
              <a:rPr lang="de-AT" dirty="0" smtClean="0"/>
              <a:t>Knudsen 1998</a:t>
            </a:r>
          </a:p>
          <a:p>
            <a:pPr lvl="1"/>
            <a:r>
              <a:rPr lang="de-AT" dirty="0" smtClean="0"/>
              <a:t>„Brauchen wir die Dewey-Dezimalklassifikation“</a:t>
            </a:r>
          </a:p>
          <a:p>
            <a:pPr lvl="2"/>
            <a:r>
              <a:rPr lang="de-AT" dirty="0" smtClean="0"/>
              <a:t>Bibliotheksdienst 32 (12): 2120-2131. </a:t>
            </a:r>
          </a:p>
          <a:p>
            <a:pPr lvl="1"/>
            <a:endParaRPr lang="de-AT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3491880" y="206084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ST 505 H249 W7-1(10)+2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20983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de-AT" dirty="0" smtClean="0"/>
              <a:t>Knudsen 1998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AT" dirty="0" err="1" smtClean="0"/>
              <a:t>Discussion</a:t>
            </a:r>
            <a:r>
              <a:rPr lang="de-AT" dirty="0" smtClean="0"/>
              <a:t> </a:t>
            </a:r>
            <a:r>
              <a:rPr lang="de-AT" dirty="0" err="1" smtClean="0"/>
              <a:t>paper</a:t>
            </a:r>
            <a:r>
              <a:rPr lang="de-AT" dirty="0" smtClean="0"/>
              <a:t> </a:t>
            </a:r>
            <a:r>
              <a:rPr lang="de-AT" dirty="0" err="1" smtClean="0"/>
              <a:t>before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translation</a:t>
            </a:r>
            <a:r>
              <a:rPr lang="de-AT" dirty="0"/>
              <a:t> </a:t>
            </a:r>
            <a:r>
              <a:rPr lang="de-AT" dirty="0" err="1" smtClean="0"/>
              <a:t>project</a:t>
            </a:r>
            <a:r>
              <a:rPr lang="de-AT" dirty="0" smtClean="0"/>
              <a:t>: DDC deutsch</a:t>
            </a:r>
          </a:p>
          <a:p>
            <a:pPr lvl="1"/>
            <a:r>
              <a:rPr lang="de-AT" dirty="0" err="1" smtClean="0"/>
              <a:t>Extremly</a:t>
            </a:r>
            <a:r>
              <a:rPr lang="de-AT" dirty="0" smtClean="0"/>
              <a:t> </a:t>
            </a:r>
            <a:r>
              <a:rPr lang="de-AT" dirty="0" err="1" smtClean="0"/>
              <a:t>polemic</a:t>
            </a:r>
            <a:endParaRPr lang="de-AT" dirty="0" smtClean="0"/>
          </a:p>
          <a:p>
            <a:pPr lvl="1"/>
            <a:r>
              <a:rPr lang="de-AT" dirty="0" smtClean="0"/>
              <a:t>„</a:t>
            </a:r>
            <a:r>
              <a:rPr lang="de-AT" dirty="0" err="1" smtClean="0"/>
              <a:t>Deterrent</a:t>
            </a:r>
            <a:r>
              <a:rPr lang="de-AT" dirty="0" smtClean="0"/>
              <a:t> </a:t>
            </a:r>
            <a:r>
              <a:rPr lang="de-AT" dirty="0" err="1" smtClean="0"/>
              <a:t>examples</a:t>
            </a:r>
            <a:r>
              <a:rPr lang="de-AT" dirty="0" smtClean="0"/>
              <a:t>“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/>
              <p14:cNvContentPartPr/>
              <p14:nvPr/>
            </p14:nvContentPartPr>
            <p14:xfrm>
              <a:off x="1071720" y="4164840"/>
              <a:ext cx="1686240" cy="10008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5520" y="4101120"/>
                <a:ext cx="17182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/>
              <p14:cNvContentPartPr/>
              <p14:nvPr/>
            </p14:nvContentPartPr>
            <p14:xfrm>
              <a:off x="1100160" y="4350600"/>
              <a:ext cx="750600" cy="5040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4320" y="4286880"/>
                <a:ext cx="782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/>
              <p14:cNvContentPartPr/>
              <p14:nvPr/>
            </p14:nvContentPartPr>
            <p14:xfrm>
              <a:off x="1150200" y="5693400"/>
              <a:ext cx="885960" cy="8604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4360" y="5630040"/>
                <a:ext cx="91800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90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de-AT" dirty="0" smtClean="0"/>
              <a:t>Knudsen 1998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AT" dirty="0" err="1"/>
              <a:t>Discussion</a:t>
            </a:r>
            <a:r>
              <a:rPr lang="de-AT" dirty="0"/>
              <a:t> </a:t>
            </a:r>
            <a:r>
              <a:rPr lang="de-AT" dirty="0" err="1"/>
              <a:t>paper</a:t>
            </a:r>
            <a:r>
              <a:rPr lang="de-AT" dirty="0"/>
              <a:t> </a:t>
            </a:r>
            <a:r>
              <a:rPr lang="de-AT" dirty="0" err="1"/>
              <a:t>before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translation</a:t>
            </a:r>
            <a:r>
              <a:rPr lang="de-AT" dirty="0"/>
              <a:t> </a:t>
            </a:r>
            <a:r>
              <a:rPr lang="de-AT" dirty="0" err="1"/>
              <a:t>project</a:t>
            </a:r>
            <a:r>
              <a:rPr lang="de-AT" dirty="0"/>
              <a:t>: DDC deutsch</a:t>
            </a:r>
          </a:p>
          <a:p>
            <a:pPr lvl="1"/>
            <a:r>
              <a:rPr lang="de-AT" dirty="0" err="1"/>
              <a:t>Extremly</a:t>
            </a:r>
            <a:r>
              <a:rPr lang="de-AT" dirty="0"/>
              <a:t> </a:t>
            </a:r>
            <a:r>
              <a:rPr lang="de-AT" dirty="0" err="1"/>
              <a:t>polemic</a:t>
            </a:r>
            <a:endParaRPr lang="de-AT" dirty="0"/>
          </a:p>
          <a:p>
            <a:pPr lvl="1"/>
            <a:r>
              <a:rPr lang="de-AT" dirty="0"/>
              <a:t>„</a:t>
            </a:r>
            <a:r>
              <a:rPr lang="de-AT" dirty="0" err="1"/>
              <a:t>Deterrent</a:t>
            </a:r>
            <a:r>
              <a:rPr lang="de-AT" dirty="0"/>
              <a:t> </a:t>
            </a:r>
            <a:r>
              <a:rPr lang="de-AT" dirty="0" err="1"/>
              <a:t>examples</a:t>
            </a:r>
            <a:r>
              <a:rPr lang="de-AT" dirty="0"/>
              <a:t>“</a:t>
            </a:r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11570" t="17077" r="33058" b="1694"/>
          <a:stretch/>
        </p:blipFill>
        <p:spPr bwMode="auto">
          <a:xfrm>
            <a:off x="467544" y="1772816"/>
            <a:ext cx="5324470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/>
              <p14:cNvContentPartPr/>
              <p14:nvPr/>
            </p14:nvContentPartPr>
            <p14:xfrm>
              <a:off x="1071720" y="4164840"/>
              <a:ext cx="1686240" cy="10008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5520" y="4101120"/>
                <a:ext cx="17182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/>
              <p14:cNvContentPartPr/>
              <p14:nvPr/>
            </p14:nvContentPartPr>
            <p14:xfrm>
              <a:off x="1100160" y="4350600"/>
              <a:ext cx="750600" cy="5040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4320" y="4286880"/>
                <a:ext cx="782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/>
              <p14:cNvContentPartPr/>
              <p14:nvPr/>
            </p14:nvContentPartPr>
            <p14:xfrm>
              <a:off x="1150200" y="5693400"/>
              <a:ext cx="885960" cy="8604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4360" y="5630040"/>
                <a:ext cx="91800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78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 rotWithShape="1">
          <a:blip r:embed="rId2"/>
          <a:srcRect l="4809" t="9986" r="5033" b="48227"/>
          <a:stretch/>
        </p:blipFill>
        <p:spPr bwMode="auto">
          <a:xfrm>
            <a:off x="0" y="692696"/>
            <a:ext cx="8229600" cy="3032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/>
          <p:nvPr/>
        </p:nvPicPr>
        <p:blipFill rotWithShape="1">
          <a:blip r:embed="rId3"/>
          <a:srcRect l="5481" t="46273" r="4922" b="5750"/>
          <a:stretch/>
        </p:blipFill>
        <p:spPr bwMode="auto">
          <a:xfrm>
            <a:off x="107504" y="3933056"/>
            <a:ext cx="8136904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07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de-AT" dirty="0" smtClean="0"/>
              <a:t>Bild </a:t>
            </a:r>
            <a:endParaRPr lang="de-AT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/>
          <a:srcRect l="11900" t="27587" r="34050" b="16364"/>
          <a:stretch/>
        </p:blipFill>
        <p:spPr bwMode="auto">
          <a:xfrm>
            <a:off x="2051720" y="836712"/>
            <a:ext cx="5100220" cy="3992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15616" y="494116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field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law</a:t>
            </a:r>
            <a:r>
              <a:rPr lang="de-AT" dirty="0" smtClean="0"/>
              <a:t> DDC </a:t>
            </a:r>
            <a:r>
              <a:rPr lang="de-AT" dirty="0" err="1" smtClean="0"/>
              <a:t>is</a:t>
            </a:r>
            <a:r>
              <a:rPr lang="de-AT" dirty="0" smtClean="0"/>
              <a:t> „</a:t>
            </a:r>
            <a:r>
              <a:rPr lang="de-AT" dirty="0" err="1" smtClean="0"/>
              <a:t>admittedly</a:t>
            </a:r>
            <a:r>
              <a:rPr lang="de-AT" dirty="0" smtClean="0"/>
              <a:t> out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question</a:t>
            </a:r>
            <a:r>
              <a:rPr lang="de-AT" dirty="0" smtClean="0"/>
              <a:t>“.</a:t>
            </a:r>
          </a:p>
          <a:p>
            <a:endParaRPr lang="de-AT" dirty="0"/>
          </a:p>
          <a:p>
            <a:r>
              <a:rPr lang="de-AT" dirty="0" err="1" smtClean="0"/>
              <a:t>Orman</a:t>
            </a:r>
            <a:r>
              <a:rPr lang="de-AT" dirty="0" smtClean="0"/>
              <a:t> 1941. Law </a:t>
            </a:r>
            <a:r>
              <a:rPr lang="de-AT" dirty="0" err="1" smtClean="0"/>
              <a:t>library</a:t>
            </a:r>
            <a:r>
              <a:rPr lang="de-AT" dirty="0" smtClean="0"/>
              <a:t> </a:t>
            </a:r>
            <a:r>
              <a:rPr lang="de-AT" dirty="0" err="1" smtClean="0"/>
              <a:t>classification</a:t>
            </a:r>
            <a:endParaRPr lang="de-AT" dirty="0" smtClean="0"/>
          </a:p>
          <a:p>
            <a:r>
              <a:rPr lang="de-AT" dirty="0"/>
              <a:t>	</a:t>
            </a:r>
            <a:r>
              <a:rPr lang="de-AT" dirty="0" smtClean="0"/>
              <a:t>Library </a:t>
            </a:r>
            <a:r>
              <a:rPr lang="de-AT" dirty="0" err="1" smtClean="0"/>
              <a:t>Quaterly</a:t>
            </a:r>
            <a:r>
              <a:rPr lang="de-AT" dirty="0" smtClean="0"/>
              <a:t> 11 (2): 210-217</a:t>
            </a:r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5629320" y="1814400"/>
              <a:ext cx="1386360" cy="6480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3480" y="1751040"/>
                <a:ext cx="1418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/>
              <p14:cNvContentPartPr/>
              <p14:nvPr/>
            </p14:nvContentPartPr>
            <p14:xfrm>
              <a:off x="3129120" y="1985760"/>
              <a:ext cx="2322000" cy="7200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2920" y="1922400"/>
                <a:ext cx="23540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/>
              <p14:cNvContentPartPr/>
              <p14:nvPr/>
            </p14:nvContentPartPr>
            <p14:xfrm>
              <a:off x="2557440" y="3221640"/>
              <a:ext cx="50400" cy="36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1600" y="3158280"/>
                <a:ext cx="82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/>
              <p14:cNvContentPartPr/>
              <p14:nvPr/>
            </p14:nvContentPartPr>
            <p14:xfrm>
              <a:off x="2579040" y="3214440"/>
              <a:ext cx="850320" cy="3636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62840" y="3151080"/>
                <a:ext cx="882360" cy="163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feld 8"/>
          <p:cNvSpPr txBox="1"/>
          <p:nvPr/>
        </p:nvSpPr>
        <p:spPr>
          <a:xfrm>
            <a:off x="3427654" y="3048371"/>
            <a:ext cx="26565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 smtClean="0"/>
              <a:t>341.2422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603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de-AT" dirty="0" err="1" smtClean="0"/>
              <a:t>Orman</a:t>
            </a:r>
            <a:r>
              <a:rPr lang="de-AT" dirty="0" smtClean="0"/>
              <a:t> 1941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AT" dirty="0" smtClean="0"/>
              <a:t>Bild</a:t>
            </a:r>
          </a:p>
        </p:txBody>
      </p:sp>
      <p:pic>
        <p:nvPicPr>
          <p:cNvPr id="5" name="Grafik 4" descr="\\ub-dom\U_Dom\Users S-Z\Schaefer\Documents\Eigene Bilder\orman\dtc_81_tif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13763" r="14326" b="12472"/>
          <a:stretch/>
        </p:blipFill>
        <p:spPr bwMode="auto">
          <a:xfrm>
            <a:off x="4211960" y="1772816"/>
            <a:ext cx="4320480" cy="6696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 descr="\\UB-DOM\U_Dom\Users S-Z\Schaefer\Documents\Eigene Bilder\orman\dtc_80_tif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8" t="18172" r="14823" b="14408"/>
          <a:stretch/>
        </p:blipFill>
        <p:spPr bwMode="auto">
          <a:xfrm>
            <a:off x="220985" y="1764362"/>
            <a:ext cx="3990975" cy="5972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/>
              <p14:cNvContentPartPr/>
              <p14:nvPr/>
            </p14:nvContentPartPr>
            <p14:xfrm>
              <a:off x="521640" y="4421880"/>
              <a:ext cx="2021760" cy="8604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440" y="4358520"/>
                <a:ext cx="20538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/>
              <p14:cNvContentPartPr/>
              <p14:nvPr/>
            </p14:nvContentPartPr>
            <p14:xfrm>
              <a:off x="2843280" y="4743360"/>
              <a:ext cx="1000440" cy="4320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7440" y="4680000"/>
                <a:ext cx="1032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/>
              <p14:cNvContentPartPr/>
              <p14:nvPr/>
            </p14:nvContentPartPr>
            <p14:xfrm>
              <a:off x="3079080" y="4864680"/>
              <a:ext cx="978840" cy="7920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3240" y="4801320"/>
                <a:ext cx="10105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/>
              <p14:cNvContentPartPr/>
              <p14:nvPr/>
            </p14:nvContentPartPr>
            <p14:xfrm>
              <a:off x="1907280" y="5193360"/>
              <a:ext cx="893520" cy="5040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1440" y="5130000"/>
                <a:ext cx="925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/>
              <p14:cNvContentPartPr/>
              <p14:nvPr/>
            </p14:nvContentPartPr>
            <p14:xfrm>
              <a:off x="485640" y="5329080"/>
              <a:ext cx="1607760" cy="4320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9800" y="5265720"/>
                <a:ext cx="16394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/>
              <p14:cNvContentPartPr/>
              <p14:nvPr/>
            </p14:nvContentPartPr>
            <p14:xfrm>
              <a:off x="5822280" y="2593080"/>
              <a:ext cx="357480" cy="2196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06440" y="2529720"/>
                <a:ext cx="389160" cy="1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05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de-AT" dirty="0" smtClean="0"/>
              <a:t>Half-</a:t>
            </a:r>
            <a:r>
              <a:rPr lang="de-AT" dirty="0" err="1" smtClean="0"/>
              <a:t>life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Information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 smtClean="0"/>
          </a:p>
        </p:txBody>
      </p:sp>
      <p:pic>
        <p:nvPicPr>
          <p:cNvPr id="6" name="Picture 2" descr="\\UB-DOM\U_Dom\Users S-Z\Schaefer\Documents\Eigene Bilder\wissen_halbwertzei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/>
          <a:stretch/>
        </p:blipFill>
        <p:spPr bwMode="auto">
          <a:xfrm>
            <a:off x="1470719" y="1988840"/>
            <a:ext cx="5762625" cy="5019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68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de-AT" sz="4400" dirty="0" smtClean="0"/>
          </a:p>
          <a:p>
            <a:r>
              <a:rPr lang="de-AT" sz="4400" dirty="0" err="1" smtClean="0"/>
              <a:t>Thank</a:t>
            </a:r>
            <a:r>
              <a:rPr lang="de-AT" sz="4400" dirty="0" smtClean="0"/>
              <a:t> </a:t>
            </a:r>
            <a:r>
              <a:rPr lang="de-AT" sz="4400" dirty="0" err="1" smtClean="0"/>
              <a:t>you</a:t>
            </a:r>
            <a:r>
              <a:rPr lang="de-AT" sz="4400" dirty="0" smtClean="0"/>
              <a:t> </a:t>
            </a:r>
            <a:r>
              <a:rPr lang="de-AT" sz="4400" dirty="0" err="1" smtClean="0"/>
              <a:t>for</a:t>
            </a:r>
            <a:r>
              <a:rPr lang="de-AT" sz="4400" dirty="0" smtClean="0"/>
              <a:t> </a:t>
            </a:r>
            <a:r>
              <a:rPr lang="de-AT" sz="4400" dirty="0" err="1" smtClean="0"/>
              <a:t>your</a:t>
            </a:r>
            <a:r>
              <a:rPr lang="de-AT" sz="4400" dirty="0" smtClean="0"/>
              <a:t> </a:t>
            </a:r>
            <a:r>
              <a:rPr lang="de-AT" sz="4400" dirty="0" err="1" smtClean="0"/>
              <a:t>attention</a:t>
            </a:r>
            <a:endParaRPr lang="de-AT" sz="4400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pPr lvl="3"/>
            <a:r>
              <a:rPr lang="de-AT" dirty="0" err="1" smtClean="0"/>
              <a:t>Acknowledgement</a:t>
            </a:r>
            <a:r>
              <a:rPr lang="de-AT" dirty="0" smtClean="0"/>
              <a:t>:</a:t>
            </a:r>
          </a:p>
          <a:p>
            <a:pPr marL="1371600" lvl="3" indent="0">
              <a:buNone/>
            </a:pPr>
            <a:r>
              <a:rPr lang="de-AT" dirty="0"/>
              <a:t>	</a:t>
            </a:r>
            <a:r>
              <a:rPr lang="de-AT" dirty="0" err="1" smtClean="0"/>
              <a:t>Thanks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Dr. Heidrun Alex , Dr. Alfred Friedl </a:t>
            </a:r>
          </a:p>
          <a:p>
            <a:pPr marL="1371600" lvl="3" indent="0">
              <a:buNone/>
            </a:pPr>
            <a:r>
              <a:rPr lang="de-AT" dirty="0"/>
              <a:t>	</a:t>
            </a:r>
            <a:r>
              <a:rPr lang="de-AT" dirty="0" err="1" smtClean="0"/>
              <a:t>and</a:t>
            </a:r>
            <a:r>
              <a:rPr lang="de-AT" dirty="0" smtClean="0"/>
              <a:t> Dr. Rudolf </a:t>
            </a:r>
            <a:r>
              <a:rPr lang="de-AT" dirty="0" err="1" smtClean="0"/>
              <a:t>Lindpointner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774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dirty="0" smtClean="0"/>
              <a:t>Rösch Hermann. Ethische Konflikte und Dilemmata im </a:t>
            </a:r>
            <a:r>
              <a:rPr lang="de-AT" dirty="0" err="1" smtClean="0"/>
              <a:t>bibliothekariwchen</a:t>
            </a:r>
            <a:r>
              <a:rPr lang="de-AT" dirty="0" smtClean="0"/>
              <a:t> Alltag. </a:t>
            </a:r>
            <a:r>
              <a:rPr lang="de-AT" smtClean="0"/>
              <a:t>Mitteilungen der VÖB 2014, 67(1):15-32</a:t>
            </a:r>
          </a:p>
          <a:p>
            <a:r>
              <a:rPr lang="de-AT" dirty="0" err="1" smtClean="0"/>
              <a:t>Umstätter</a:t>
            </a:r>
            <a:r>
              <a:rPr lang="de-AT" dirty="0" smtClean="0"/>
              <a:t> Walther. DDC in Europa. Hat der Einsatz in der Deutschen Nationalbibliothek unsere Zunft weitergebracht? Hat unsere Klientel etwas davon? Bibliotheksdienst 2008, 42(11): 1194-1221</a:t>
            </a:r>
          </a:p>
          <a:p>
            <a:r>
              <a:rPr lang="de-AT" dirty="0" err="1" smtClean="0"/>
              <a:t>Thieleman</a:t>
            </a:r>
            <a:r>
              <a:rPr lang="de-AT" dirty="0" smtClean="0"/>
              <a:t> Andreas. Sacherschließung für Kunstgeschichte: Möglichkeiten und Grenzen der DDC 700: The Arts. Berliner </a:t>
            </a:r>
            <a:r>
              <a:rPr lang="de-AT" dirty="0" err="1" smtClean="0"/>
              <a:t>Handreichngen</a:t>
            </a:r>
            <a:r>
              <a:rPr lang="de-AT" dirty="0" smtClean="0"/>
              <a:t> zur Bibliotheks- und Informationswissenschaft 2007, 202:1-78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832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Datasets </a:t>
            </a:r>
            <a:r>
              <a:rPr lang="de-AT" dirty="0" err="1" smtClean="0"/>
              <a:t>with</a:t>
            </a:r>
            <a:r>
              <a:rPr lang="de-AT" dirty="0" smtClean="0"/>
              <a:t> DDC in </a:t>
            </a:r>
            <a:r>
              <a:rPr lang="de-AT" dirty="0" err="1" smtClean="0"/>
              <a:t>the</a:t>
            </a:r>
            <a:r>
              <a:rPr lang="de-AT" dirty="0" smtClean="0"/>
              <a:t> Austrian Union Catalogue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AT" dirty="0" err="1" smtClean="0"/>
              <a:t>February</a:t>
            </a:r>
            <a:r>
              <a:rPr lang="de-AT" dirty="0" smtClean="0"/>
              <a:t> </a:t>
            </a:r>
            <a:r>
              <a:rPr lang="de-AT" dirty="0"/>
              <a:t>2013</a:t>
            </a:r>
          </a:p>
          <a:p>
            <a:pPr lvl="1"/>
            <a:r>
              <a:rPr lang="de-AT" dirty="0" smtClean="0"/>
              <a:t>424.933</a:t>
            </a:r>
          </a:p>
          <a:p>
            <a:r>
              <a:rPr lang="de-AT" dirty="0" err="1" smtClean="0"/>
              <a:t>Published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 Dr. Oberhauser</a:t>
            </a:r>
          </a:p>
          <a:p>
            <a:pPr lvl="1"/>
            <a:r>
              <a:rPr lang="de-AT" dirty="0" smtClean="0"/>
              <a:t>Mitteilungen der VÖB</a:t>
            </a:r>
          </a:p>
          <a:p>
            <a:pPr lvl="2"/>
            <a:r>
              <a:rPr lang="de-AT" dirty="0" smtClean="0"/>
              <a:t>2008</a:t>
            </a:r>
          </a:p>
          <a:p>
            <a:pPr lvl="2"/>
            <a:r>
              <a:rPr lang="de-AT" dirty="0" smtClean="0"/>
              <a:t>2009</a:t>
            </a:r>
          </a:p>
          <a:p>
            <a:pPr lvl="2"/>
            <a:r>
              <a:rPr lang="de-AT" dirty="0" smtClean="0"/>
              <a:t>2013</a:t>
            </a:r>
          </a:p>
          <a:p>
            <a:pPr lvl="3"/>
            <a:r>
              <a:rPr lang="de-AT" dirty="0" smtClean="0"/>
              <a:t>„Half-</a:t>
            </a:r>
            <a:r>
              <a:rPr lang="de-AT" dirty="0" err="1" smtClean="0"/>
              <a:t>life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information</a:t>
            </a:r>
            <a:r>
              <a:rPr lang="de-AT" dirty="0" smtClean="0"/>
              <a:t>“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04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dirty="0" err="1" smtClean="0"/>
              <a:t>Classification</a:t>
            </a:r>
            <a:r>
              <a:rPr lang="de-AT" dirty="0" smtClean="0"/>
              <a:t> </a:t>
            </a:r>
            <a:r>
              <a:rPr lang="de-AT" dirty="0" err="1" smtClean="0"/>
              <a:t>systems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err="1"/>
              <a:t>i</a:t>
            </a:r>
            <a:r>
              <a:rPr lang="de-AT" dirty="0" err="1" smtClean="0"/>
              <a:t>n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Austrian Union Catalogue</a:t>
            </a:r>
            <a:endParaRPr lang="de-A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5114"/>
            <a:ext cx="4102451" cy="229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3816424" cy="225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44934"/>
            <a:ext cx="4137458" cy="249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427984" y="4892752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Figures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endParaRPr lang="de-AT" dirty="0" smtClean="0"/>
          </a:p>
          <a:p>
            <a:r>
              <a:rPr lang="de-AT" dirty="0" smtClean="0"/>
              <a:t>Oberhauser, O. </a:t>
            </a:r>
            <a:r>
              <a:rPr lang="en-US" dirty="0" err="1" smtClean="0"/>
              <a:t>Consortial</a:t>
            </a:r>
            <a:r>
              <a:rPr lang="en-US" dirty="0" smtClean="0"/>
              <a:t> Subject  Indexing and Classification: The present Situation in  Austria.</a:t>
            </a:r>
          </a:p>
          <a:p>
            <a:r>
              <a:rPr lang="de-AT" dirty="0" smtClean="0"/>
              <a:t>Mitteilungen </a:t>
            </a:r>
            <a:r>
              <a:rPr lang="de-AT" dirty="0"/>
              <a:t>der VÖB 66 (2013) Nr. 2 </a:t>
            </a:r>
          </a:p>
        </p:txBody>
      </p:sp>
    </p:spTree>
    <p:extLst>
      <p:ext uri="{BB962C8B-B14F-4D97-AF65-F5344CB8AC3E}">
        <p14:creationId xmlns:p14="http://schemas.microsoft.com/office/powerpoint/2010/main" val="18036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OBVSG – Austrian Library Union </a:t>
            </a:r>
            <a:r>
              <a:rPr lang="de-AT" dirty="0" err="1" smtClean="0"/>
              <a:t>and</a:t>
            </a:r>
            <a:r>
              <a:rPr lang="de-AT" dirty="0" smtClean="0"/>
              <a:t> Service Co. </a:t>
            </a:r>
            <a:r>
              <a:rPr lang="de-AT" dirty="0" err="1" smtClean="0"/>
              <a:t>Ldt</a:t>
            </a:r>
            <a:r>
              <a:rPr lang="de-AT" dirty="0" smtClean="0"/>
              <a:t>.                                                                      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85000" lnSpcReduction="20000"/>
          </a:bodyPr>
          <a:lstStyle/>
          <a:p>
            <a:r>
              <a:rPr lang="de-AT" dirty="0" smtClean="0"/>
              <a:t>Catalogue </a:t>
            </a:r>
            <a:r>
              <a:rPr lang="de-AT" dirty="0" err="1" smtClean="0"/>
              <a:t>enrichment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RVK </a:t>
            </a:r>
            <a:r>
              <a:rPr lang="de-AT" dirty="0" err="1" smtClean="0"/>
              <a:t>and</a:t>
            </a:r>
            <a:r>
              <a:rPr lang="de-AT" dirty="0" smtClean="0"/>
              <a:t> BK. None </a:t>
            </a:r>
            <a:r>
              <a:rPr lang="de-AT" dirty="0" err="1" smtClean="0"/>
              <a:t>for</a:t>
            </a:r>
            <a:r>
              <a:rPr lang="de-AT" dirty="0" smtClean="0"/>
              <a:t> DDC</a:t>
            </a:r>
          </a:p>
          <a:p>
            <a:r>
              <a:rPr lang="de-AT" dirty="0" smtClean="0"/>
              <a:t>DDC</a:t>
            </a:r>
            <a:r>
              <a:rPr lang="de-AT" dirty="0"/>
              <a:t> </a:t>
            </a:r>
            <a:r>
              <a:rPr lang="de-AT" dirty="0" err="1" smtClean="0"/>
              <a:t>data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endParaRPr lang="de-AT" dirty="0" smtClean="0"/>
          </a:p>
          <a:p>
            <a:pPr lvl="1"/>
            <a:r>
              <a:rPr lang="de-AT" dirty="0" err="1"/>
              <a:t>External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 </a:t>
            </a:r>
            <a:r>
              <a:rPr lang="de-AT" dirty="0" err="1"/>
              <a:t>transfer</a:t>
            </a:r>
            <a:endParaRPr lang="de-AT" dirty="0"/>
          </a:p>
          <a:p>
            <a:pPr lvl="2"/>
            <a:r>
              <a:rPr lang="de-AT" dirty="0" smtClean="0"/>
              <a:t>DNB </a:t>
            </a:r>
            <a:r>
              <a:rPr lang="de-AT" dirty="0" err="1" smtClean="0"/>
              <a:t>since</a:t>
            </a:r>
            <a:r>
              <a:rPr lang="de-AT" dirty="0" smtClean="0"/>
              <a:t> 2005</a:t>
            </a:r>
            <a:endParaRPr lang="de-AT" dirty="0"/>
          </a:p>
          <a:p>
            <a:r>
              <a:rPr lang="de-AT" dirty="0" smtClean="0"/>
              <a:t>Loss </a:t>
            </a:r>
            <a:r>
              <a:rPr lang="de-AT" dirty="0" err="1" smtClean="0"/>
              <a:t>of</a:t>
            </a:r>
            <a:r>
              <a:rPr lang="de-AT" dirty="0" smtClean="0"/>
              <a:t> Data </a:t>
            </a:r>
            <a:r>
              <a:rPr lang="de-AT" dirty="0" err="1" smtClean="0"/>
              <a:t>caused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 „</a:t>
            </a:r>
            <a:r>
              <a:rPr lang="de-AT" dirty="0" err="1" smtClean="0"/>
              <a:t>checks</a:t>
            </a:r>
            <a:r>
              <a:rPr lang="de-AT" dirty="0" smtClean="0"/>
              <a:t>“ in ALEPH</a:t>
            </a:r>
          </a:p>
          <a:p>
            <a:pPr lvl="1"/>
            <a:r>
              <a:rPr lang="de-AT" dirty="0" err="1" smtClean="0"/>
              <a:t>Formally</a:t>
            </a:r>
            <a:r>
              <a:rPr lang="de-AT" dirty="0" smtClean="0"/>
              <a:t> </a:t>
            </a:r>
            <a:r>
              <a:rPr lang="de-AT" dirty="0" err="1" smtClean="0"/>
              <a:t>wrong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SWB </a:t>
            </a:r>
            <a:r>
              <a:rPr lang="de-AT" dirty="0" err="1" smtClean="0"/>
              <a:t>and</a:t>
            </a:r>
            <a:r>
              <a:rPr lang="de-AT" dirty="0" smtClean="0"/>
              <a:t> BVB</a:t>
            </a:r>
          </a:p>
          <a:p>
            <a:pPr lvl="2"/>
            <a:r>
              <a:rPr lang="de-AT" dirty="0" err="1" smtClean="0"/>
              <a:t>Known</a:t>
            </a:r>
            <a:r>
              <a:rPr lang="de-AT" dirty="0" smtClean="0"/>
              <a:t> </a:t>
            </a:r>
            <a:r>
              <a:rPr lang="de-AT" dirty="0" err="1" smtClean="0"/>
              <a:t>since</a:t>
            </a:r>
            <a:r>
              <a:rPr lang="de-AT" dirty="0" smtClean="0"/>
              <a:t> 2008 (Oberhauser 2009)</a:t>
            </a:r>
          </a:p>
          <a:p>
            <a:pPr lvl="2"/>
            <a:r>
              <a:rPr lang="de-AT" dirty="0" smtClean="0"/>
              <a:t>Solution </a:t>
            </a:r>
            <a:r>
              <a:rPr lang="de-AT" dirty="0" err="1" smtClean="0"/>
              <a:t>since</a:t>
            </a:r>
            <a:r>
              <a:rPr lang="de-AT" dirty="0" smtClean="0"/>
              <a:t> </a:t>
            </a:r>
            <a:r>
              <a:rPr lang="de-AT" dirty="0" err="1" smtClean="0"/>
              <a:t>summer</a:t>
            </a:r>
            <a:r>
              <a:rPr lang="de-AT" dirty="0" smtClean="0"/>
              <a:t> 2013</a:t>
            </a:r>
          </a:p>
          <a:p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projects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DDC </a:t>
            </a:r>
            <a:r>
              <a:rPr lang="de-AT" dirty="0" err="1" smtClean="0"/>
              <a:t>data</a:t>
            </a:r>
            <a:r>
              <a:rPr lang="de-AT" dirty="0" smtClean="0"/>
              <a:t> </a:t>
            </a:r>
            <a:r>
              <a:rPr lang="de-AT" dirty="0" err="1" smtClean="0"/>
              <a:t>correction</a:t>
            </a:r>
            <a:r>
              <a:rPr lang="de-AT" dirty="0" smtClean="0"/>
              <a:t> </a:t>
            </a:r>
          </a:p>
          <a:p>
            <a:pPr lvl="1"/>
            <a:r>
              <a:rPr lang="de-AT" dirty="0" err="1" smtClean="0"/>
              <a:t>Correct</a:t>
            </a:r>
            <a:r>
              <a:rPr lang="de-AT" dirty="0" smtClean="0"/>
              <a:t> DDC in </a:t>
            </a:r>
            <a:r>
              <a:rPr lang="de-AT" dirty="0" err="1" smtClean="0"/>
              <a:t>wrong</a:t>
            </a:r>
            <a:r>
              <a:rPr lang="de-AT" dirty="0" smtClean="0"/>
              <a:t> MAB </a:t>
            </a:r>
            <a:r>
              <a:rPr lang="de-AT" dirty="0" err="1" smtClean="0"/>
              <a:t>field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4403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DDC in </a:t>
            </a:r>
            <a:r>
              <a:rPr lang="de-AT" dirty="0" err="1" smtClean="0"/>
              <a:t>the</a:t>
            </a:r>
            <a:r>
              <a:rPr lang="de-AT" dirty="0" smtClean="0"/>
              <a:t> University Library, University </a:t>
            </a:r>
            <a:r>
              <a:rPr lang="de-AT" dirty="0" err="1" smtClean="0"/>
              <a:t>of</a:t>
            </a:r>
            <a:r>
              <a:rPr lang="de-AT" dirty="0" smtClean="0"/>
              <a:t> Vienna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resources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DDC </a:t>
            </a:r>
            <a:r>
              <a:rPr lang="de-AT" dirty="0" err="1" smtClean="0"/>
              <a:t>working</a:t>
            </a:r>
            <a:r>
              <a:rPr lang="de-AT" dirty="0" smtClean="0"/>
              <a:t> </a:t>
            </a:r>
            <a:r>
              <a:rPr lang="de-AT" dirty="0" err="1" smtClean="0"/>
              <a:t>group</a:t>
            </a:r>
            <a:endParaRPr lang="de-AT" dirty="0"/>
          </a:p>
          <a:p>
            <a:pPr lvl="1"/>
            <a:r>
              <a:rPr lang="de-AT" dirty="0" err="1" smtClean="0"/>
              <a:t>External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r>
              <a:rPr lang="de-AT" dirty="0" smtClean="0"/>
              <a:t> </a:t>
            </a:r>
            <a:r>
              <a:rPr lang="de-AT" dirty="0" err="1" smtClean="0"/>
              <a:t>transfer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only</a:t>
            </a:r>
            <a:r>
              <a:rPr lang="de-AT" dirty="0" smtClean="0"/>
              <a:t> </a:t>
            </a:r>
            <a:r>
              <a:rPr lang="de-AT" dirty="0" err="1" smtClean="0"/>
              <a:t>use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DDC </a:t>
            </a:r>
            <a:r>
              <a:rPr lang="de-AT" dirty="0" err="1" smtClean="0"/>
              <a:t>left</a:t>
            </a:r>
            <a:endParaRPr lang="de-AT" dirty="0" smtClean="0"/>
          </a:p>
          <a:p>
            <a:r>
              <a:rPr lang="de-AT" dirty="0" err="1" smtClean="0"/>
              <a:t>Shelving</a:t>
            </a:r>
            <a:r>
              <a:rPr lang="de-AT" dirty="0" smtClean="0"/>
              <a:t> 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main</a:t>
            </a:r>
            <a:r>
              <a:rPr lang="de-AT" dirty="0" smtClean="0"/>
              <a:t> </a:t>
            </a:r>
            <a:r>
              <a:rPr lang="de-AT" dirty="0" err="1" smtClean="0"/>
              <a:t>reading</a:t>
            </a:r>
            <a:r>
              <a:rPr lang="de-AT" dirty="0" smtClean="0"/>
              <a:t> </a:t>
            </a:r>
            <a:r>
              <a:rPr lang="de-AT" dirty="0" err="1" smtClean="0"/>
              <a:t>room</a:t>
            </a:r>
            <a:endParaRPr lang="de-AT" dirty="0" smtClean="0"/>
          </a:p>
          <a:p>
            <a:pPr lvl="1"/>
            <a:r>
              <a:rPr lang="de-AT" dirty="0" smtClean="0"/>
              <a:t> 200 Religion</a:t>
            </a:r>
          </a:p>
          <a:p>
            <a:pPr lvl="2"/>
            <a:r>
              <a:rPr lang="de-AT" dirty="0" smtClean="0"/>
              <a:t>September 2013</a:t>
            </a:r>
          </a:p>
          <a:p>
            <a:pPr lvl="2"/>
            <a:r>
              <a:rPr lang="de-AT" dirty="0" err="1" smtClean="0"/>
              <a:t>Possibly</a:t>
            </a:r>
            <a:r>
              <a:rPr lang="de-AT" dirty="0" smtClean="0"/>
              <a:t> </a:t>
            </a:r>
            <a:r>
              <a:rPr lang="de-AT" dirty="0" err="1" smtClean="0"/>
              <a:t>other</a:t>
            </a:r>
            <a:r>
              <a:rPr lang="de-AT" dirty="0" smtClean="0"/>
              <a:t> </a:t>
            </a:r>
            <a:r>
              <a:rPr lang="de-AT" dirty="0" err="1" smtClean="0"/>
              <a:t>fields</a:t>
            </a:r>
            <a:r>
              <a:rPr lang="de-AT" dirty="0" smtClean="0"/>
              <a:t> follow</a:t>
            </a:r>
          </a:p>
        </p:txBody>
      </p:sp>
    </p:spTree>
    <p:extLst>
      <p:ext uri="{BB962C8B-B14F-4D97-AF65-F5344CB8AC3E}">
        <p14:creationId xmlns:p14="http://schemas.microsoft.com/office/powerpoint/2010/main" val="15457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7" name="Picture 3" descr="C:\Users\schaefer\AppData\Local\Microsoft\Windows\Temporary Internet Files\Content.Outlook\SNF9VECC\uni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328"/>
            <a:ext cx="9144000" cy="608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2808312" cy="1143000"/>
          </a:xfr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4" name="Picture 2" descr="\\UB-DOM\U_Dom\Users S-Z\Schaefer\Documents\Eigene Bilder\GrLesesaal\101MSDCF\R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3393578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93578" y="1052736"/>
            <a:ext cx="5293222" cy="5073427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	</a:t>
            </a:r>
            <a:r>
              <a:rPr lang="de-AT" sz="4000" dirty="0" smtClean="0"/>
              <a:t>Main </a:t>
            </a:r>
            <a:r>
              <a:rPr lang="de-AT" sz="4000" dirty="0" err="1"/>
              <a:t>reading</a:t>
            </a:r>
            <a:r>
              <a:rPr lang="de-AT" sz="4000" dirty="0"/>
              <a:t> </a:t>
            </a:r>
            <a:r>
              <a:rPr lang="de-AT" sz="4000" dirty="0" err="1"/>
              <a:t>Room</a:t>
            </a:r>
            <a:r>
              <a:rPr lang="de-AT" sz="4000" dirty="0"/>
              <a:t> </a:t>
            </a:r>
            <a:r>
              <a:rPr lang="de-AT" sz="4000" dirty="0" smtClean="0"/>
              <a:t>	University </a:t>
            </a:r>
            <a:r>
              <a:rPr lang="de-AT" sz="4000" dirty="0"/>
              <a:t>Library, </a:t>
            </a:r>
            <a:r>
              <a:rPr lang="de-AT" sz="4000" dirty="0" smtClean="0"/>
              <a:t>	University </a:t>
            </a:r>
            <a:r>
              <a:rPr lang="de-AT" sz="4000" dirty="0" err="1"/>
              <a:t>of</a:t>
            </a:r>
            <a:r>
              <a:rPr lang="de-AT" sz="4000" dirty="0"/>
              <a:t> </a:t>
            </a:r>
            <a:r>
              <a:rPr lang="de-AT" sz="4000" dirty="0" smtClean="0"/>
              <a:t>Vienna</a:t>
            </a:r>
          </a:p>
          <a:p>
            <a:r>
              <a:rPr lang="de-AT" dirty="0" smtClean="0"/>
              <a:t> 200 Religion</a:t>
            </a:r>
            <a:endParaRPr lang="de-AT" dirty="0"/>
          </a:p>
          <a:p>
            <a:pPr lvl="1"/>
            <a:r>
              <a:rPr lang="de-AT" dirty="0" smtClean="0"/>
              <a:t>43m </a:t>
            </a:r>
            <a:r>
              <a:rPr lang="de-AT" dirty="0" err="1" smtClean="0"/>
              <a:t>shelves</a:t>
            </a:r>
            <a:endParaRPr lang="de-AT" dirty="0" smtClean="0"/>
          </a:p>
          <a:p>
            <a:pPr marL="457200" lvl="1" indent="0">
              <a:buNone/>
            </a:pPr>
            <a:endParaRPr lang="de-AT" dirty="0" smtClean="0"/>
          </a:p>
          <a:p>
            <a:pPr lvl="2"/>
            <a:r>
              <a:rPr lang="de-AT" dirty="0" smtClean="0"/>
              <a:t>Special </a:t>
            </a:r>
            <a:r>
              <a:rPr lang="de-AT" dirty="0" err="1" smtClean="0"/>
              <a:t>library</a:t>
            </a:r>
            <a:r>
              <a:rPr lang="de-AT" dirty="0" smtClean="0"/>
              <a:t>: „</a:t>
            </a:r>
            <a:r>
              <a:rPr lang="de-AT" dirty="0" err="1" smtClean="0"/>
              <a:t>Catholic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Protestant </a:t>
            </a:r>
            <a:r>
              <a:rPr lang="de-AT" dirty="0" err="1" smtClean="0"/>
              <a:t>Theology</a:t>
            </a:r>
            <a:r>
              <a:rPr lang="de-AT" dirty="0" smtClean="0"/>
              <a:t> Library“ </a:t>
            </a:r>
          </a:p>
          <a:p>
            <a:pPr lvl="3"/>
            <a:r>
              <a:rPr lang="de-AT" dirty="0" smtClean="0"/>
              <a:t>450.000m </a:t>
            </a:r>
            <a:r>
              <a:rPr lang="de-AT" dirty="0" err="1" smtClean="0"/>
              <a:t>shelves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44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1026" name="Picture 2" descr="E:\Bücher\101MSDCF\DSC0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0473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r>
              <a:rPr lang="de-AT" dirty="0" smtClean="0"/>
              <a:t>Bad </a:t>
            </a:r>
            <a:r>
              <a:rPr lang="de-AT" dirty="0" err="1" smtClean="0"/>
              <a:t>mood</a:t>
            </a:r>
            <a:r>
              <a:rPr lang="de-AT" dirty="0"/>
              <a:t> </a:t>
            </a:r>
            <a:r>
              <a:rPr lang="de-AT" dirty="0" smtClean="0"/>
              <a:t>in Austria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77500" lnSpcReduction="20000"/>
          </a:bodyPr>
          <a:lstStyle/>
          <a:p>
            <a:r>
              <a:rPr lang="de-AT" dirty="0" smtClean="0"/>
              <a:t>DDC </a:t>
            </a:r>
            <a:r>
              <a:rPr lang="de-AT" dirty="0" err="1" smtClean="0"/>
              <a:t>too</a:t>
            </a:r>
            <a:r>
              <a:rPr lang="de-AT" dirty="0" smtClean="0"/>
              <a:t> </a:t>
            </a:r>
            <a:r>
              <a:rPr lang="de-AT" dirty="0" err="1" smtClean="0"/>
              <a:t>complicated</a:t>
            </a:r>
            <a:endParaRPr lang="de-AT" dirty="0" smtClean="0"/>
          </a:p>
          <a:p>
            <a:r>
              <a:rPr lang="de-AT" dirty="0"/>
              <a:t>Rösch </a:t>
            </a:r>
            <a:r>
              <a:rPr lang="de-AT" dirty="0" smtClean="0"/>
              <a:t>2014; </a:t>
            </a:r>
            <a:r>
              <a:rPr lang="de-AT" dirty="0" err="1" smtClean="0"/>
              <a:t>Ethics</a:t>
            </a:r>
            <a:endParaRPr lang="de-AT" dirty="0"/>
          </a:p>
          <a:p>
            <a:pPr lvl="1"/>
            <a:r>
              <a:rPr lang="de-AT" dirty="0" smtClean="0"/>
              <a:t> </a:t>
            </a:r>
            <a:r>
              <a:rPr lang="de-AT" dirty="0" err="1" smtClean="0"/>
              <a:t>Christianity</a:t>
            </a:r>
            <a:r>
              <a:rPr lang="de-AT" dirty="0" smtClean="0"/>
              <a:t> </a:t>
            </a:r>
            <a:r>
              <a:rPr lang="de-AT" strike="sngStrike" dirty="0" smtClean="0"/>
              <a:t>201-289,</a:t>
            </a:r>
            <a:r>
              <a:rPr lang="de-AT" dirty="0" smtClean="0"/>
              <a:t> 230-289	</a:t>
            </a:r>
          </a:p>
          <a:p>
            <a:r>
              <a:rPr lang="de-AT" dirty="0" smtClean="0"/>
              <a:t>Oberhauser 2013</a:t>
            </a:r>
          </a:p>
          <a:p>
            <a:pPr lvl="1"/>
            <a:r>
              <a:rPr lang="de-AT" dirty="0" smtClean="0"/>
              <a:t> </a:t>
            </a:r>
            <a:r>
              <a:rPr lang="de-AT" dirty="0" err="1" smtClean="0"/>
              <a:t>Repeating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old</a:t>
            </a:r>
            <a:r>
              <a:rPr lang="de-AT" dirty="0" smtClean="0"/>
              <a:t>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solved</a:t>
            </a:r>
            <a:r>
              <a:rPr lang="de-AT" dirty="0" smtClean="0"/>
              <a:t> </a:t>
            </a:r>
            <a:r>
              <a:rPr lang="de-AT" dirty="0" err="1" smtClean="0"/>
              <a:t>problems</a:t>
            </a:r>
            <a:endParaRPr lang="de-AT" dirty="0" smtClean="0"/>
          </a:p>
          <a:p>
            <a:pPr lvl="2"/>
            <a:r>
              <a:rPr lang="de-AT" dirty="0" smtClean="0"/>
              <a:t>E.g. Notation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name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class</a:t>
            </a:r>
            <a:r>
              <a:rPr lang="de-AT" dirty="0" smtClean="0"/>
              <a:t> </a:t>
            </a:r>
            <a:r>
              <a:rPr lang="de-AT" dirty="0" err="1" smtClean="0"/>
              <a:t>higher</a:t>
            </a:r>
            <a:r>
              <a:rPr lang="de-AT" dirty="0" smtClean="0"/>
              <a:t> </a:t>
            </a:r>
            <a:r>
              <a:rPr lang="de-AT" dirty="0" err="1" smtClean="0"/>
              <a:t>than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r>
              <a:rPr lang="de-AT" dirty="0" smtClean="0"/>
              <a:t> </a:t>
            </a:r>
            <a:r>
              <a:rPr lang="de-AT" dirty="0" err="1" smtClean="0"/>
              <a:t>three</a:t>
            </a:r>
            <a:r>
              <a:rPr lang="de-AT" dirty="0" smtClean="0"/>
              <a:t>. In DDC 22ger </a:t>
            </a:r>
            <a:r>
              <a:rPr lang="de-AT" dirty="0" err="1" smtClean="0"/>
              <a:t>free</a:t>
            </a:r>
            <a:r>
              <a:rPr lang="de-AT" dirty="0" smtClean="0"/>
              <a:t> </a:t>
            </a:r>
            <a:r>
              <a:rPr lang="de-AT" dirty="0" err="1" smtClean="0"/>
              <a:t>since</a:t>
            </a:r>
            <a:r>
              <a:rPr lang="de-AT" dirty="0" smtClean="0"/>
              <a:t> 2010</a:t>
            </a:r>
          </a:p>
          <a:p>
            <a:r>
              <a:rPr lang="de-AT" dirty="0" err="1" smtClean="0"/>
              <a:t>Waldhör</a:t>
            </a:r>
            <a:r>
              <a:rPr lang="de-AT" dirty="0" smtClean="0"/>
              <a:t> 2012</a:t>
            </a:r>
          </a:p>
          <a:p>
            <a:pPr lvl="1"/>
            <a:r>
              <a:rPr lang="de-AT" dirty="0" smtClean="0"/>
              <a:t>Master Thesis: „Erstellung einer Konkordanz zwischen BK und RVK für den Fachbereich Recht“</a:t>
            </a:r>
          </a:p>
          <a:p>
            <a:pPr lvl="2"/>
            <a:r>
              <a:rPr lang="de-AT" dirty="0" smtClean="0"/>
              <a:t>Chapter 4</a:t>
            </a:r>
          </a:p>
          <a:p>
            <a:pPr lvl="3"/>
            <a:r>
              <a:rPr lang="de-AT" dirty="0" smtClean="0"/>
              <a:t>Die Dewey-Dezimalklassifikation – Bereich Recht</a:t>
            </a:r>
          </a:p>
        </p:txBody>
      </p:sp>
    </p:spTree>
    <p:extLst>
      <p:ext uri="{BB962C8B-B14F-4D97-AF65-F5344CB8AC3E}">
        <p14:creationId xmlns:p14="http://schemas.microsoft.com/office/powerpoint/2010/main" val="20664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On-screen Show (4:3)</PresentationFormat>
  <Paragraphs>95</Paragraphs>
  <Slides>18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Larissa</vt:lpstr>
      <vt:lpstr>The difficult situation of DDC in Austria</vt:lpstr>
      <vt:lpstr>Datasets with DDC in the Austrian Union Catalogue</vt:lpstr>
      <vt:lpstr>Classification systems within the Austrian Union Catalogue</vt:lpstr>
      <vt:lpstr>OBVSG – Austrian Library Union and Service Co. Ldt.                                                                       </vt:lpstr>
      <vt:lpstr>DDC in the University Library, University of Vienna</vt:lpstr>
      <vt:lpstr>PowerPoint Presentation</vt:lpstr>
      <vt:lpstr>PowerPoint Presentation</vt:lpstr>
      <vt:lpstr>PowerPoint Presentation</vt:lpstr>
      <vt:lpstr>Bad mood in Austria</vt:lpstr>
      <vt:lpstr>Waldhör 2012</vt:lpstr>
      <vt:lpstr>Knudsen 1998 </vt:lpstr>
      <vt:lpstr>Knudsen 1998 </vt:lpstr>
      <vt:lpstr>PowerPoint Presentation</vt:lpstr>
      <vt:lpstr>Bild </vt:lpstr>
      <vt:lpstr>Orman 1941 </vt:lpstr>
      <vt:lpstr>Half-life of Information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Schaefer, Kurt</dc:creator>
  <cp:lastModifiedBy>Gordon Dunsire</cp:lastModifiedBy>
  <cp:revision>91</cp:revision>
  <cp:lastPrinted>2014-05-13T14:17:11Z</cp:lastPrinted>
  <dcterms:created xsi:type="dcterms:W3CDTF">2013-09-26T07:01:38Z</dcterms:created>
  <dcterms:modified xsi:type="dcterms:W3CDTF">2014-06-25T15:01:28Z</dcterms:modified>
</cp:coreProperties>
</file>