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2" r:id="rId3"/>
    <p:sldId id="305" r:id="rId4"/>
    <p:sldId id="293" r:id="rId5"/>
    <p:sldId id="313" r:id="rId6"/>
    <p:sldId id="315" r:id="rId7"/>
    <p:sldId id="295" r:id="rId8"/>
    <p:sldId id="296" r:id="rId9"/>
    <p:sldId id="297" r:id="rId10"/>
    <p:sldId id="318" r:id="rId11"/>
    <p:sldId id="319" r:id="rId12"/>
    <p:sldId id="314" r:id="rId13"/>
    <p:sldId id="298" r:id="rId14"/>
    <p:sldId id="299" r:id="rId15"/>
    <p:sldId id="310" r:id="rId16"/>
    <p:sldId id="311" r:id="rId17"/>
    <p:sldId id="312" r:id="rId18"/>
    <p:sldId id="316" r:id="rId19"/>
    <p:sldId id="301" r:id="rId20"/>
    <p:sldId id="317" r:id="rId21"/>
    <p:sldId id="303" r:id="rId22"/>
  </p:sldIdLst>
  <p:sldSz cx="9144000" cy="6858000" type="screen4x3"/>
  <p:notesSz cx="6805613" cy="9944100"/>
  <p:defaultTextStyle>
    <a:defPPr>
      <a:defRPr lang="de-A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4704" autoAdjust="0"/>
  </p:normalViewPr>
  <p:slideViewPr>
    <p:cSldViewPr snapToGrid="0">
      <p:cViewPr>
        <p:scale>
          <a:sx n="70" d="100"/>
          <a:sy n="70" d="100"/>
        </p:scale>
        <p:origin x="-4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7A17F1-A96E-4DDD-B84A-5BA8A7C8CD3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7681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7713"/>
            <a:ext cx="4967287" cy="37258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89513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Klicken Sie, um die Textformatierung des Masters zu bearbeiten.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0F6661-CD44-402E-B212-7ABBF64E7C0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263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A3C875-B79B-4D35-ACB4-B1EA45156601}" type="slidenum">
              <a:rPr lang="de-AT" smtClean="0"/>
              <a:pPr/>
              <a:t>1</a:t>
            </a:fld>
            <a:endParaRPr lang="de-AT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131E76-21FC-4F79-B0D9-2180279EE9A3}" type="slidenum">
              <a:rPr lang="de-AT" smtClean="0"/>
              <a:pPr/>
              <a:t>2</a:t>
            </a:fld>
            <a:endParaRPr lang="de-AT" smtClean="0"/>
          </a:p>
        </p:txBody>
      </p:sp>
      <p:sp>
        <p:nvSpPr>
          <p:cNvPr id="194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realistic expansions, relocations, add notes or entries on the basis of existing classes according to the literary warrant in Europe</a:t>
            </a:r>
          </a:p>
          <a:p>
            <a:r>
              <a:rPr lang="en-US" dirty="0" smtClean="0"/>
              <a:t>Chair: Yvonne </a:t>
            </a:r>
            <a:r>
              <a:rPr lang="en-US" dirty="0" err="1" smtClean="0"/>
              <a:t>Jahns</a:t>
            </a:r>
            <a:r>
              <a:rPr lang="en-US" dirty="0" smtClean="0"/>
              <a:t> from the beginning, member: Federica </a:t>
            </a:r>
            <a:r>
              <a:rPr lang="en-US" dirty="0" err="1" smtClean="0"/>
              <a:t>Paradisi</a:t>
            </a:r>
            <a:r>
              <a:rPr lang="en-US" dirty="0" smtClean="0"/>
              <a:t> who retired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F6661-CD44-402E-B212-7ABBF64E7C08}" type="slidenum">
              <a:rPr lang="de-AT" smtClean="0"/>
              <a:pPr>
                <a:defRPr/>
              </a:pPr>
              <a:t>14</a:t>
            </a:fld>
            <a:endParaRPr lang="de-A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realistic expansions, relocations, add notes or entries on the basis of existing classes according to the literary warrant in Europe</a:t>
            </a:r>
          </a:p>
          <a:p>
            <a:r>
              <a:rPr lang="en-US" dirty="0" smtClean="0"/>
              <a:t>Chair: Yvonne </a:t>
            </a:r>
            <a:r>
              <a:rPr lang="en-US" dirty="0" err="1" smtClean="0"/>
              <a:t>Jahns</a:t>
            </a:r>
            <a:r>
              <a:rPr lang="en-US" dirty="0" smtClean="0"/>
              <a:t> from the beginning, member: Federica </a:t>
            </a:r>
            <a:r>
              <a:rPr lang="en-US" dirty="0" err="1" smtClean="0"/>
              <a:t>Paradisi</a:t>
            </a:r>
            <a:r>
              <a:rPr lang="en-US" dirty="0" smtClean="0"/>
              <a:t> who retired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F6661-CD44-402E-B212-7ABBF64E7C08}" type="slidenum">
              <a:rPr lang="de-AT" smtClean="0"/>
              <a:pPr>
                <a:defRPr/>
              </a:pPr>
              <a:t>15</a:t>
            </a:fld>
            <a:endParaRPr lang="de-A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realistic expansions, relocations, add notes or entries on the basis of existing classes according to the literary warrant in Europe</a:t>
            </a:r>
          </a:p>
          <a:p>
            <a:r>
              <a:rPr lang="en-US" dirty="0" smtClean="0"/>
              <a:t>Chair: Yvonne </a:t>
            </a:r>
            <a:r>
              <a:rPr lang="en-US" dirty="0" err="1" smtClean="0"/>
              <a:t>Jahns</a:t>
            </a:r>
            <a:r>
              <a:rPr lang="en-US" dirty="0" smtClean="0"/>
              <a:t> from the beginning, member: Federica </a:t>
            </a:r>
            <a:r>
              <a:rPr lang="en-US" dirty="0" err="1" smtClean="0"/>
              <a:t>Paradisi</a:t>
            </a:r>
            <a:r>
              <a:rPr lang="en-US" dirty="0" smtClean="0"/>
              <a:t> who retired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F6661-CD44-402E-B212-7ABBF64E7C08}" type="slidenum">
              <a:rPr lang="de-AT" smtClean="0"/>
              <a:pPr>
                <a:defRPr/>
              </a:pPr>
              <a:t>16</a:t>
            </a:fld>
            <a:endParaRPr lang="de-A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realistic expansions, relocations, add notes or entries on the basis of existing classes according to the literary warrant in Europe</a:t>
            </a:r>
          </a:p>
          <a:p>
            <a:r>
              <a:rPr lang="en-US" dirty="0" smtClean="0"/>
              <a:t>Chair: Yvonne </a:t>
            </a:r>
            <a:r>
              <a:rPr lang="en-US" dirty="0" err="1" smtClean="0"/>
              <a:t>Jahns</a:t>
            </a:r>
            <a:r>
              <a:rPr lang="en-US" dirty="0" smtClean="0"/>
              <a:t> from the beginning, member: Federica </a:t>
            </a:r>
            <a:r>
              <a:rPr lang="en-US" dirty="0" err="1" smtClean="0"/>
              <a:t>Paradisi</a:t>
            </a:r>
            <a:r>
              <a:rPr lang="en-US" dirty="0" smtClean="0"/>
              <a:t> who retired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F6661-CD44-402E-B212-7ABBF64E7C08}" type="slidenum">
              <a:rPr lang="de-AT" smtClean="0"/>
              <a:pPr>
                <a:defRPr/>
              </a:pPr>
              <a:t>17</a:t>
            </a:fld>
            <a:endParaRPr lang="de-A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I </a:t>
            </a:r>
            <a:r>
              <a:rPr lang="de-AT" dirty="0" err="1" smtClean="0"/>
              <a:t>would</a:t>
            </a:r>
            <a:r>
              <a:rPr lang="de-AT" dirty="0" smtClean="0"/>
              <a:t> </a:t>
            </a:r>
            <a:r>
              <a:rPr lang="de-AT" dirty="0" err="1" smtClean="0"/>
              <a:t>like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promote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new</a:t>
            </a:r>
            <a:r>
              <a:rPr lang="de-AT" dirty="0" smtClean="0"/>
              <a:t> </a:t>
            </a:r>
            <a:r>
              <a:rPr lang="de-AT" dirty="0" err="1" smtClean="0"/>
              <a:t>working</a:t>
            </a:r>
            <a:r>
              <a:rPr lang="de-AT" dirty="0" smtClean="0"/>
              <a:t> </a:t>
            </a:r>
            <a:r>
              <a:rPr lang="de-AT" dirty="0" err="1" smtClean="0"/>
              <a:t>group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0F6661-CD44-402E-B212-7ABBF64E7C08}" type="slidenum">
              <a:rPr lang="de-AT" smtClean="0"/>
              <a:pPr>
                <a:defRPr/>
              </a:pPr>
              <a:t>20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8458200" y="6324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228600" y="3048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000125" y="314325"/>
            <a:ext cx="0" cy="269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pic>
        <p:nvPicPr>
          <p:cNvPr id="7" name="Picture 1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250" y="990600"/>
            <a:ext cx="557213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447800" y="581025"/>
            <a:ext cx="7010400" cy="261937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/>
              <a:t>Klicken Sie, um das Format des Titel-Masters zu bearbeiten.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10000"/>
            <a:ext cx="6972300" cy="1828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AT"/>
              <a:t>Klicken Sie, um das Format des Untertitel-Masters zu bearbeiten.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495800" y="0"/>
            <a:ext cx="4648200" cy="3143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de-DE" dirty="0" smtClean="0"/>
              <a:t>May 2014</a:t>
            </a:r>
            <a:endParaRPr lang="de-AT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504950" y="6248400"/>
            <a:ext cx="558165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2484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85244-A578-464A-91A5-63391E75318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5E535-A21A-4CAE-A156-306B3BB0174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609600"/>
            <a:ext cx="17526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1054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715EA-F681-460C-80B1-61666AAB656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4478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20315-5E47-4728-9819-E0C1C6DF926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447800" y="1981200"/>
            <a:ext cx="70104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47800" y="4114800"/>
            <a:ext cx="70104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4BE5B-7CAE-48F4-93D5-EE48FD138310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17B82-CB5D-4B56-A83D-EBF65AC59FE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CC9B6-F382-4130-8646-60FCFD4F724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4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234F5-2108-4D9C-8EE8-DA61B52C8CC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27F0E-5FA0-4696-AE54-FAA5995C7AB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E5C6-4816-44CA-81E4-68DAF0FA73D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489B-E7F2-44F7-AD5F-D6A4FE21E97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4C62E-B905-4636-B182-4DDD974F0DF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C4C24-CC47-4775-BB6F-9732CB8EC3B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Hier klicken, um Master-Textformat zu bearbeiten.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47800" y="62484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14A1F59-9A33-4F08-8976-95FE012E491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8458200" y="6324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H="1">
            <a:off x="228600" y="3048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000125" y="314325"/>
            <a:ext cx="0" cy="269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pic>
        <p:nvPicPr>
          <p:cNvPr id="1033" name="Picture 9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2250" y="990600"/>
            <a:ext cx="557213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495800" y="0"/>
            <a:ext cx="4648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r">
              <a:defRPr/>
            </a:pPr>
            <a:endParaRPr lang="de-AT" sz="1200" dirty="0">
              <a:latin typeface="Swift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slainte.org.uk/edug/index.ht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169727" y="594673"/>
            <a:ext cx="7332828" cy="3486008"/>
          </a:xfrm>
          <a:noFill/>
        </p:spPr>
        <p:txBody>
          <a:bodyPr/>
          <a:lstStyle/>
          <a:p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6000" b="1" dirty="0" smtClean="0"/>
              <a:t>EDUG</a:t>
            </a: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3800" dirty="0" smtClean="0"/>
              <a:t>the European Dewey community</a:t>
            </a:r>
            <a:endParaRPr lang="de-AT" sz="3800" dirty="0" smtClean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457700"/>
            <a:ext cx="6981825" cy="1181100"/>
          </a:xfrm>
          <a:noFill/>
        </p:spPr>
        <p:txBody>
          <a:bodyPr/>
          <a:lstStyle/>
          <a:p>
            <a:pPr algn="l"/>
            <a:r>
              <a:rPr lang="da-DK" smtClean="0"/>
              <a:t>Karin Kleiber</a:t>
            </a:r>
            <a:endParaRPr lang="de-AT" smtClean="0"/>
          </a:p>
        </p:txBody>
      </p:sp>
      <p:pic>
        <p:nvPicPr>
          <p:cNvPr id="3077" name="Grafik 6"/>
          <p:cNvPicPr>
            <a:picLocks noChangeAspect="1" noChangeArrowheads="1"/>
          </p:cNvPicPr>
          <p:nvPr/>
        </p:nvPicPr>
        <p:blipFill>
          <a:blip r:embed="rId4" cstate="print"/>
          <a:srcRect l="1321" t="17989" r="51241" b="71957"/>
          <a:stretch>
            <a:fillRect/>
          </a:stretch>
        </p:blipFill>
        <p:spPr bwMode="auto">
          <a:xfrm>
            <a:off x="3160713" y="735013"/>
            <a:ext cx="5146675" cy="6826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438275" y="466725"/>
            <a:ext cx="6962775" cy="942975"/>
          </a:xfrm>
        </p:spPr>
        <p:txBody>
          <a:bodyPr/>
          <a:lstStyle/>
          <a:p>
            <a:pPr algn="r"/>
            <a:r>
              <a:rPr lang="de-AT" dirty="0" err="1" smtClean="0"/>
              <a:t>Affiliated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2014</a:t>
            </a:r>
            <a:r>
              <a:rPr lang="de-AT" sz="1200" dirty="0" smtClean="0"/>
              <a:t/>
            </a:r>
            <a:br>
              <a:rPr lang="de-AT" sz="1200" dirty="0" smtClean="0"/>
            </a:br>
            <a:r>
              <a:rPr lang="de-AT" sz="1200" dirty="0" smtClean="0"/>
              <a:t>(</a:t>
            </a:r>
            <a:r>
              <a:rPr lang="de-AT" sz="1200" dirty="0" err="1" smtClean="0"/>
              <a:t>continued</a:t>
            </a:r>
            <a:r>
              <a:rPr lang="de-AT" sz="1200" dirty="0" smtClean="0"/>
              <a:t>)</a:t>
            </a:r>
            <a:endParaRPr lang="de-AT" dirty="0" smtClean="0"/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1661472" y="1687063"/>
            <a:ext cx="7010400" cy="4386191"/>
          </a:xfrm>
        </p:spPr>
        <p:txBody>
          <a:bodyPr/>
          <a:lstStyle/>
          <a:p>
            <a:r>
              <a:rPr lang="de-AT" sz="2600" dirty="0" err="1" smtClean="0"/>
              <a:t>Scottish</a:t>
            </a:r>
            <a:r>
              <a:rPr lang="de-AT" sz="2600" dirty="0" smtClean="0"/>
              <a:t> Library </a:t>
            </a:r>
            <a:r>
              <a:rPr lang="de-AT" sz="2600" dirty="0" err="1" smtClean="0"/>
              <a:t>and</a:t>
            </a:r>
            <a:r>
              <a:rPr lang="de-AT" sz="2600" dirty="0" smtClean="0"/>
              <a:t> Information Council (Great </a:t>
            </a:r>
            <a:r>
              <a:rPr lang="de-AT" sz="2600" dirty="0" err="1" smtClean="0"/>
              <a:t>Britain</a:t>
            </a:r>
            <a:r>
              <a:rPr lang="de-AT" sz="2600" dirty="0" smtClean="0"/>
              <a:t>)</a:t>
            </a:r>
          </a:p>
          <a:p>
            <a:r>
              <a:rPr lang="de-AT" sz="2600" dirty="0" smtClean="0"/>
              <a:t>Stockholm University Library (</a:t>
            </a:r>
            <a:r>
              <a:rPr lang="de-AT" sz="2600" dirty="0" err="1" smtClean="0"/>
              <a:t>Sweden</a:t>
            </a:r>
            <a:r>
              <a:rPr lang="de-AT" sz="2600" dirty="0" smtClean="0"/>
              <a:t>)</a:t>
            </a:r>
          </a:p>
          <a:p>
            <a:r>
              <a:rPr lang="de-AT" sz="2600" dirty="0" err="1" smtClean="0"/>
              <a:t>Umea</a:t>
            </a:r>
            <a:r>
              <a:rPr lang="de-AT" sz="2600" dirty="0" smtClean="0"/>
              <a:t> University Library (</a:t>
            </a:r>
            <a:r>
              <a:rPr lang="de-AT" sz="2600" dirty="0" err="1" smtClean="0"/>
              <a:t>Sweden</a:t>
            </a:r>
            <a:r>
              <a:rPr lang="de-AT" sz="2600" dirty="0" smtClean="0"/>
              <a:t>)</a:t>
            </a:r>
          </a:p>
          <a:p>
            <a:r>
              <a:rPr lang="de-AT" sz="2600" dirty="0" err="1" smtClean="0"/>
              <a:t>Université</a:t>
            </a:r>
            <a:r>
              <a:rPr lang="de-AT" sz="2600" dirty="0" smtClean="0"/>
              <a:t> de la Méditerranée (France)</a:t>
            </a:r>
          </a:p>
          <a:p>
            <a:r>
              <a:rPr lang="de-AT" sz="2600" dirty="0" smtClean="0"/>
              <a:t>University </a:t>
            </a:r>
            <a:r>
              <a:rPr lang="de-AT" sz="2600" dirty="0" err="1" smtClean="0"/>
              <a:t>of</a:t>
            </a:r>
            <a:r>
              <a:rPr lang="de-AT" sz="2600" dirty="0" smtClean="0"/>
              <a:t> Oslo Library (</a:t>
            </a:r>
            <a:r>
              <a:rPr lang="de-AT" sz="2600" dirty="0" err="1" smtClean="0"/>
              <a:t>Norway</a:t>
            </a:r>
            <a:r>
              <a:rPr lang="de-AT" sz="2600" dirty="0" smtClean="0"/>
              <a:t>)</a:t>
            </a:r>
          </a:p>
          <a:p>
            <a:r>
              <a:rPr lang="de-AT" sz="2600" dirty="0" smtClean="0"/>
              <a:t>Verbundzentrale des GBV, Göttingen (Germany)</a:t>
            </a:r>
          </a:p>
          <a:p>
            <a:endParaRPr lang="de-AT" sz="2800" dirty="0" smtClean="0"/>
          </a:p>
          <a:p>
            <a:endParaRPr lang="de-AT" sz="2800" dirty="0" smtClean="0"/>
          </a:p>
          <a:p>
            <a:endParaRPr lang="de-AT" dirty="0" smtClean="0"/>
          </a:p>
        </p:txBody>
      </p:sp>
      <p:sp>
        <p:nvSpPr>
          <p:cNvPr id="92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40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438275" y="466725"/>
            <a:ext cx="6962775" cy="942975"/>
          </a:xfrm>
        </p:spPr>
        <p:txBody>
          <a:bodyPr/>
          <a:lstStyle/>
          <a:p>
            <a:r>
              <a:rPr lang="de-AT" dirty="0" err="1" smtClean="0"/>
              <a:t>Indivudual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2014</a:t>
            </a: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1661472" y="1687063"/>
            <a:ext cx="7010400" cy="4386191"/>
          </a:xfrm>
        </p:spPr>
        <p:txBody>
          <a:bodyPr/>
          <a:lstStyle/>
          <a:p>
            <a:endParaRPr lang="de-AT" sz="2600" dirty="0" smtClean="0"/>
          </a:p>
          <a:p>
            <a:endParaRPr lang="de-AT" sz="2600" dirty="0"/>
          </a:p>
          <a:p>
            <a:r>
              <a:rPr lang="de-AT" sz="2600" dirty="0" smtClean="0"/>
              <a:t>Peter Werling (PANSOFT GmbH)</a:t>
            </a:r>
          </a:p>
          <a:p>
            <a:endParaRPr lang="de-AT" sz="2800" dirty="0" smtClean="0"/>
          </a:p>
          <a:p>
            <a:endParaRPr lang="de-AT" sz="2800" dirty="0" smtClean="0"/>
          </a:p>
          <a:p>
            <a:endParaRPr lang="de-AT" dirty="0" smtClean="0"/>
          </a:p>
        </p:txBody>
      </p:sp>
      <p:sp>
        <p:nvSpPr>
          <p:cNvPr id="92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944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6755642" y="333090"/>
            <a:ext cx="1719617" cy="1563869"/>
          </a:xfrm>
        </p:spPr>
        <p:txBody>
          <a:bodyPr/>
          <a:lstStyle/>
          <a:p>
            <a:r>
              <a:rPr lang="de-AT" dirty="0" smtClean="0"/>
              <a:t>EDUG </a:t>
            </a:r>
            <a:r>
              <a:rPr lang="de-AT" dirty="0" err="1" smtClean="0"/>
              <a:t>map</a:t>
            </a:r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  <p:pic>
        <p:nvPicPr>
          <p:cNvPr id="1026" name="Picture 2" descr="Blank Digital Map of Europe"/>
          <p:cNvPicPr>
            <a:picLocks noChangeAspect="1" noChangeArrowheads="1"/>
          </p:cNvPicPr>
          <p:nvPr/>
        </p:nvPicPr>
        <p:blipFill>
          <a:blip r:embed="rId2" cstate="print"/>
          <a:srcRect t="4804" r="35313" b="6441"/>
          <a:stretch>
            <a:fillRect/>
          </a:stretch>
        </p:blipFill>
        <p:spPr bwMode="auto">
          <a:xfrm>
            <a:off x="1142682" y="518615"/>
            <a:ext cx="5444535" cy="5976000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13314" name="Picture 2" descr="http://www.sozialer-investor.de/themes/johanniter/images/johanniter/karte_fahne_ol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36525"/>
            <a:ext cx="200025" cy="295275"/>
          </a:xfrm>
          <a:prstGeom prst="rect">
            <a:avLst/>
          </a:prstGeom>
          <a:noFill/>
        </p:spPr>
      </p:pic>
      <p:pic>
        <p:nvPicPr>
          <p:cNvPr id="13316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4567" y="3093303"/>
            <a:ext cx="263524" cy="276761"/>
          </a:xfrm>
          <a:prstGeom prst="rect">
            <a:avLst/>
          </a:prstGeom>
          <a:noFill/>
        </p:spPr>
      </p:pic>
      <p:pic>
        <p:nvPicPr>
          <p:cNvPr id="7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3F5"/>
              </a:clrFrom>
              <a:clrTo>
                <a:srgbClr val="F9F3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9725" y="1620198"/>
            <a:ext cx="263524" cy="276761"/>
          </a:xfrm>
          <a:prstGeom prst="rect">
            <a:avLst/>
          </a:prstGeom>
          <a:noFill/>
        </p:spPr>
      </p:pic>
      <p:pic>
        <p:nvPicPr>
          <p:cNvPr id="8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3F5"/>
              </a:clrFrom>
              <a:clrTo>
                <a:srgbClr val="F9F3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1421" y="3602536"/>
            <a:ext cx="263524" cy="276761"/>
          </a:xfrm>
          <a:prstGeom prst="rect">
            <a:avLst/>
          </a:prstGeom>
          <a:noFill/>
        </p:spPr>
      </p:pic>
      <p:pic>
        <p:nvPicPr>
          <p:cNvPr id="9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3F5"/>
              </a:clrFrom>
              <a:clrTo>
                <a:srgbClr val="F9F3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5834" y="4388277"/>
            <a:ext cx="263524" cy="276761"/>
          </a:xfrm>
          <a:prstGeom prst="rect">
            <a:avLst/>
          </a:prstGeom>
          <a:noFill/>
        </p:spPr>
      </p:pic>
      <p:pic>
        <p:nvPicPr>
          <p:cNvPr id="10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3F5"/>
              </a:clrFrom>
              <a:clrTo>
                <a:srgbClr val="F9F3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99377" y="4463198"/>
            <a:ext cx="263524" cy="276761"/>
          </a:xfrm>
          <a:prstGeom prst="rect">
            <a:avLst/>
          </a:prstGeom>
          <a:noFill/>
        </p:spPr>
      </p:pic>
      <p:pic>
        <p:nvPicPr>
          <p:cNvPr id="11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49260" y="4230191"/>
            <a:ext cx="263524" cy="276761"/>
          </a:xfrm>
          <a:prstGeom prst="rect">
            <a:avLst/>
          </a:prstGeom>
          <a:noFill/>
        </p:spPr>
      </p:pic>
      <p:pic>
        <p:nvPicPr>
          <p:cNvPr id="12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CFCFA"/>
              </a:clrFrom>
              <a:clrTo>
                <a:srgbClr val="FCFC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54646" y="4873056"/>
            <a:ext cx="263524" cy="276761"/>
          </a:xfrm>
          <a:prstGeom prst="rect">
            <a:avLst/>
          </a:prstGeom>
          <a:noFill/>
        </p:spPr>
      </p:pic>
      <p:pic>
        <p:nvPicPr>
          <p:cNvPr id="13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3F5"/>
              </a:clrFrom>
              <a:clrTo>
                <a:srgbClr val="F9F3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04537" y="1896708"/>
            <a:ext cx="263524" cy="276761"/>
          </a:xfrm>
          <a:prstGeom prst="rect">
            <a:avLst/>
          </a:prstGeom>
          <a:noFill/>
        </p:spPr>
      </p:pic>
      <p:pic>
        <p:nvPicPr>
          <p:cNvPr id="14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5962" y="642393"/>
            <a:ext cx="253999" cy="266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Annual </a:t>
            </a:r>
            <a:r>
              <a:rPr lang="de-AT" dirty="0" err="1" smtClean="0"/>
              <a:t>meetings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symposia</a:t>
            </a:r>
            <a:endParaRPr lang="de-AT" dirty="0" smtClean="0"/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>
          <a:xfrm>
            <a:off x="1419225" y="1951630"/>
            <a:ext cx="7042387" cy="4144370"/>
          </a:xfrm>
        </p:spPr>
        <p:txBody>
          <a:bodyPr/>
          <a:lstStyle/>
          <a:p>
            <a:pPr lvl="1"/>
            <a:r>
              <a:rPr lang="de-AT" dirty="0" smtClean="0"/>
              <a:t>2007	Bern</a:t>
            </a:r>
          </a:p>
          <a:p>
            <a:pPr lvl="1"/>
            <a:r>
              <a:rPr lang="de-AT" dirty="0" smtClean="0"/>
              <a:t>2008	Frankfurt</a:t>
            </a:r>
          </a:p>
          <a:p>
            <a:pPr lvl="1"/>
            <a:r>
              <a:rPr lang="de-AT" dirty="0" smtClean="0"/>
              <a:t>2009	Vienna</a:t>
            </a:r>
          </a:p>
          <a:p>
            <a:pPr lvl="1"/>
            <a:r>
              <a:rPr lang="de-AT" dirty="0" smtClean="0"/>
              <a:t>2010	Alexandria</a:t>
            </a:r>
          </a:p>
          <a:p>
            <a:pPr lvl="1"/>
            <a:r>
              <a:rPr lang="de-AT" dirty="0" smtClean="0"/>
              <a:t>2011	Stockholm</a:t>
            </a:r>
          </a:p>
          <a:p>
            <a:pPr lvl="1"/>
            <a:r>
              <a:rPr lang="de-AT" dirty="0" smtClean="0"/>
              <a:t>2012	Boston </a:t>
            </a:r>
            <a:r>
              <a:rPr lang="de-AT" dirty="0" err="1" smtClean="0"/>
              <a:t>Spa</a:t>
            </a:r>
            <a:endParaRPr lang="de-AT" dirty="0" smtClean="0"/>
          </a:p>
          <a:p>
            <a:pPr lvl="1"/>
            <a:r>
              <a:rPr lang="de-AT" dirty="0" smtClean="0"/>
              <a:t>2013	Oslo</a:t>
            </a:r>
          </a:p>
          <a:p>
            <a:pPr lvl="1"/>
            <a:r>
              <a:rPr lang="de-AT" dirty="0" smtClean="0"/>
              <a:t>2014	Reykjavik</a:t>
            </a:r>
          </a:p>
        </p:txBody>
      </p:sp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420504" y="404883"/>
            <a:ext cx="7010400" cy="1143000"/>
          </a:xfrm>
        </p:spPr>
        <p:txBody>
          <a:bodyPr/>
          <a:lstStyle/>
          <a:p>
            <a:r>
              <a:rPr lang="de-AT" dirty="0" smtClean="0"/>
              <a:t>Working </a:t>
            </a:r>
            <a:r>
              <a:rPr lang="de-AT" dirty="0" err="1" smtClean="0"/>
              <a:t>groups</a:t>
            </a:r>
            <a:r>
              <a:rPr lang="de-AT" dirty="0" smtClean="0"/>
              <a:t>	340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1406857" y="1476232"/>
            <a:ext cx="7082050" cy="4678907"/>
          </a:xfrm>
        </p:spPr>
        <p:txBody>
          <a:bodyPr/>
          <a:lstStyle/>
          <a:p>
            <a:pPr lvl="1"/>
            <a:r>
              <a:rPr lang="de-AT" sz="2600" dirty="0" err="1" smtClean="0"/>
              <a:t>Active</a:t>
            </a:r>
            <a:r>
              <a:rPr lang="de-AT" sz="2600" dirty="0" smtClean="0"/>
              <a:t> </a:t>
            </a:r>
            <a:r>
              <a:rPr lang="de-AT" sz="2600" dirty="0" err="1" smtClean="0"/>
              <a:t>from</a:t>
            </a:r>
            <a:r>
              <a:rPr lang="de-AT" sz="2600" dirty="0" smtClean="0"/>
              <a:t> 2007 </a:t>
            </a:r>
            <a:r>
              <a:rPr lang="de-AT" sz="2600" dirty="0" err="1" smtClean="0"/>
              <a:t>to</a:t>
            </a:r>
            <a:r>
              <a:rPr lang="de-AT" sz="2600" dirty="0" smtClean="0"/>
              <a:t> 2012</a:t>
            </a:r>
          </a:p>
          <a:p>
            <a:pPr lvl="1"/>
            <a:r>
              <a:rPr lang="en-US" sz="2600" dirty="0" smtClean="0"/>
              <a:t>to improve the 340 Law provision for legal systems in Europe rooted in civil law</a:t>
            </a:r>
          </a:p>
          <a:p>
            <a:pPr lvl="1"/>
            <a:r>
              <a:rPr lang="en-US" sz="2600" dirty="0" smtClean="0"/>
              <a:t>In November 2008 the EPC discussed selected proposals at their EPC 130 meeting</a:t>
            </a:r>
          </a:p>
          <a:p>
            <a:pPr lvl="1"/>
            <a:r>
              <a:rPr lang="en-US" sz="2600" dirty="0" smtClean="0"/>
              <a:t>Last discussions and proposals concerned 346 Marriage law</a:t>
            </a:r>
          </a:p>
          <a:p>
            <a:pPr lvl="1"/>
            <a:r>
              <a:rPr lang="en-US" sz="2600" dirty="0" smtClean="0"/>
              <a:t>Input in DDC 23: </a:t>
            </a:r>
            <a:r>
              <a:rPr lang="de-AT" sz="2400" dirty="0" err="1" smtClean="0"/>
              <a:t>updates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European Union, </a:t>
            </a:r>
            <a:r>
              <a:rPr lang="de-AT" sz="2400" dirty="0" err="1" smtClean="0"/>
              <a:t>criminal</a:t>
            </a:r>
            <a:r>
              <a:rPr lang="de-AT" sz="2400" dirty="0" smtClean="0"/>
              <a:t> </a:t>
            </a:r>
            <a:r>
              <a:rPr lang="de-AT" sz="2400" dirty="0" err="1" smtClean="0"/>
              <a:t>courts</a:t>
            </a:r>
            <a:r>
              <a:rPr lang="de-AT" sz="2400" dirty="0" smtClean="0"/>
              <a:t>, </a:t>
            </a:r>
            <a:r>
              <a:rPr lang="de-AT" sz="2400" dirty="0" err="1" smtClean="0"/>
              <a:t>juristic</a:t>
            </a:r>
            <a:r>
              <a:rPr lang="de-AT" sz="2400" dirty="0" smtClean="0"/>
              <a:t> </a:t>
            </a:r>
            <a:r>
              <a:rPr lang="de-AT" sz="2400" dirty="0" err="1" smtClean="0"/>
              <a:t>acts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420504" y="404883"/>
            <a:ext cx="7010400" cy="1143000"/>
          </a:xfrm>
        </p:spPr>
        <p:txBody>
          <a:bodyPr/>
          <a:lstStyle/>
          <a:p>
            <a:r>
              <a:rPr lang="de-AT" dirty="0" smtClean="0"/>
              <a:t>Working </a:t>
            </a:r>
            <a:r>
              <a:rPr lang="de-AT" dirty="0" err="1" smtClean="0"/>
              <a:t>groups</a:t>
            </a:r>
            <a:r>
              <a:rPr lang="de-AT" dirty="0" smtClean="0"/>
              <a:t>	370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1406857" y="1476233"/>
            <a:ext cx="7010400" cy="4114800"/>
          </a:xfrm>
        </p:spPr>
        <p:txBody>
          <a:bodyPr/>
          <a:lstStyle/>
          <a:p>
            <a:pPr lvl="1"/>
            <a:r>
              <a:rPr lang="de-AT" sz="2600" dirty="0" err="1" smtClean="0"/>
              <a:t>Active</a:t>
            </a:r>
            <a:r>
              <a:rPr lang="de-AT" sz="2600" dirty="0" smtClean="0"/>
              <a:t> </a:t>
            </a:r>
            <a:r>
              <a:rPr lang="de-AT" sz="2600" dirty="0" err="1" smtClean="0"/>
              <a:t>from</a:t>
            </a:r>
            <a:r>
              <a:rPr lang="de-AT" sz="2600" dirty="0" smtClean="0"/>
              <a:t> 2008 </a:t>
            </a:r>
            <a:r>
              <a:rPr lang="de-AT" sz="2600" dirty="0" err="1" smtClean="0"/>
              <a:t>to</a:t>
            </a:r>
            <a:r>
              <a:rPr lang="de-AT" sz="2600" dirty="0" smtClean="0"/>
              <a:t> 2014</a:t>
            </a:r>
          </a:p>
          <a:p>
            <a:pPr lvl="1"/>
            <a:r>
              <a:rPr lang="en-US" sz="2600" dirty="0" smtClean="0"/>
              <a:t>to improve the 370 Education provision for works in the discipline education in Europe</a:t>
            </a:r>
          </a:p>
          <a:p>
            <a:pPr lvl="1"/>
            <a:r>
              <a:rPr lang="en-US" sz="2600" dirty="0" smtClean="0"/>
              <a:t>Issues were besides others </a:t>
            </a:r>
            <a:r>
              <a:rPr lang="de-AT" sz="2400" dirty="0" err="1" smtClean="0"/>
              <a:t>primary</a:t>
            </a:r>
            <a:r>
              <a:rPr lang="de-AT" sz="2400" dirty="0" smtClean="0"/>
              <a:t> </a:t>
            </a:r>
            <a:r>
              <a:rPr lang="de-AT" sz="2400" dirty="0" err="1" smtClean="0"/>
              <a:t>school</a:t>
            </a:r>
            <a:r>
              <a:rPr lang="de-AT" sz="2400" dirty="0" smtClean="0"/>
              <a:t> </a:t>
            </a:r>
            <a:r>
              <a:rPr lang="de-AT" sz="2400" dirty="0" err="1" smtClean="0"/>
              <a:t>curriculum</a:t>
            </a:r>
            <a:r>
              <a:rPr lang="de-AT" sz="2400" dirty="0" smtClean="0"/>
              <a:t>, </a:t>
            </a:r>
            <a:r>
              <a:rPr lang="de-AT" sz="2400" dirty="0" err="1" smtClean="0"/>
              <a:t>comparative</a:t>
            </a:r>
            <a:r>
              <a:rPr lang="de-AT" sz="2400" dirty="0" smtClean="0"/>
              <a:t> </a:t>
            </a:r>
            <a:r>
              <a:rPr lang="de-AT" sz="2400" dirty="0" err="1" smtClean="0"/>
              <a:t>education</a:t>
            </a:r>
            <a:r>
              <a:rPr lang="de-AT" sz="2400" dirty="0" smtClean="0"/>
              <a:t>, 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lately</a:t>
            </a:r>
            <a:r>
              <a:rPr lang="de-AT" sz="2400" dirty="0" smtClean="0"/>
              <a:t> 374 Adult </a:t>
            </a:r>
            <a:r>
              <a:rPr lang="de-AT" sz="2400" dirty="0" err="1" smtClean="0"/>
              <a:t>education</a:t>
            </a:r>
            <a:endParaRPr lang="en-US" sz="2600" dirty="0" smtClean="0"/>
          </a:p>
          <a:p>
            <a:pPr lvl="1"/>
            <a:r>
              <a:rPr lang="en-US" sz="2600" dirty="0" smtClean="0"/>
              <a:t>Input in DDC 23: </a:t>
            </a:r>
            <a:r>
              <a:rPr lang="de-AT" sz="2600" dirty="0" err="1" smtClean="0"/>
              <a:t>improved</a:t>
            </a:r>
            <a:r>
              <a:rPr lang="de-AT" sz="2600" dirty="0" smtClean="0"/>
              <a:t> </a:t>
            </a:r>
            <a:r>
              <a:rPr lang="de-AT" sz="2600" dirty="0" err="1" smtClean="0"/>
              <a:t>framework</a:t>
            </a:r>
            <a:r>
              <a:rPr lang="de-AT" sz="2600" dirty="0" smtClean="0"/>
              <a:t> </a:t>
            </a:r>
            <a:r>
              <a:rPr lang="de-AT" sz="2600" dirty="0" err="1" smtClean="0"/>
              <a:t>for</a:t>
            </a:r>
            <a:r>
              <a:rPr lang="de-AT" sz="2600" dirty="0" smtClean="0"/>
              <a:t> </a:t>
            </a:r>
            <a:r>
              <a:rPr lang="de-AT" sz="2600" dirty="0" err="1" smtClean="0"/>
              <a:t>levels</a:t>
            </a:r>
            <a:r>
              <a:rPr lang="de-AT" sz="2600" dirty="0" smtClean="0"/>
              <a:t> </a:t>
            </a:r>
            <a:r>
              <a:rPr lang="de-AT" sz="2600" dirty="0" err="1" smtClean="0"/>
              <a:t>of</a:t>
            </a:r>
            <a:r>
              <a:rPr lang="de-AT" sz="2600" dirty="0" smtClean="0"/>
              <a:t> </a:t>
            </a:r>
            <a:r>
              <a:rPr lang="de-AT" sz="2600" dirty="0" err="1" smtClean="0"/>
              <a:t>education</a:t>
            </a:r>
            <a:r>
              <a:rPr lang="de-AT" sz="2600" dirty="0" smtClean="0"/>
              <a:t>, </a:t>
            </a:r>
            <a:r>
              <a:rPr lang="de-AT" sz="2600" dirty="0" err="1" smtClean="0"/>
              <a:t>kinds</a:t>
            </a:r>
            <a:r>
              <a:rPr lang="de-AT" sz="2600" dirty="0" smtClean="0"/>
              <a:t> </a:t>
            </a:r>
            <a:r>
              <a:rPr lang="de-AT" sz="2600" dirty="0" err="1" smtClean="0"/>
              <a:t>of</a:t>
            </a:r>
            <a:r>
              <a:rPr lang="de-AT" sz="2600" dirty="0" smtClean="0"/>
              <a:t> </a:t>
            </a:r>
            <a:r>
              <a:rPr lang="de-AT" sz="2600" dirty="0" err="1" smtClean="0"/>
              <a:t>schools</a:t>
            </a:r>
            <a:r>
              <a:rPr lang="de-AT" sz="2600" dirty="0" smtClean="0"/>
              <a:t>, </a:t>
            </a:r>
            <a:r>
              <a:rPr lang="de-AT" sz="2600" dirty="0" err="1" smtClean="0"/>
              <a:t>policy</a:t>
            </a:r>
            <a:r>
              <a:rPr lang="de-AT" sz="2600" dirty="0" smtClean="0"/>
              <a:t> </a:t>
            </a:r>
            <a:r>
              <a:rPr lang="de-AT" sz="2600" dirty="0" err="1" smtClean="0"/>
              <a:t>issues</a:t>
            </a:r>
            <a:r>
              <a:rPr lang="de-AT" sz="2600" dirty="0" smtClean="0"/>
              <a:t> </a:t>
            </a:r>
            <a:r>
              <a:rPr lang="de-AT" sz="2600" dirty="0" err="1" smtClean="0"/>
              <a:t>and</a:t>
            </a:r>
            <a:r>
              <a:rPr lang="de-AT" sz="2600" dirty="0" smtClean="0"/>
              <a:t> </a:t>
            </a:r>
            <a:r>
              <a:rPr lang="de-AT" sz="2600" dirty="0" err="1" smtClean="0"/>
              <a:t>primary</a:t>
            </a:r>
            <a:r>
              <a:rPr lang="de-AT" sz="2600" dirty="0" smtClean="0"/>
              <a:t> </a:t>
            </a:r>
            <a:r>
              <a:rPr lang="de-AT" sz="2600" dirty="0" err="1" smtClean="0"/>
              <a:t>education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420504" y="404883"/>
            <a:ext cx="7010400" cy="1143000"/>
          </a:xfrm>
        </p:spPr>
        <p:txBody>
          <a:bodyPr/>
          <a:lstStyle/>
          <a:p>
            <a:r>
              <a:rPr lang="de-AT" dirty="0" smtClean="0"/>
              <a:t>Working </a:t>
            </a:r>
            <a:r>
              <a:rPr lang="de-AT" dirty="0" err="1" smtClean="0"/>
              <a:t>groups</a:t>
            </a:r>
            <a:r>
              <a:rPr lang="de-AT" dirty="0" smtClean="0"/>
              <a:t>	930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1406857" y="1476233"/>
            <a:ext cx="7010400" cy="4114800"/>
          </a:xfrm>
        </p:spPr>
        <p:txBody>
          <a:bodyPr/>
          <a:lstStyle/>
          <a:p>
            <a:pPr lvl="1"/>
            <a:r>
              <a:rPr lang="de-AT" sz="2600" dirty="0" err="1" smtClean="0"/>
              <a:t>Active</a:t>
            </a:r>
            <a:r>
              <a:rPr lang="de-AT" sz="2600" dirty="0" smtClean="0"/>
              <a:t> </a:t>
            </a:r>
            <a:r>
              <a:rPr lang="de-AT" sz="2600" dirty="0" err="1" smtClean="0"/>
              <a:t>from</a:t>
            </a:r>
            <a:r>
              <a:rPr lang="de-AT" sz="2600" dirty="0" smtClean="0"/>
              <a:t> 2008 </a:t>
            </a:r>
            <a:r>
              <a:rPr lang="de-AT" sz="2600" dirty="0" err="1" smtClean="0"/>
              <a:t>to</a:t>
            </a:r>
            <a:r>
              <a:rPr lang="de-AT" sz="2600" dirty="0" smtClean="0"/>
              <a:t> 2013</a:t>
            </a:r>
          </a:p>
          <a:p>
            <a:pPr lvl="1"/>
            <a:r>
              <a:rPr lang="en-US" sz="2600" dirty="0" smtClean="0"/>
              <a:t>to </a:t>
            </a:r>
            <a:r>
              <a:rPr lang="en-US" sz="2400" dirty="0" smtClean="0"/>
              <a:t>improve the 930 Archaeology provision for works in the discipline archaeology in Europe and works on European </a:t>
            </a:r>
            <a:r>
              <a:rPr lang="de-AT" sz="2400" dirty="0" err="1" smtClean="0"/>
              <a:t>antiquities</a:t>
            </a:r>
            <a:endParaRPr lang="en-US" sz="2600" dirty="0" smtClean="0"/>
          </a:p>
          <a:p>
            <a:pPr lvl="1"/>
            <a:r>
              <a:rPr lang="de-AT" sz="2600" dirty="0" smtClean="0"/>
              <a:t>Main </a:t>
            </a:r>
            <a:r>
              <a:rPr lang="de-AT" sz="2600" dirty="0" err="1" smtClean="0"/>
              <a:t>topics</a:t>
            </a:r>
            <a:r>
              <a:rPr lang="de-AT" sz="2600" dirty="0" smtClean="0"/>
              <a:t> </a:t>
            </a:r>
            <a:r>
              <a:rPr lang="de-AT" sz="2600" dirty="0" err="1" smtClean="0"/>
              <a:t>were</a:t>
            </a:r>
            <a:r>
              <a:rPr lang="de-AT" sz="2600" dirty="0" smtClean="0"/>
              <a:t> </a:t>
            </a:r>
            <a:r>
              <a:rPr lang="en-US" sz="2400" dirty="0" smtClean="0"/>
              <a:t>proposals for geographic expansions in 931-939 and Table 2-3 as well as time periods in 930</a:t>
            </a:r>
            <a:endParaRPr lang="en-US" sz="2600" dirty="0" smtClean="0"/>
          </a:p>
          <a:p>
            <a:pPr lvl="1"/>
            <a:r>
              <a:rPr lang="en-US" sz="2600" dirty="0" smtClean="0"/>
              <a:t>Input in DDC 23: </a:t>
            </a:r>
            <a:r>
              <a:rPr lang="de-AT" sz="2400" dirty="0" err="1" smtClean="0"/>
              <a:t>expansion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geographic</a:t>
            </a:r>
            <a:r>
              <a:rPr lang="de-AT" sz="2400" dirty="0" smtClean="0"/>
              <a:t> </a:t>
            </a:r>
            <a:r>
              <a:rPr lang="de-AT" sz="2400" dirty="0" err="1" smtClean="0"/>
              <a:t>areas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historical</a:t>
            </a:r>
            <a:r>
              <a:rPr lang="de-AT" sz="2400" dirty="0" smtClean="0"/>
              <a:t> </a:t>
            </a:r>
            <a:r>
              <a:rPr lang="de-AT" sz="2400" dirty="0" err="1" smtClean="0"/>
              <a:t>periods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1420504" y="404883"/>
            <a:ext cx="7010400" cy="1143000"/>
          </a:xfrm>
        </p:spPr>
        <p:txBody>
          <a:bodyPr/>
          <a:lstStyle/>
          <a:p>
            <a:r>
              <a:rPr lang="de-AT" dirty="0" smtClean="0"/>
              <a:t>Working </a:t>
            </a:r>
            <a:r>
              <a:rPr lang="de-AT" dirty="0" err="1" smtClean="0"/>
              <a:t>groups</a:t>
            </a:r>
            <a:r>
              <a:rPr lang="de-AT" dirty="0" smtClean="0"/>
              <a:t>	IT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1406857" y="1476233"/>
            <a:ext cx="7010400" cy="4114800"/>
          </a:xfrm>
        </p:spPr>
        <p:txBody>
          <a:bodyPr/>
          <a:lstStyle/>
          <a:p>
            <a:pPr lvl="1"/>
            <a:r>
              <a:rPr lang="de-AT" sz="2600" dirty="0" err="1" smtClean="0"/>
              <a:t>Active</a:t>
            </a:r>
            <a:r>
              <a:rPr lang="de-AT" sz="2600" dirty="0" smtClean="0"/>
              <a:t> </a:t>
            </a:r>
            <a:r>
              <a:rPr lang="de-AT" sz="2600" dirty="0" err="1" smtClean="0"/>
              <a:t>from</a:t>
            </a:r>
            <a:r>
              <a:rPr lang="de-AT" sz="2600" dirty="0" smtClean="0"/>
              <a:t> 2007 on</a:t>
            </a:r>
          </a:p>
          <a:p>
            <a:pPr lvl="1"/>
            <a:r>
              <a:rPr lang="en-US" sz="2600" dirty="0" smtClean="0"/>
              <a:t>to </a:t>
            </a:r>
            <a:r>
              <a:rPr lang="en-US" sz="2400" dirty="0" smtClean="0"/>
              <a:t>monitor projects and develop use cases for the application of DDC to online information services in Europe</a:t>
            </a:r>
            <a:endParaRPr lang="en-US" sz="2600" dirty="0" smtClean="0"/>
          </a:p>
          <a:p>
            <a:pPr lvl="1"/>
            <a:r>
              <a:rPr lang="de-AT" sz="2600" dirty="0" smtClean="0"/>
              <a:t>In 2010 </a:t>
            </a:r>
            <a:r>
              <a:rPr lang="de-AT" sz="2600" dirty="0" err="1" smtClean="0"/>
              <a:t>the</a:t>
            </a:r>
            <a:r>
              <a:rPr lang="de-AT" sz="2600" dirty="0" smtClean="0"/>
              <a:t> WG </a:t>
            </a:r>
            <a:r>
              <a:rPr lang="en-US" sz="2400" dirty="0" smtClean="0"/>
              <a:t>launched an online survey of applications of the DDC to help EDUG to plan its activities</a:t>
            </a:r>
            <a:endParaRPr lang="en-US" sz="2600" dirty="0" smtClean="0"/>
          </a:p>
          <a:p>
            <a:pPr lvl="1"/>
            <a:r>
              <a:rPr lang="de-AT" sz="2600" dirty="0" smtClean="0"/>
              <a:t>The </a:t>
            </a:r>
            <a:r>
              <a:rPr lang="de-AT" sz="2600" dirty="0" err="1" smtClean="0"/>
              <a:t>focus</a:t>
            </a:r>
            <a:r>
              <a:rPr lang="de-AT" sz="2600" dirty="0" smtClean="0"/>
              <a:t> </a:t>
            </a:r>
            <a:r>
              <a:rPr lang="de-AT" sz="2600" dirty="0" err="1" smtClean="0"/>
              <a:t>of</a:t>
            </a:r>
            <a:r>
              <a:rPr lang="de-AT" sz="2600" dirty="0" smtClean="0"/>
              <a:t> </a:t>
            </a:r>
            <a:r>
              <a:rPr lang="de-AT" sz="2600" dirty="0" err="1" smtClean="0"/>
              <a:t>interest</a:t>
            </a:r>
            <a:r>
              <a:rPr lang="de-AT" sz="2600" dirty="0" smtClean="0"/>
              <a:t> in </a:t>
            </a:r>
            <a:r>
              <a:rPr lang="de-AT" sz="2600" dirty="0" err="1" smtClean="0"/>
              <a:t>recent</a:t>
            </a:r>
            <a:r>
              <a:rPr lang="de-AT" sz="2600" dirty="0" smtClean="0"/>
              <a:t> </a:t>
            </a:r>
            <a:r>
              <a:rPr lang="de-AT" sz="2600" dirty="0" err="1" smtClean="0"/>
              <a:t>years</a:t>
            </a:r>
            <a:r>
              <a:rPr lang="de-AT" sz="2600" dirty="0" smtClean="0"/>
              <a:t> </a:t>
            </a:r>
            <a:r>
              <a:rPr lang="de-AT" sz="2600" dirty="0" err="1" smtClean="0"/>
              <a:t>is</a:t>
            </a:r>
            <a:r>
              <a:rPr lang="de-AT" sz="2600" dirty="0" smtClean="0"/>
              <a:t> on Dewey </a:t>
            </a:r>
            <a:r>
              <a:rPr lang="de-AT" sz="2600" dirty="0" err="1" smtClean="0"/>
              <a:t>as</a:t>
            </a:r>
            <a:r>
              <a:rPr lang="de-AT" sz="2600" dirty="0" smtClean="0"/>
              <a:t> </a:t>
            </a:r>
            <a:r>
              <a:rPr lang="de-AT" sz="2600" dirty="0" err="1" smtClean="0"/>
              <a:t>linked</a:t>
            </a:r>
            <a:r>
              <a:rPr lang="de-AT" sz="2600" dirty="0" smtClean="0"/>
              <a:t> </a:t>
            </a:r>
            <a:r>
              <a:rPr lang="de-AT" sz="2600" dirty="0" err="1" smtClean="0"/>
              <a:t>data</a:t>
            </a:r>
            <a:r>
              <a:rPr lang="de-AT" sz="2600" dirty="0" smtClean="0"/>
              <a:t> 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EDUG </a:t>
            </a:r>
            <a:r>
              <a:rPr lang="de-AT" dirty="0" err="1" smtClean="0"/>
              <a:t>homepage</a:t>
            </a:r>
            <a:r>
              <a:rPr lang="de-AT" dirty="0" smtClean="0"/>
              <a:t> </a:t>
            </a:r>
            <a:r>
              <a:rPr lang="de-AT" sz="2400" dirty="0" smtClean="0"/>
              <a:t/>
            </a:r>
            <a:br>
              <a:rPr lang="de-AT" sz="2400" dirty="0" smtClean="0"/>
            </a:br>
            <a:r>
              <a:rPr lang="de-AT" sz="2400" dirty="0" smtClean="0"/>
              <a:t> </a:t>
            </a:r>
            <a:br>
              <a:rPr lang="de-AT" sz="2400" dirty="0" smtClean="0"/>
            </a:br>
            <a:r>
              <a:rPr lang="de-AT" sz="2400" dirty="0" smtClean="0">
                <a:hlinkClick r:id="rId2"/>
              </a:rPr>
              <a:t>http://www.slainte.org.uk/edug/index.htm</a:t>
            </a:r>
            <a:r>
              <a:rPr lang="de-AT" sz="2400" dirty="0" smtClean="0"/>
              <a:t> </a:t>
            </a:r>
            <a:endParaRPr lang="de-AT" sz="2000" dirty="0" smtClean="0"/>
          </a:p>
        </p:txBody>
      </p:sp>
      <p:sp>
        <p:nvSpPr>
          <p:cNvPr id="1433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  <p:pic>
        <p:nvPicPr>
          <p:cNvPr id="15364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15446" y="2322394"/>
            <a:ext cx="4937125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Plans </a:t>
            </a:r>
            <a:r>
              <a:rPr lang="de-AT" dirty="0" err="1" smtClean="0"/>
              <a:t>for</a:t>
            </a:r>
            <a:r>
              <a:rPr lang="de-AT" dirty="0" smtClean="0"/>
              <a:t> 2014-2015</a:t>
            </a:r>
          </a:p>
        </p:txBody>
      </p:sp>
      <p:sp>
        <p:nvSpPr>
          <p:cNvPr id="13315" name="Inhaltsplatzhalter 2"/>
          <p:cNvSpPr>
            <a:spLocks noGrp="1"/>
          </p:cNvSpPr>
          <p:nvPr>
            <p:ph idx="1"/>
          </p:nvPr>
        </p:nvSpPr>
        <p:spPr>
          <a:xfrm>
            <a:off x="1441450" y="1800225"/>
            <a:ext cx="7010400" cy="4286250"/>
          </a:xfrm>
        </p:spPr>
        <p:txBody>
          <a:bodyPr/>
          <a:lstStyle/>
          <a:p>
            <a:r>
              <a:rPr lang="de-AT" sz="2800" dirty="0" smtClean="0"/>
              <a:t>Support </a:t>
            </a:r>
            <a:r>
              <a:rPr lang="de-AT" sz="2800" dirty="0" err="1" smtClean="0"/>
              <a:t>for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national DDC </a:t>
            </a:r>
            <a:r>
              <a:rPr lang="de-AT" sz="2800" dirty="0" err="1" smtClean="0"/>
              <a:t>communities</a:t>
            </a:r>
            <a:endParaRPr lang="de-AT" sz="2800" dirty="0" smtClean="0"/>
          </a:p>
          <a:p>
            <a:r>
              <a:rPr lang="de-AT" sz="2800" dirty="0" smtClean="0"/>
              <a:t>Communication, </a:t>
            </a:r>
            <a:r>
              <a:rPr lang="de-AT" sz="2800" dirty="0" err="1" smtClean="0"/>
              <a:t>promotion</a:t>
            </a:r>
            <a:r>
              <a:rPr lang="de-AT" sz="2800" dirty="0" smtClean="0"/>
              <a:t>, </a:t>
            </a:r>
            <a:r>
              <a:rPr lang="de-AT" sz="2800" dirty="0" err="1" smtClean="0"/>
              <a:t>development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DDC in Europe</a:t>
            </a:r>
          </a:p>
          <a:p>
            <a:r>
              <a:rPr lang="de-AT" sz="2800" dirty="0" smtClean="0"/>
              <a:t>Annual Meeting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symposium</a:t>
            </a:r>
            <a:r>
              <a:rPr lang="de-AT" sz="2800" dirty="0" smtClean="0"/>
              <a:t> 2015</a:t>
            </a:r>
          </a:p>
          <a:p>
            <a:r>
              <a:rPr lang="de-AT" sz="2800" dirty="0" smtClean="0"/>
              <a:t>Establishment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new</a:t>
            </a:r>
            <a:r>
              <a:rPr lang="de-AT" sz="2800" dirty="0" smtClean="0"/>
              <a:t> </a:t>
            </a:r>
            <a:r>
              <a:rPr lang="de-AT" sz="2800" dirty="0" err="1" smtClean="0"/>
              <a:t>working</a:t>
            </a:r>
            <a:r>
              <a:rPr lang="de-AT" sz="2800" dirty="0" smtClean="0"/>
              <a:t> </a:t>
            </a:r>
            <a:r>
              <a:rPr lang="de-AT" sz="2800" dirty="0" err="1" smtClean="0"/>
              <a:t>groups</a:t>
            </a:r>
            <a:endParaRPr lang="de-AT" sz="2800" dirty="0" smtClean="0"/>
          </a:p>
          <a:p>
            <a:pPr>
              <a:buFontTx/>
              <a:buNone/>
            </a:pPr>
            <a:endParaRPr lang="de-AT" sz="2800" dirty="0" smtClean="0"/>
          </a:p>
        </p:txBody>
      </p:sp>
      <p:sp>
        <p:nvSpPr>
          <p:cNvPr id="1331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EDUG Symposium 2014, Reykjavik</a:t>
            </a:r>
            <a:endParaRPr lang="de-AT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de-DE" dirty="0" err="1" smtClean="0"/>
              <a:t>It‘s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endParaRPr lang="de-DE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6363" y="1524000"/>
            <a:ext cx="7024687" cy="432435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story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EDUG,</a:t>
            </a:r>
          </a:p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err="1" smtClean="0"/>
              <a:t>its</a:t>
            </a:r>
            <a:r>
              <a:rPr lang="de-AT" sz="2800" dirty="0" smtClean="0"/>
              <a:t> </a:t>
            </a:r>
            <a:r>
              <a:rPr lang="de-AT" sz="2800" dirty="0" err="1" smtClean="0"/>
              <a:t>structure</a:t>
            </a:r>
            <a:r>
              <a:rPr lang="de-AT" sz="2800" dirty="0" smtClean="0"/>
              <a:t>,</a:t>
            </a:r>
          </a:p>
          <a:p>
            <a:pPr>
              <a:lnSpc>
                <a:spcPct val="80000"/>
              </a:lnSpc>
            </a:pPr>
            <a:r>
              <a:rPr lang="de-AT" sz="2800" dirty="0" smtClean="0"/>
              <a:t>all </a:t>
            </a: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members</a:t>
            </a:r>
            <a:r>
              <a:rPr lang="de-AT" sz="2800" dirty="0" smtClean="0"/>
              <a:t>,</a:t>
            </a:r>
          </a:p>
          <a:p>
            <a:pPr>
              <a:lnSpc>
                <a:spcPct val="80000"/>
              </a:lnSpc>
            </a:pPr>
            <a:r>
              <a:rPr lang="de-AT" sz="2800" dirty="0" err="1" smtClean="0"/>
              <a:t>their</a:t>
            </a:r>
            <a:r>
              <a:rPr lang="de-AT" sz="2800" dirty="0" smtClean="0"/>
              <a:t> </a:t>
            </a:r>
            <a:r>
              <a:rPr lang="de-AT" sz="2800" dirty="0" err="1" smtClean="0"/>
              <a:t>activities</a:t>
            </a:r>
            <a:r>
              <a:rPr lang="de-AT" sz="2800" dirty="0" smtClean="0"/>
              <a:t>,</a:t>
            </a:r>
          </a:p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what</a:t>
            </a:r>
            <a:r>
              <a:rPr lang="de-AT" sz="2800" dirty="0" smtClean="0"/>
              <a:t> will </a:t>
            </a:r>
            <a:r>
              <a:rPr lang="de-AT" sz="2800" dirty="0" err="1" smtClean="0"/>
              <a:t>be</a:t>
            </a:r>
            <a:r>
              <a:rPr lang="de-AT" sz="2800" dirty="0" smtClean="0"/>
              <a:t> …</a:t>
            </a:r>
          </a:p>
          <a:p>
            <a:pPr>
              <a:lnSpc>
                <a:spcPct val="80000"/>
              </a:lnSpc>
            </a:pPr>
            <a:endParaRPr lang="de-AT" sz="1400" dirty="0" smtClean="0"/>
          </a:p>
          <a:p>
            <a:pPr lvl="1">
              <a:lnSpc>
                <a:spcPct val="80000"/>
              </a:lnSpc>
            </a:pPr>
            <a:endParaRPr lang="de-AT" sz="1200" dirty="0" smtClean="0"/>
          </a:p>
          <a:p>
            <a:pPr lvl="4">
              <a:lnSpc>
                <a:spcPct val="80000"/>
              </a:lnSpc>
            </a:pPr>
            <a:endParaRPr lang="de-AT" sz="900" dirty="0" smtClean="0"/>
          </a:p>
          <a:p>
            <a:pPr lvl="4">
              <a:lnSpc>
                <a:spcPct val="80000"/>
              </a:lnSpc>
            </a:pPr>
            <a:endParaRPr lang="de-AT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1447800" y="459475"/>
            <a:ext cx="7010400" cy="1143000"/>
          </a:xfrm>
        </p:spPr>
        <p:txBody>
          <a:bodyPr/>
          <a:lstStyle/>
          <a:p>
            <a:r>
              <a:rPr lang="de-AT" dirty="0" smtClean="0"/>
              <a:t>Mapping </a:t>
            </a:r>
            <a:r>
              <a:rPr lang="de-AT" dirty="0" err="1" smtClean="0"/>
              <a:t>working</a:t>
            </a:r>
            <a:r>
              <a:rPr lang="de-AT" dirty="0" smtClean="0"/>
              <a:t> </a:t>
            </a:r>
            <a:r>
              <a:rPr lang="de-AT" dirty="0" err="1" smtClean="0"/>
              <a:t>group</a:t>
            </a:r>
            <a:r>
              <a:rPr lang="de-AT" dirty="0" smtClean="0"/>
              <a:t> </a:t>
            </a:r>
          </a:p>
        </p:txBody>
      </p:sp>
      <p:sp>
        <p:nvSpPr>
          <p:cNvPr id="13315" name="Inhaltsplatzhalter 2"/>
          <p:cNvSpPr>
            <a:spLocks noGrp="1"/>
          </p:cNvSpPr>
          <p:nvPr>
            <p:ph idx="1"/>
          </p:nvPr>
        </p:nvSpPr>
        <p:spPr>
          <a:xfrm>
            <a:off x="1427802" y="1472678"/>
            <a:ext cx="7006514" cy="4586928"/>
          </a:xfrm>
        </p:spPr>
        <p:txBody>
          <a:bodyPr/>
          <a:lstStyle/>
          <a:p>
            <a:pPr lvl="1"/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en-US" sz="2400" dirty="0" smtClean="0"/>
              <a:t>provide a platform to share knowledge, experience and expertise gained in projects mapping different subject headings and local classification systems to Dewey, and to provide support to similar initiatives in Europe</a:t>
            </a:r>
          </a:p>
          <a:p>
            <a:pPr lvl="1"/>
            <a:r>
              <a:rPr lang="en-US" sz="2400" dirty="0" smtClean="0"/>
              <a:t>The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meeting will include reports on the completed projects </a:t>
            </a:r>
            <a:r>
              <a:rPr lang="en-US" sz="2400" dirty="0" err="1" smtClean="0"/>
              <a:t>CrissCross</a:t>
            </a:r>
            <a:r>
              <a:rPr lang="en-US" sz="2400" dirty="0" smtClean="0"/>
              <a:t> and SAB-DDC mapping as well as on ongoing projects "</a:t>
            </a:r>
            <a:r>
              <a:rPr lang="en-US" sz="2400" dirty="0" err="1" smtClean="0"/>
              <a:t>Realfagstermer</a:t>
            </a:r>
            <a:r>
              <a:rPr lang="en-US" sz="2400" dirty="0" smtClean="0"/>
              <a:t>" to Dewey in Norway and "</a:t>
            </a:r>
            <a:r>
              <a:rPr lang="en-GB" sz="2400" dirty="0" smtClean="0"/>
              <a:t>coli-</a:t>
            </a:r>
            <a:r>
              <a:rPr lang="en-GB" sz="2400" dirty="0" err="1" smtClean="0"/>
              <a:t>conc</a:t>
            </a:r>
            <a:r>
              <a:rPr lang="en-GB" sz="2400" dirty="0" smtClean="0"/>
              <a:t>“, a DDC-RVK mapping project in Germany</a:t>
            </a:r>
            <a:endParaRPr lang="de-AT" sz="2400" dirty="0" smtClean="0"/>
          </a:p>
        </p:txBody>
      </p:sp>
      <p:sp>
        <p:nvSpPr>
          <p:cNvPr id="1331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de-AT" sz="4800" smtClean="0">
                <a:solidFill>
                  <a:schemeClr val="tx2"/>
                </a:solidFill>
              </a:rPr>
              <a:t>Thank you </a:t>
            </a:r>
          </a:p>
          <a:p>
            <a:pPr algn="ctr">
              <a:buFontTx/>
              <a:buNone/>
            </a:pPr>
            <a:r>
              <a:rPr lang="de-AT" sz="4800" smtClean="0">
                <a:solidFill>
                  <a:schemeClr val="tx2"/>
                </a:solidFill>
              </a:rPr>
              <a:t>for your attention!</a:t>
            </a:r>
          </a:p>
          <a:p>
            <a:pPr algn="ctr"/>
            <a:endParaRPr lang="de-AT" smtClean="0"/>
          </a:p>
          <a:p>
            <a:pPr algn="ctr"/>
            <a:endParaRPr lang="de-AT" smtClean="0"/>
          </a:p>
          <a:p>
            <a:pPr algn="ctr">
              <a:buFontTx/>
              <a:buNone/>
            </a:pPr>
            <a:endParaRPr lang="de-AT" smtClean="0"/>
          </a:p>
          <a:p>
            <a:pPr algn="ctr">
              <a:buFontTx/>
              <a:buNone/>
            </a:pPr>
            <a:r>
              <a:rPr lang="de-AT" smtClean="0"/>
              <a:t>karin.kleiber@onb.ac.at</a:t>
            </a:r>
          </a:p>
        </p:txBody>
      </p:sp>
      <p:sp>
        <p:nvSpPr>
          <p:cNvPr id="1536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history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AT" sz="2800" dirty="0" err="1" smtClean="0"/>
              <a:t>Around</a:t>
            </a:r>
            <a:r>
              <a:rPr lang="de-AT" sz="2800" dirty="0" smtClean="0"/>
              <a:t> 2000</a:t>
            </a:r>
          </a:p>
          <a:p>
            <a:r>
              <a:rPr lang="de-AT" sz="2800" dirty="0" smtClean="0"/>
              <a:t>French, </a:t>
            </a:r>
            <a:r>
              <a:rPr lang="de-AT" sz="2800" dirty="0" err="1" smtClean="0"/>
              <a:t>Italian</a:t>
            </a:r>
            <a:r>
              <a:rPr lang="de-AT" sz="2800" dirty="0" smtClean="0"/>
              <a:t>, German </a:t>
            </a:r>
            <a:r>
              <a:rPr lang="de-AT" sz="2800" dirty="0" err="1" smtClean="0"/>
              <a:t>translations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DDC 21 </a:t>
            </a:r>
            <a:r>
              <a:rPr lang="de-AT" sz="2800" dirty="0" err="1" smtClean="0"/>
              <a:t>and</a:t>
            </a:r>
            <a:r>
              <a:rPr lang="de-AT" sz="2800" dirty="0" smtClean="0"/>
              <a:t> 22 </a:t>
            </a:r>
            <a:r>
              <a:rPr lang="de-AT" sz="2800" dirty="0" err="1" smtClean="0"/>
              <a:t>existed</a:t>
            </a:r>
            <a:r>
              <a:rPr lang="de-AT" sz="2800" dirty="0" smtClean="0"/>
              <a:t>, </a:t>
            </a:r>
            <a:r>
              <a:rPr lang="de-AT" sz="2800" dirty="0" err="1" smtClean="0"/>
              <a:t>many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translations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versions</a:t>
            </a:r>
            <a:r>
              <a:rPr lang="de-AT" sz="2800" dirty="0" smtClean="0"/>
              <a:t> </a:t>
            </a:r>
            <a:r>
              <a:rPr lang="de-AT" sz="2800" dirty="0" err="1" smtClean="0"/>
              <a:t>were</a:t>
            </a:r>
            <a:r>
              <a:rPr lang="de-AT" sz="2800" dirty="0" smtClean="0"/>
              <a:t> in </a:t>
            </a:r>
            <a:r>
              <a:rPr lang="de-AT" sz="2800" dirty="0" err="1" smtClean="0"/>
              <a:t>use</a:t>
            </a:r>
            <a:r>
              <a:rPr lang="de-AT" sz="2800" dirty="0" smtClean="0"/>
              <a:t> in Europe</a:t>
            </a:r>
          </a:p>
          <a:p>
            <a:r>
              <a:rPr lang="de-AT" sz="2800" dirty="0" err="1"/>
              <a:t>m</a:t>
            </a:r>
            <a:r>
              <a:rPr lang="de-AT" sz="2800" dirty="0" err="1" smtClean="0"/>
              <a:t>ore</a:t>
            </a:r>
            <a:r>
              <a:rPr lang="de-AT" sz="2800" dirty="0" smtClean="0"/>
              <a:t>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more</a:t>
            </a:r>
            <a:r>
              <a:rPr lang="de-AT" sz="2800" dirty="0" smtClean="0"/>
              <a:t> </a:t>
            </a:r>
            <a:r>
              <a:rPr lang="de-AT" sz="2800" dirty="0" err="1" smtClean="0"/>
              <a:t>Europen</a:t>
            </a:r>
            <a:r>
              <a:rPr lang="de-AT" sz="2800" dirty="0" smtClean="0"/>
              <a:t> </a:t>
            </a:r>
            <a:r>
              <a:rPr lang="de-AT" sz="2800" dirty="0" err="1" smtClean="0"/>
              <a:t>libraries</a:t>
            </a:r>
            <a:r>
              <a:rPr lang="de-AT" sz="2800" dirty="0" smtClean="0"/>
              <a:t> </a:t>
            </a:r>
            <a:r>
              <a:rPr lang="de-AT" sz="2800" dirty="0" err="1" smtClean="0"/>
              <a:t>adopted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DDC</a:t>
            </a:r>
          </a:p>
          <a:p>
            <a:r>
              <a:rPr lang="de-AT" sz="2800" dirty="0" err="1"/>
              <a:t>n</a:t>
            </a:r>
            <a:r>
              <a:rPr lang="de-AT" sz="2800" dirty="0" err="1" smtClean="0"/>
              <a:t>eed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r>
              <a:rPr lang="de-AT" sz="2800" dirty="0" smtClean="0"/>
              <a:t> </a:t>
            </a:r>
            <a:r>
              <a:rPr lang="de-AT" sz="2800" dirty="0" err="1" smtClean="0"/>
              <a:t>share</a:t>
            </a:r>
            <a:r>
              <a:rPr lang="de-AT" sz="2800" dirty="0" smtClean="0"/>
              <a:t> </a:t>
            </a:r>
            <a:r>
              <a:rPr lang="de-AT" sz="2800" dirty="0" err="1" smtClean="0"/>
              <a:t>experience</a:t>
            </a:r>
            <a:r>
              <a:rPr lang="de-AT" sz="2800" dirty="0" smtClean="0"/>
              <a:t>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r>
              <a:rPr lang="de-AT" sz="2800" dirty="0" smtClean="0"/>
              <a:t> </a:t>
            </a:r>
            <a:r>
              <a:rPr lang="de-AT" sz="2800" dirty="0" err="1" smtClean="0"/>
              <a:t>cooperate</a:t>
            </a:r>
            <a:endParaRPr lang="de-AT" sz="2800" dirty="0" smtClean="0"/>
          </a:p>
          <a:p>
            <a:pPr lvl="1"/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2014, Reykjavik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The </a:t>
            </a:r>
            <a:r>
              <a:rPr lang="de-AT" dirty="0" err="1" smtClean="0"/>
              <a:t>beginning</a:t>
            </a:r>
            <a:endParaRPr lang="de-AT" dirty="0" smtClean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AT" sz="2800" dirty="0" smtClean="0"/>
              <a:t>In 2007 </a:t>
            </a:r>
            <a:r>
              <a:rPr lang="de-AT" sz="2800" dirty="0" err="1" smtClean="0"/>
              <a:t>the</a:t>
            </a:r>
            <a:r>
              <a:rPr lang="de-AT" sz="2800" dirty="0" smtClean="0"/>
              <a:t> European Dewey Users Group (EDUG) was </a:t>
            </a:r>
            <a:r>
              <a:rPr lang="de-AT" sz="2800" dirty="0" err="1" smtClean="0"/>
              <a:t>established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endParaRPr lang="de-AT" sz="2800" dirty="0" smtClean="0"/>
          </a:p>
          <a:p>
            <a:r>
              <a:rPr lang="de-AT" sz="2800" dirty="0" smtClean="0"/>
              <a:t>promote professional </a:t>
            </a:r>
            <a:r>
              <a:rPr lang="de-AT" sz="2800" dirty="0" err="1" smtClean="0"/>
              <a:t>interests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European DDC </a:t>
            </a:r>
            <a:r>
              <a:rPr lang="de-AT" sz="2800" dirty="0" err="1" smtClean="0"/>
              <a:t>users</a:t>
            </a:r>
            <a:endParaRPr lang="de-AT" sz="2800" dirty="0" smtClean="0"/>
          </a:p>
          <a:p>
            <a:r>
              <a:rPr lang="de-AT" sz="2800" dirty="0" err="1" smtClean="0"/>
              <a:t>encourage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development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techniques</a:t>
            </a:r>
            <a:r>
              <a:rPr lang="de-AT" sz="2800" dirty="0" smtClean="0"/>
              <a:t>, </a:t>
            </a:r>
            <a:r>
              <a:rPr lang="de-AT" sz="2800" dirty="0" err="1" smtClean="0"/>
              <a:t>applications</a:t>
            </a:r>
            <a:r>
              <a:rPr lang="de-AT" sz="2800" dirty="0" smtClean="0"/>
              <a:t>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documentation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translations</a:t>
            </a:r>
            <a:endParaRPr lang="de-AT" sz="2800" dirty="0" smtClean="0"/>
          </a:p>
          <a:p>
            <a:r>
              <a:rPr lang="de-AT" sz="2800" dirty="0" err="1" smtClean="0"/>
              <a:t>coordinate</a:t>
            </a:r>
            <a:r>
              <a:rPr lang="de-AT" sz="2800" dirty="0" smtClean="0"/>
              <a:t> </a:t>
            </a:r>
            <a:r>
              <a:rPr lang="de-AT" sz="2800" dirty="0" err="1" smtClean="0"/>
              <a:t>proposals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DDC </a:t>
            </a:r>
            <a:r>
              <a:rPr lang="de-AT" sz="2800" dirty="0" err="1" smtClean="0"/>
              <a:t>according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r>
              <a:rPr lang="de-AT" sz="2800" dirty="0" smtClean="0"/>
              <a:t> European </a:t>
            </a:r>
            <a:r>
              <a:rPr lang="de-AT" sz="2800" dirty="0" err="1" smtClean="0"/>
              <a:t>interests</a:t>
            </a:r>
            <a:endParaRPr lang="de-AT" sz="2800" dirty="0" smtClean="0"/>
          </a:p>
          <a:p>
            <a:pPr lvl="1"/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/>
              <a:t>025.431094</a:t>
            </a:r>
            <a:endParaRPr lang="de-AT" dirty="0" smtClean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dirty="0" smtClean="0"/>
              <a:t>025.431094 is the DDC notation for the use of the Dewey Decimal Classification in Europe</a:t>
            </a:r>
          </a:p>
          <a:p>
            <a:pPr>
              <a:buFontTx/>
              <a:buNone/>
            </a:pPr>
            <a:r>
              <a:rPr lang="en-US" sz="2800" dirty="0" smtClean="0"/>
              <a:t>    (025.431=Dewey Decimal Classification) + (09=standard subdivision for places) + (4=Europe)</a:t>
            </a:r>
          </a:p>
          <a:p>
            <a:pPr>
              <a:buFontTx/>
              <a:buNone/>
            </a:pPr>
            <a:endParaRPr lang="de-AT" sz="2800" dirty="0" smtClean="0"/>
          </a:p>
          <a:p>
            <a:r>
              <a:rPr lang="de-AT" sz="2800" dirty="0" err="1" smtClean="0"/>
              <a:t>This</a:t>
            </a:r>
            <a:r>
              <a:rPr lang="de-AT" sz="2800" dirty="0" smtClean="0"/>
              <a:t> </a:t>
            </a:r>
            <a:r>
              <a:rPr lang="de-AT" sz="2800" dirty="0" err="1" smtClean="0"/>
              <a:t>is</a:t>
            </a:r>
            <a:r>
              <a:rPr lang="de-AT" sz="2800" dirty="0" smtClean="0"/>
              <a:t> </a:t>
            </a:r>
            <a:r>
              <a:rPr lang="de-AT" sz="2800" dirty="0" err="1" smtClean="0"/>
              <a:t>our</a:t>
            </a:r>
            <a:r>
              <a:rPr lang="de-AT" sz="2800" dirty="0" smtClean="0"/>
              <a:t> </a:t>
            </a:r>
            <a:r>
              <a:rPr lang="de-AT" sz="2800" dirty="0" err="1" smtClean="0"/>
              <a:t>common</a:t>
            </a:r>
            <a:r>
              <a:rPr lang="de-AT" sz="2800" dirty="0" smtClean="0"/>
              <a:t> </a:t>
            </a:r>
            <a:r>
              <a:rPr lang="de-AT" sz="2800" dirty="0" err="1" smtClean="0"/>
              <a:t>interest</a:t>
            </a:r>
            <a:r>
              <a:rPr lang="de-AT" sz="2800" dirty="0" smtClean="0"/>
              <a:t>!</a:t>
            </a:r>
          </a:p>
          <a:p>
            <a:pPr lvl="1"/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2014, Reykjavik</a:t>
            </a: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Operational </a:t>
            </a:r>
            <a:r>
              <a:rPr lang="de-AT" dirty="0" err="1" smtClean="0"/>
              <a:t>structures</a:t>
            </a:r>
            <a:endParaRPr lang="de-AT" dirty="0" smtClean="0"/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800" dirty="0"/>
              <a:t>EDUG </a:t>
            </a:r>
            <a:r>
              <a:rPr lang="de-AT" sz="2800" dirty="0" err="1"/>
              <a:t>is</a:t>
            </a:r>
            <a:r>
              <a:rPr lang="de-AT" sz="2800" dirty="0"/>
              <a:t> </a:t>
            </a:r>
            <a:r>
              <a:rPr lang="de-AT" sz="2800" dirty="0" err="1"/>
              <a:t>governed</a:t>
            </a:r>
            <a:r>
              <a:rPr lang="de-AT" sz="2800" dirty="0"/>
              <a:t> </a:t>
            </a:r>
            <a:r>
              <a:rPr lang="de-AT" sz="2800" dirty="0" err="1"/>
              <a:t>by</a:t>
            </a:r>
            <a:r>
              <a:rPr lang="de-AT" sz="2800" dirty="0"/>
              <a:t> a </a:t>
            </a:r>
            <a:r>
              <a:rPr lang="de-AT" sz="2800" dirty="0" err="1"/>
              <a:t>cooperation</a:t>
            </a:r>
            <a:r>
              <a:rPr lang="de-AT" sz="2800" dirty="0"/>
              <a:t> </a:t>
            </a:r>
            <a:r>
              <a:rPr lang="de-AT" sz="2800" dirty="0" err="1"/>
              <a:t>agreement</a:t>
            </a:r>
            <a:r>
              <a:rPr lang="de-AT" sz="2800" dirty="0"/>
              <a:t> (</a:t>
            </a:r>
            <a:r>
              <a:rPr lang="de-AT" sz="2800" dirty="0" err="1"/>
              <a:t>Bylaws</a:t>
            </a:r>
            <a:r>
              <a:rPr lang="de-AT" sz="2800" dirty="0"/>
              <a:t>)</a:t>
            </a:r>
            <a:endParaRPr lang="de-AT" sz="2800" dirty="0" smtClean="0"/>
          </a:p>
          <a:p>
            <a:r>
              <a:rPr lang="de-AT" sz="2800" dirty="0" smtClean="0"/>
              <a:t>The General Meeting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members</a:t>
            </a:r>
            <a:r>
              <a:rPr lang="de-AT" sz="2800" dirty="0" smtClean="0"/>
              <a:t>, </a:t>
            </a:r>
            <a:r>
              <a:rPr lang="de-AT" sz="2800" dirty="0" err="1" smtClean="0"/>
              <a:t>held</a:t>
            </a:r>
            <a:r>
              <a:rPr lang="de-AT" sz="2800" dirty="0" smtClean="0"/>
              <a:t> at least </a:t>
            </a:r>
            <a:r>
              <a:rPr lang="de-AT" sz="2800" dirty="0" err="1" smtClean="0"/>
              <a:t>once</a:t>
            </a:r>
            <a:r>
              <a:rPr lang="de-AT" sz="2800" dirty="0" smtClean="0"/>
              <a:t> a </a:t>
            </a:r>
            <a:r>
              <a:rPr lang="de-AT" sz="2800" dirty="0" err="1" smtClean="0"/>
              <a:t>year</a:t>
            </a:r>
            <a:endParaRPr lang="de-AT" sz="2800" dirty="0" smtClean="0"/>
          </a:p>
          <a:p>
            <a:r>
              <a:rPr lang="de-AT" sz="2800" dirty="0" smtClean="0"/>
              <a:t>The Executive </a:t>
            </a:r>
            <a:r>
              <a:rPr lang="de-AT" sz="2800" dirty="0" err="1" smtClean="0"/>
              <a:t>Committee</a:t>
            </a:r>
            <a:r>
              <a:rPr lang="de-AT" sz="2800" dirty="0" smtClean="0"/>
              <a:t>, </a:t>
            </a:r>
            <a:r>
              <a:rPr lang="de-AT" sz="2800" dirty="0" err="1" smtClean="0"/>
              <a:t>elected</a:t>
            </a:r>
            <a:r>
              <a:rPr lang="de-AT" sz="2800" dirty="0" smtClean="0"/>
              <a:t> </a:t>
            </a:r>
            <a:r>
              <a:rPr lang="de-AT" sz="2800" dirty="0" err="1" smtClean="0"/>
              <a:t>every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year</a:t>
            </a:r>
            <a:endParaRPr lang="de-AT" sz="2800" dirty="0" smtClean="0"/>
          </a:p>
          <a:p>
            <a:r>
              <a:rPr lang="de-AT" sz="2800" dirty="0" smtClean="0"/>
              <a:t>The Working Groups</a:t>
            </a:r>
            <a:endParaRPr lang="de-AT" sz="2400" dirty="0" smtClean="0"/>
          </a:p>
        </p:txBody>
      </p:sp>
      <p:sp>
        <p:nvSpPr>
          <p:cNvPr id="61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EDUG Symposium 2014, Reykjavik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EDUG </a:t>
            </a:r>
            <a:r>
              <a:rPr lang="de-AT" dirty="0" err="1" smtClean="0"/>
              <a:t>membership</a:t>
            </a:r>
            <a:endParaRPr lang="de-AT" dirty="0" smtClean="0"/>
          </a:p>
        </p:txBody>
      </p:sp>
      <p:sp>
        <p:nvSpPr>
          <p:cNvPr id="717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Membership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free</a:t>
            </a:r>
            <a:endParaRPr lang="de-AT" dirty="0" smtClean="0"/>
          </a:p>
          <a:p>
            <a:r>
              <a:rPr lang="de-AT" dirty="0" err="1" smtClean="0"/>
              <a:t>Three</a:t>
            </a:r>
            <a:r>
              <a:rPr lang="de-AT" dirty="0" smtClean="0"/>
              <a:t> </a:t>
            </a:r>
            <a:r>
              <a:rPr lang="de-AT" dirty="0" err="1" smtClean="0"/>
              <a:t>categories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:</a:t>
            </a:r>
          </a:p>
          <a:p>
            <a:pPr lvl="1"/>
            <a:r>
              <a:rPr lang="de-AT" dirty="0" err="1" smtClean="0"/>
              <a:t>Institutional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endParaRPr lang="de-AT" dirty="0" smtClean="0"/>
          </a:p>
          <a:p>
            <a:pPr lvl="1"/>
            <a:r>
              <a:rPr lang="de-AT" dirty="0" err="1" smtClean="0"/>
              <a:t>Affiliated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endParaRPr lang="de-AT" dirty="0" smtClean="0"/>
          </a:p>
          <a:p>
            <a:pPr lvl="1"/>
            <a:r>
              <a:rPr lang="de-AT" dirty="0" smtClean="0"/>
              <a:t>Individual </a:t>
            </a:r>
            <a:r>
              <a:rPr lang="de-AT" dirty="0" err="1" smtClean="0"/>
              <a:t>members</a:t>
            </a:r>
            <a:endParaRPr lang="de-AT" dirty="0" smtClean="0"/>
          </a:p>
        </p:txBody>
      </p:sp>
      <p:sp>
        <p:nvSpPr>
          <p:cNvPr id="717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>
          <a:xfrm>
            <a:off x="1420505" y="418531"/>
            <a:ext cx="7010400" cy="1143000"/>
          </a:xfrm>
        </p:spPr>
        <p:txBody>
          <a:bodyPr/>
          <a:lstStyle/>
          <a:p>
            <a:r>
              <a:rPr lang="de-AT" dirty="0" err="1" smtClean="0"/>
              <a:t>Institutional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2014</a:t>
            </a: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>
          <a:xfrm>
            <a:off x="1379561" y="1667301"/>
            <a:ext cx="6959221" cy="4433248"/>
          </a:xfrm>
        </p:spPr>
        <p:txBody>
          <a:bodyPr/>
          <a:lstStyle/>
          <a:p>
            <a:r>
              <a:rPr lang="de-AT" sz="2600" dirty="0" err="1" smtClean="0"/>
              <a:t>Biblioteca</a:t>
            </a:r>
            <a:r>
              <a:rPr lang="de-AT" sz="2600" dirty="0" smtClean="0"/>
              <a:t> </a:t>
            </a:r>
            <a:r>
              <a:rPr lang="de-AT" sz="2600" dirty="0" err="1" smtClean="0"/>
              <a:t>nazionale</a:t>
            </a:r>
            <a:r>
              <a:rPr lang="de-AT" sz="2600" dirty="0" smtClean="0"/>
              <a:t> </a:t>
            </a:r>
            <a:r>
              <a:rPr lang="de-AT" sz="2600" dirty="0" err="1" smtClean="0"/>
              <a:t>centrale</a:t>
            </a:r>
            <a:r>
              <a:rPr lang="de-AT" sz="2600" dirty="0" smtClean="0"/>
              <a:t> di Firenze</a:t>
            </a:r>
          </a:p>
          <a:p>
            <a:r>
              <a:rPr lang="de-AT" sz="2600" dirty="0" err="1" smtClean="0"/>
              <a:t>Bibliothque</a:t>
            </a:r>
            <a:r>
              <a:rPr lang="de-AT" sz="2600" dirty="0" smtClean="0"/>
              <a:t> nationale de France</a:t>
            </a:r>
          </a:p>
          <a:p>
            <a:r>
              <a:rPr lang="de-AT" sz="2600" dirty="0" smtClean="0"/>
              <a:t>British Library</a:t>
            </a:r>
          </a:p>
          <a:p>
            <a:r>
              <a:rPr lang="de-AT" sz="2600" dirty="0" smtClean="0"/>
              <a:t>Deutsche Nationalbibliothek</a:t>
            </a:r>
          </a:p>
          <a:p>
            <a:r>
              <a:rPr lang="de-AT" sz="2600" dirty="0" err="1" smtClean="0"/>
              <a:t>Kunglika</a:t>
            </a:r>
            <a:r>
              <a:rPr lang="de-AT" sz="2600" dirty="0" smtClean="0"/>
              <a:t> </a:t>
            </a:r>
            <a:r>
              <a:rPr lang="de-AT" sz="2600" dirty="0" err="1" smtClean="0"/>
              <a:t>Biblioteket</a:t>
            </a:r>
            <a:endParaRPr lang="de-AT" sz="2600" dirty="0" smtClean="0"/>
          </a:p>
          <a:p>
            <a:r>
              <a:rPr lang="de-AT" sz="2600" dirty="0" err="1" smtClean="0"/>
              <a:t>Landsbókasafn</a:t>
            </a:r>
            <a:r>
              <a:rPr lang="de-AT" sz="2600" dirty="0" smtClean="0"/>
              <a:t> </a:t>
            </a:r>
            <a:r>
              <a:rPr lang="de-AT" sz="2600" dirty="0" err="1" smtClean="0"/>
              <a:t>Íslands</a:t>
            </a:r>
            <a:r>
              <a:rPr lang="de-AT" sz="2600" dirty="0" smtClean="0"/>
              <a:t> – </a:t>
            </a:r>
            <a:r>
              <a:rPr lang="de-AT" sz="2600" dirty="0" err="1" smtClean="0"/>
              <a:t>Háskólabókasafn</a:t>
            </a:r>
            <a:endParaRPr lang="de-AT" sz="2600" dirty="0" smtClean="0"/>
          </a:p>
          <a:p>
            <a:r>
              <a:rPr lang="de-AT" sz="2600" dirty="0" err="1" smtClean="0"/>
              <a:t>Nasjonalbiblioteket</a:t>
            </a:r>
            <a:endParaRPr lang="de-AT" sz="2600" dirty="0" smtClean="0"/>
          </a:p>
          <a:p>
            <a:r>
              <a:rPr lang="de-AT" sz="2600" dirty="0" err="1" smtClean="0"/>
              <a:t>Oesterreichische</a:t>
            </a:r>
            <a:r>
              <a:rPr lang="de-AT" sz="2600" dirty="0" smtClean="0"/>
              <a:t> Nationalbibliothek</a:t>
            </a:r>
          </a:p>
          <a:p>
            <a:r>
              <a:rPr lang="de-AT" sz="2600" dirty="0" smtClean="0"/>
              <a:t>Schweizerische Nationalbibliothek</a:t>
            </a:r>
          </a:p>
          <a:p>
            <a:endParaRPr lang="de-AT" dirty="0" smtClean="0"/>
          </a:p>
        </p:txBody>
      </p:sp>
      <p:sp>
        <p:nvSpPr>
          <p:cNvPr id="819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438275" y="466725"/>
            <a:ext cx="6962775" cy="942975"/>
          </a:xfrm>
        </p:spPr>
        <p:txBody>
          <a:bodyPr/>
          <a:lstStyle/>
          <a:p>
            <a:r>
              <a:rPr lang="de-AT" dirty="0" err="1" smtClean="0"/>
              <a:t>Affiliated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2014</a:t>
            </a: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1647825" y="1591528"/>
            <a:ext cx="7010400" cy="4468078"/>
          </a:xfrm>
        </p:spPr>
        <p:txBody>
          <a:bodyPr/>
          <a:lstStyle/>
          <a:p>
            <a:r>
              <a:rPr lang="de-AT" sz="2600" dirty="0" smtClean="0"/>
              <a:t>Bibliotheks- und Archivwesen der Universität Wien (Austria)</a:t>
            </a:r>
          </a:p>
          <a:p>
            <a:r>
              <a:rPr lang="de-AT" sz="2600" dirty="0" smtClean="0"/>
              <a:t>KHT Library (</a:t>
            </a:r>
            <a:r>
              <a:rPr lang="de-AT" sz="2600" dirty="0" err="1" smtClean="0"/>
              <a:t>Sweden</a:t>
            </a:r>
            <a:r>
              <a:rPr lang="de-AT" sz="2600" dirty="0" smtClean="0"/>
              <a:t>)</a:t>
            </a:r>
          </a:p>
          <a:p>
            <a:r>
              <a:rPr lang="de-AT" sz="2600" dirty="0" smtClean="0"/>
              <a:t>Linköping University Library (</a:t>
            </a:r>
            <a:r>
              <a:rPr lang="de-AT" sz="2600" dirty="0" err="1" smtClean="0"/>
              <a:t>Sweden</a:t>
            </a:r>
            <a:r>
              <a:rPr lang="de-AT" sz="2600" dirty="0" smtClean="0"/>
              <a:t>)</a:t>
            </a:r>
          </a:p>
          <a:p>
            <a:r>
              <a:rPr lang="de-AT" sz="2600" dirty="0" err="1" smtClean="0"/>
              <a:t>Menntaskolinn</a:t>
            </a:r>
            <a:r>
              <a:rPr lang="de-AT" sz="2600" dirty="0" smtClean="0"/>
              <a:t> </a:t>
            </a:r>
            <a:r>
              <a:rPr lang="de-AT" sz="2600" dirty="0" err="1" smtClean="0"/>
              <a:t>vid</a:t>
            </a:r>
            <a:r>
              <a:rPr lang="de-AT" sz="2600" dirty="0" smtClean="0"/>
              <a:t> Sund Library, Reykjavik (</a:t>
            </a:r>
            <a:r>
              <a:rPr lang="de-AT" sz="2600" dirty="0" err="1" smtClean="0"/>
              <a:t>Iceland</a:t>
            </a:r>
            <a:r>
              <a:rPr lang="de-AT" sz="2600" dirty="0" smtClean="0"/>
              <a:t>)</a:t>
            </a:r>
          </a:p>
          <a:p>
            <a:r>
              <a:rPr lang="de-AT" sz="2600" dirty="0" err="1" smtClean="0"/>
              <a:t>Oberoesterreichische</a:t>
            </a:r>
            <a:r>
              <a:rPr lang="de-AT" sz="2600" dirty="0" smtClean="0"/>
              <a:t> Landesbibliothek (Austria)</a:t>
            </a:r>
          </a:p>
          <a:p>
            <a:r>
              <a:rPr lang="de-AT" sz="2600" dirty="0" smtClean="0"/>
              <a:t>OCLC EMEA B.V (</a:t>
            </a:r>
            <a:r>
              <a:rPr lang="de-AT" sz="2600" dirty="0" err="1" smtClean="0"/>
              <a:t>Netherlands</a:t>
            </a:r>
            <a:r>
              <a:rPr lang="de-AT" sz="2600" dirty="0" smtClean="0"/>
              <a:t>)</a:t>
            </a:r>
          </a:p>
          <a:p>
            <a:endParaRPr lang="de-AT" sz="2800" dirty="0" smtClean="0"/>
          </a:p>
          <a:p>
            <a:endParaRPr lang="de-AT" dirty="0" smtClean="0"/>
          </a:p>
        </p:txBody>
      </p:sp>
      <p:sp>
        <p:nvSpPr>
          <p:cNvPr id="92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2014, Reykjavik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ER">
  <a:themeElements>
    <a:clrScheme name="">
      <a:dk1>
        <a:srgbClr val="000000"/>
      </a:dk1>
      <a:lt1>
        <a:srgbClr val="FFFFFF"/>
      </a:lt1>
      <a:dk2>
        <a:srgbClr val="990000"/>
      </a:dk2>
      <a:lt2>
        <a:srgbClr val="808080"/>
      </a:lt2>
      <a:accent1>
        <a:srgbClr val="336699"/>
      </a:accent1>
      <a:accent2>
        <a:srgbClr val="CCECFF"/>
      </a:accent2>
      <a:accent3>
        <a:srgbClr val="FFFFFF"/>
      </a:accent3>
      <a:accent4>
        <a:srgbClr val="000000"/>
      </a:accent4>
      <a:accent5>
        <a:srgbClr val="ADB8CA"/>
      </a:accent5>
      <a:accent6>
        <a:srgbClr val="B9D6E7"/>
      </a:accent6>
      <a:hlink>
        <a:srgbClr val="990000"/>
      </a:hlink>
      <a:folHlink>
        <a:srgbClr val="808080"/>
      </a:folHlink>
    </a:clrScheme>
    <a:fontScheme name="LEER">
      <a:majorFont>
        <a:latin typeface="Swift"/>
        <a:ea typeface=""/>
        <a:cs typeface=""/>
      </a:majorFont>
      <a:minorFont>
        <a:latin typeface="Swif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8">
        <a:dk1>
          <a:srgbClr val="000000"/>
        </a:dk1>
        <a:lt1>
          <a:srgbClr val="FFFFFF"/>
        </a:lt1>
        <a:dk2>
          <a:srgbClr val="660000"/>
        </a:dk2>
        <a:lt2>
          <a:srgbClr val="808080"/>
        </a:lt2>
        <a:accent1>
          <a:srgbClr val="999966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CAB8"/>
        </a:accent5>
        <a:accent6>
          <a:srgbClr val="B9B95C"/>
        </a:accent6>
        <a:hlink>
          <a:srgbClr val="66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990000"/>
    </a:dk2>
    <a:lt2>
      <a:srgbClr val="808080"/>
    </a:lt2>
    <a:accent1>
      <a:srgbClr val="336699"/>
    </a:accent1>
    <a:accent2>
      <a:srgbClr val="CCECFF"/>
    </a:accent2>
    <a:accent3>
      <a:srgbClr val="FFFFFF"/>
    </a:accent3>
    <a:accent4>
      <a:srgbClr val="000000"/>
    </a:accent4>
    <a:accent5>
      <a:srgbClr val="ADB8CA"/>
    </a:accent5>
    <a:accent6>
      <a:srgbClr val="B9D6E7"/>
    </a:accent6>
    <a:hlink>
      <a:srgbClr val="990000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\\DMC1\OFFICE97\MSOFFICE\Vorlagen\LEER.POT</Template>
  <TotalTime>1</TotalTime>
  <Words>930</Words>
  <Application>Microsoft Office PowerPoint</Application>
  <PresentationFormat>On-screen Show (4:3)</PresentationFormat>
  <Paragraphs>156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LEER</vt:lpstr>
      <vt:lpstr>       EDUG the European Dewey community</vt:lpstr>
      <vt:lpstr>It‘s about</vt:lpstr>
      <vt:lpstr>EDUG history</vt:lpstr>
      <vt:lpstr>The beginning</vt:lpstr>
      <vt:lpstr>025.431094</vt:lpstr>
      <vt:lpstr>Operational structures</vt:lpstr>
      <vt:lpstr>EDUG membership</vt:lpstr>
      <vt:lpstr>Institutional members 2014</vt:lpstr>
      <vt:lpstr>Affiliated members 2014</vt:lpstr>
      <vt:lpstr>Affiliated members 2014 (continued)</vt:lpstr>
      <vt:lpstr>Indivudual members 2014</vt:lpstr>
      <vt:lpstr>EDUG map</vt:lpstr>
      <vt:lpstr>Annual meetings and symposia</vt:lpstr>
      <vt:lpstr>Working groups 340</vt:lpstr>
      <vt:lpstr>Working groups 370</vt:lpstr>
      <vt:lpstr>Working groups 930</vt:lpstr>
      <vt:lpstr>Working groups IT</vt:lpstr>
      <vt:lpstr>EDUG homepage    http://www.slainte.org.uk/edug/index.htm </vt:lpstr>
      <vt:lpstr>Plans for 2014-2015</vt:lpstr>
      <vt:lpstr>Mapping working group </vt:lpstr>
      <vt:lpstr>PowerPoint Presentation</vt:lpstr>
    </vt:vector>
  </TitlesOfParts>
  <Company>onb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Musterpräsentation</dc:title>
  <dc:creator>Weiner Jean-Pierre</dc:creator>
  <cp:lastModifiedBy>Gordon Dunsire</cp:lastModifiedBy>
  <cp:revision>67</cp:revision>
  <cp:lastPrinted>2014-05-19T15:46:21Z</cp:lastPrinted>
  <dcterms:created xsi:type="dcterms:W3CDTF">2000-02-02T10:42:41Z</dcterms:created>
  <dcterms:modified xsi:type="dcterms:W3CDTF">2014-08-06T13:14:17Z</dcterms:modified>
</cp:coreProperties>
</file>