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335" r:id="rId3"/>
    <p:sldId id="259" r:id="rId4"/>
    <p:sldId id="339" r:id="rId5"/>
    <p:sldId id="341" r:id="rId6"/>
    <p:sldId id="336" r:id="rId7"/>
    <p:sldId id="342" r:id="rId8"/>
    <p:sldId id="338" r:id="rId9"/>
    <p:sldId id="290" r:id="rId10"/>
  </p:sldIdLst>
  <p:sldSz cx="9144000" cy="6858000" type="screen4x3"/>
  <p:notesSz cx="6888163" cy="10020300"/>
  <p:defaultTextStyle>
    <a:defPPr>
      <a:defRPr lang="de-DE"/>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xmlns="">
        <p15:guide id="1" orient="horz" pos="1034">
          <p15:clr>
            <a:srgbClr val="A4A3A4"/>
          </p15:clr>
        </p15:guide>
        <p15:guide id="2" orient="horz" pos="1706">
          <p15:clr>
            <a:srgbClr val="A4A3A4"/>
          </p15:clr>
        </p15:guide>
        <p15:guide id="3" pos="188">
          <p15:clr>
            <a:srgbClr val="A4A3A4"/>
          </p15:clr>
        </p15:guide>
      </p15:sldGuideLst>
    </p:ext>
    <p:ext uri="{2D200454-40CA-4A62-9FC3-DE9A4176ACB9}">
      <p15:notesGuideLst xmlns:p15="http://schemas.microsoft.com/office/powerpoint/2012/main" xmlns="">
        <p15:guide id="1" orient="horz" pos="3155" userDrawn="1">
          <p15:clr>
            <a:srgbClr val="A4A3A4"/>
          </p15:clr>
        </p15:guide>
        <p15:guide id="2" pos="217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ittlere Formatvorlage 4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BC89EF96-8CEA-46FF-86C4-4CE0E7609802}" styleName="Helle Formatvorlage 3 - Akz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800" autoAdjust="0"/>
  </p:normalViewPr>
  <p:slideViewPr>
    <p:cSldViewPr>
      <p:cViewPr varScale="1">
        <p:scale>
          <a:sx n="90" d="100"/>
          <a:sy n="90" d="100"/>
        </p:scale>
        <p:origin x="-2160" y="-102"/>
      </p:cViewPr>
      <p:guideLst>
        <p:guide orient="horz" pos="1034"/>
        <p:guide orient="horz" pos="1706"/>
        <p:guide pos="188"/>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3" d="100"/>
          <a:sy n="63" d="100"/>
        </p:scale>
        <p:origin x="3396" y="66"/>
      </p:cViewPr>
      <p:guideLst>
        <p:guide orient="horz" pos="3155"/>
        <p:guide pos="217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63DBF7-4EAC-447F-A991-C5E0B4B6652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de-DE"/>
        </a:p>
      </dgm:t>
    </dgm:pt>
    <dgm:pt modelId="{7005CDED-B17C-461E-9F8F-4CEFF9F2BB2F}">
      <dgm:prSet phldrT="[Text]"/>
      <dgm:spPr>
        <a:solidFill>
          <a:srgbClr val="0070C0"/>
        </a:solidFill>
      </dgm:spPr>
      <dgm:t>
        <a:bodyPr/>
        <a:lstStyle/>
        <a:p>
          <a:r>
            <a:rPr lang="en-US" noProof="0" dirty="0"/>
            <a:t>Translation Software (Language versions)</a:t>
          </a:r>
        </a:p>
      </dgm:t>
    </dgm:pt>
    <dgm:pt modelId="{82AE86C0-4CA6-4329-912E-35B5CE0F367E}" type="parTrans" cxnId="{DACAF15F-48ED-40B1-8D1D-A14BDF866351}">
      <dgm:prSet/>
      <dgm:spPr/>
      <dgm:t>
        <a:bodyPr/>
        <a:lstStyle/>
        <a:p>
          <a:endParaRPr lang="en-US" noProof="0" dirty="0"/>
        </a:p>
      </dgm:t>
    </dgm:pt>
    <dgm:pt modelId="{2FB88C75-6B67-45A0-9938-E75B812FC43A}" type="sibTrans" cxnId="{DACAF15F-48ED-40B1-8D1D-A14BDF866351}">
      <dgm:prSet/>
      <dgm:spPr/>
      <dgm:t>
        <a:bodyPr/>
        <a:lstStyle/>
        <a:p>
          <a:endParaRPr lang="en-US" noProof="0" dirty="0"/>
        </a:p>
      </dgm:t>
    </dgm:pt>
    <dgm:pt modelId="{69513394-440C-405F-AA1B-5D24B2CC7D51}">
      <dgm:prSet phldrT="[Text]"/>
      <dgm:spPr>
        <a:solidFill>
          <a:schemeClr val="accent2">
            <a:lumMod val="60000"/>
            <a:lumOff val="40000"/>
          </a:schemeClr>
        </a:solidFill>
      </dgm:spPr>
      <dgm:t>
        <a:bodyPr/>
        <a:lstStyle/>
        <a:p>
          <a:r>
            <a:rPr lang="en-US" noProof="0" dirty="0"/>
            <a:t>WebDewey (US + language versions)</a:t>
          </a:r>
        </a:p>
      </dgm:t>
    </dgm:pt>
    <dgm:pt modelId="{1B25E408-6F06-4827-819A-AEB70FAF1210}" type="parTrans" cxnId="{1CC1488B-3DB5-408E-A64A-5E6EDFBC3039}">
      <dgm:prSet/>
      <dgm:spPr/>
      <dgm:t>
        <a:bodyPr/>
        <a:lstStyle/>
        <a:p>
          <a:endParaRPr lang="en-US" noProof="0" dirty="0"/>
        </a:p>
      </dgm:t>
    </dgm:pt>
    <dgm:pt modelId="{A7F9DFC4-B649-4287-8E25-D74C28CD4FE7}" type="sibTrans" cxnId="{1CC1488B-3DB5-408E-A64A-5E6EDFBC3039}">
      <dgm:prSet/>
      <dgm:spPr/>
      <dgm:t>
        <a:bodyPr/>
        <a:lstStyle/>
        <a:p>
          <a:endParaRPr lang="en-US" noProof="0" dirty="0"/>
        </a:p>
      </dgm:t>
    </dgm:pt>
    <dgm:pt modelId="{4D92EE85-FE91-4377-AACB-7912E96458C2}">
      <dgm:prSet phldrT="[Text]"/>
      <dgm:spPr>
        <a:solidFill>
          <a:srgbClr val="92D050"/>
        </a:solidFill>
      </dgm:spPr>
      <dgm:t>
        <a:bodyPr/>
        <a:lstStyle/>
        <a:p>
          <a:r>
            <a:rPr lang="en-US" noProof="0" dirty="0"/>
            <a:t>WebDewey Search (Language versions)</a:t>
          </a:r>
        </a:p>
      </dgm:t>
    </dgm:pt>
    <dgm:pt modelId="{1EC69C71-A639-4C22-B988-FB57E98B17DD}" type="parTrans" cxnId="{0FBD73EB-4F58-433D-A062-CD5EFD8A49F1}">
      <dgm:prSet/>
      <dgm:spPr/>
      <dgm:t>
        <a:bodyPr/>
        <a:lstStyle/>
        <a:p>
          <a:endParaRPr lang="en-US" noProof="0" dirty="0"/>
        </a:p>
      </dgm:t>
    </dgm:pt>
    <dgm:pt modelId="{E0167A05-264F-48F8-A986-36B69266EFF5}" type="sibTrans" cxnId="{0FBD73EB-4F58-433D-A062-CD5EFD8A49F1}">
      <dgm:prSet/>
      <dgm:spPr/>
      <dgm:t>
        <a:bodyPr/>
        <a:lstStyle/>
        <a:p>
          <a:endParaRPr lang="en-US" noProof="0" dirty="0"/>
        </a:p>
      </dgm:t>
    </dgm:pt>
    <dgm:pt modelId="{B1DDB5FE-3DC3-45EF-8CD9-46836F25AB50}">
      <dgm:prSet phldrT="[Text]"/>
      <dgm:spPr>
        <a:solidFill>
          <a:srgbClr val="FFC000"/>
        </a:solidFill>
      </dgm:spPr>
      <dgm:t>
        <a:bodyPr/>
        <a:lstStyle/>
        <a:p>
          <a:r>
            <a:rPr lang="en-US" noProof="0" dirty="0"/>
            <a:t>Distribution Server</a:t>
          </a:r>
        </a:p>
      </dgm:t>
    </dgm:pt>
    <dgm:pt modelId="{CD7200C7-6C3F-4EB9-B7BE-1E8CB70F5860}" type="parTrans" cxnId="{435850C0-8C04-40A9-8C1B-B46F34C78806}">
      <dgm:prSet/>
      <dgm:spPr/>
      <dgm:t>
        <a:bodyPr/>
        <a:lstStyle/>
        <a:p>
          <a:endParaRPr lang="de-DE"/>
        </a:p>
      </dgm:t>
    </dgm:pt>
    <dgm:pt modelId="{DB2E62A0-7CEB-478D-AFAA-273A91D3C4FF}" type="sibTrans" cxnId="{435850C0-8C04-40A9-8C1B-B46F34C78806}">
      <dgm:prSet/>
      <dgm:spPr/>
      <dgm:t>
        <a:bodyPr/>
        <a:lstStyle/>
        <a:p>
          <a:endParaRPr lang="de-DE"/>
        </a:p>
      </dgm:t>
    </dgm:pt>
    <dgm:pt modelId="{2D723422-B099-499C-862D-2A2B2CBBC86D}">
      <dgm:prSet phldrT="[Text]"/>
      <dgm:spPr>
        <a:solidFill>
          <a:srgbClr val="FF6600"/>
        </a:solidFill>
      </dgm:spPr>
      <dgm:t>
        <a:bodyPr/>
        <a:lstStyle/>
        <a:p>
          <a:r>
            <a:rPr lang="en-US" noProof="0" dirty="0" err="1"/>
            <a:t>ccmapper</a:t>
          </a:r>
          <a:r>
            <a:rPr lang="en-US" noProof="0" dirty="0"/>
            <a:t> (DDC mapping application) </a:t>
          </a:r>
        </a:p>
      </dgm:t>
    </dgm:pt>
    <dgm:pt modelId="{843FC4E4-3C0B-41E6-B221-FBF73F60F692}" type="parTrans" cxnId="{2F622A0F-909A-4C7A-9FD0-03F20D78CC89}">
      <dgm:prSet/>
      <dgm:spPr/>
      <dgm:t>
        <a:bodyPr/>
        <a:lstStyle/>
        <a:p>
          <a:endParaRPr lang="de-DE"/>
        </a:p>
      </dgm:t>
    </dgm:pt>
    <dgm:pt modelId="{042C688B-72ED-42A0-85A5-DFC77339B5EC}" type="sibTrans" cxnId="{2F622A0F-909A-4C7A-9FD0-03F20D78CC89}">
      <dgm:prSet/>
      <dgm:spPr/>
      <dgm:t>
        <a:bodyPr/>
        <a:lstStyle/>
        <a:p>
          <a:endParaRPr lang="de-DE"/>
        </a:p>
      </dgm:t>
    </dgm:pt>
    <dgm:pt modelId="{0CC131C4-5056-4E60-AAD2-6BA4128E794E}">
      <dgm:prSet phldrT="[Text]"/>
      <dgm:spPr>
        <a:solidFill>
          <a:schemeClr val="bg1">
            <a:lumMod val="75000"/>
          </a:schemeClr>
        </a:solidFill>
      </dgm:spPr>
      <dgm:t>
        <a:bodyPr/>
        <a:lstStyle/>
        <a:p>
          <a:r>
            <a:rPr lang="en-US" noProof="0" dirty="0"/>
            <a:t>OCLC editorial system</a:t>
          </a:r>
        </a:p>
      </dgm:t>
    </dgm:pt>
    <dgm:pt modelId="{278EA622-D51D-4B21-8157-5E9049D19656}" type="parTrans" cxnId="{677939E3-79A8-48B7-A920-EA1BA037EB8F}">
      <dgm:prSet/>
      <dgm:spPr/>
      <dgm:t>
        <a:bodyPr/>
        <a:lstStyle/>
        <a:p>
          <a:endParaRPr lang="de-DE"/>
        </a:p>
      </dgm:t>
    </dgm:pt>
    <dgm:pt modelId="{58949D1D-D047-454A-968D-CFC2B6E11454}" type="sibTrans" cxnId="{677939E3-79A8-48B7-A920-EA1BA037EB8F}">
      <dgm:prSet/>
      <dgm:spPr/>
      <dgm:t>
        <a:bodyPr/>
        <a:lstStyle/>
        <a:p>
          <a:endParaRPr lang="de-DE"/>
        </a:p>
      </dgm:t>
    </dgm:pt>
    <dgm:pt modelId="{FE567D64-9314-4B3D-94EA-88045EFC8DC1}">
      <dgm:prSet phldrT="[Text]"/>
      <dgm:spPr>
        <a:solidFill>
          <a:schemeClr val="bg1">
            <a:lumMod val="50000"/>
          </a:schemeClr>
        </a:solidFill>
      </dgm:spPr>
      <dgm:t>
        <a:bodyPr/>
        <a:lstStyle/>
        <a:p>
          <a:r>
            <a:rPr lang="en-US" noProof="0" dirty="0"/>
            <a:t>(Connected local systems)</a:t>
          </a:r>
        </a:p>
      </dgm:t>
    </dgm:pt>
    <dgm:pt modelId="{416E1158-9F33-4A98-A417-47A7AA5BB292}" type="parTrans" cxnId="{D93FB869-056E-4D13-BC3D-943CAD750BDE}">
      <dgm:prSet/>
      <dgm:spPr/>
      <dgm:t>
        <a:bodyPr/>
        <a:lstStyle/>
        <a:p>
          <a:endParaRPr lang="de-DE"/>
        </a:p>
      </dgm:t>
    </dgm:pt>
    <dgm:pt modelId="{B6649D00-6FFA-4A2F-BC42-58838541BDFA}" type="sibTrans" cxnId="{D93FB869-056E-4D13-BC3D-943CAD750BDE}">
      <dgm:prSet/>
      <dgm:spPr/>
      <dgm:t>
        <a:bodyPr/>
        <a:lstStyle/>
        <a:p>
          <a:endParaRPr lang="de-DE"/>
        </a:p>
      </dgm:t>
    </dgm:pt>
    <dgm:pt modelId="{7F0610CF-2AD7-4238-8AC3-074424A6F3FC}" type="pres">
      <dgm:prSet presAssocID="{A463DBF7-4EAC-447F-A991-C5E0B4B66521}" presName="Name0" presStyleCnt="0">
        <dgm:presLayoutVars>
          <dgm:chMax val="7"/>
          <dgm:chPref val="7"/>
          <dgm:dir/>
        </dgm:presLayoutVars>
      </dgm:prSet>
      <dgm:spPr/>
      <dgm:t>
        <a:bodyPr/>
        <a:lstStyle/>
        <a:p>
          <a:endParaRPr lang="de-DE"/>
        </a:p>
      </dgm:t>
    </dgm:pt>
    <dgm:pt modelId="{3BD225DD-6766-432E-9776-E9F8A66487BD}" type="pres">
      <dgm:prSet presAssocID="{A463DBF7-4EAC-447F-A991-C5E0B4B66521}" presName="Name1" presStyleCnt="0"/>
      <dgm:spPr/>
    </dgm:pt>
    <dgm:pt modelId="{A7C34A92-CC63-4565-8F60-4673ABF92B63}" type="pres">
      <dgm:prSet presAssocID="{A463DBF7-4EAC-447F-A991-C5E0B4B66521}" presName="cycle" presStyleCnt="0"/>
      <dgm:spPr/>
    </dgm:pt>
    <dgm:pt modelId="{FB897E80-E072-45A2-B621-41CB341EE9BF}" type="pres">
      <dgm:prSet presAssocID="{A463DBF7-4EAC-447F-A991-C5E0B4B66521}" presName="srcNode" presStyleLbl="node1" presStyleIdx="0" presStyleCnt="7"/>
      <dgm:spPr/>
    </dgm:pt>
    <dgm:pt modelId="{27D9AC34-64BE-40BE-B16B-AA6879525CD6}" type="pres">
      <dgm:prSet presAssocID="{A463DBF7-4EAC-447F-A991-C5E0B4B66521}" presName="conn" presStyleLbl="parChTrans1D2" presStyleIdx="0" presStyleCnt="1"/>
      <dgm:spPr/>
      <dgm:t>
        <a:bodyPr/>
        <a:lstStyle/>
        <a:p>
          <a:endParaRPr lang="de-DE"/>
        </a:p>
      </dgm:t>
    </dgm:pt>
    <dgm:pt modelId="{19811052-08F7-4BE6-99A1-15CEA36A8599}" type="pres">
      <dgm:prSet presAssocID="{A463DBF7-4EAC-447F-A991-C5E0B4B66521}" presName="extraNode" presStyleLbl="node1" presStyleIdx="0" presStyleCnt="7"/>
      <dgm:spPr/>
    </dgm:pt>
    <dgm:pt modelId="{A0D0B3B4-C657-4B41-B774-30A6546BBA57}" type="pres">
      <dgm:prSet presAssocID="{A463DBF7-4EAC-447F-A991-C5E0B4B66521}" presName="dstNode" presStyleLbl="node1" presStyleIdx="0" presStyleCnt="7"/>
      <dgm:spPr/>
    </dgm:pt>
    <dgm:pt modelId="{C22B3EDE-44D0-47C8-A272-4E5EAF7F595A}" type="pres">
      <dgm:prSet presAssocID="{7005CDED-B17C-461E-9F8F-4CEFF9F2BB2F}" presName="text_1" presStyleLbl="node1" presStyleIdx="0" presStyleCnt="7">
        <dgm:presLayoutVars>
          <dgm:bulletEnabled val="1"/>
        </dgm:presLayoutVars>
      </dgm:prSet>
      <dgm:spPr/>
      <dgm:t>
        <a:bodyPr/>
        <a:lstStyle/>
        <a:p>
          <a:endParaRPr lang="de-DE"/>
        </a:p>
      </dgm:t>
    </dgm:pt>
    <dgm:pt modelId="{087C44BA-2B0F-4069-8EFF-3D6EB7B5282C}" type="pres">
      <dgm:prSet presAssocID="{7005CDED-B17C-461E-9F8F-4CEFF9F2BB2F}" presName="accent_1" presStyleCnt="0"/>
      <dgm:spPr/>
    </dgm:pt>
    <dgm:pt modelId="{89860A24-A2F4-432A-8CED-4EF5E15F36FD}" type="pres">
      <dgm:prSet presAssocID="{7005CDED-B17C-461E-9F8F-4CEFF9F2BB2F}" presName="accentRepeatNode" presStyleLbl="solidFgAcc1" presStyleIdx="0" presStyleCnt="7"/>
      <dgm:spPr/>
    </dgm:pt>
    <dgm:pt modelId="{0804D114-0083-49C2-AA43-605A167FAE89}" type="pres">
      <dgm:prSet presAssocID="{69513394-440C-405F-AA1B-5D24B2CC7D51}" presName="text_2" presStyleLbl="node1" presStyleIdx="1" presStyleCnt="7">
        <dgm:presLayoutVars>
          <dgm:bulletEnabled val="1"/>
        </dgm:presLayoutVars>
      </dgm:prSet>
      <dgm:spPr/>
      <dgm:t>
        <a:bodyPr/>
        <a:lstStyle/>
        <a:p>
          <a:endParaRPr lang="de-DE"/>
        </a:p>
      </dgm:t>
    </dgm:pt>
    <dgm:pt modelId="{11EDA208-1ED2-427C-B316-16172FCD4FFB}" type="pres">
      <dgm:prSet presAssocID="{69513394-440C-405F-AA1B-5D24B2CC7D51}" presName="accent_2" presStyleCnt="0"/>
      <dgm:spPr/>
    </dgm:pt>
    <dgm:pt modelId="{A69532C7-CDBE-44F4-AB2F-85951927F05D}" type="pres">
      <dgm:prSet presAssocID="{69513394-440C-405F-AA1B-5D24B2CC7D51}" presName="accentRepeatNode" presStyleLbl="solidFgAcc1" presStyleIdx="1" presStyleCnt="7"/>
      <dgm:spPr/>
    </dgm:pt>
    <dgm:pt modelId="{12EC2190-C1C9-4A05-B537-FBF1209EBEF4}" type="pres">
      <dgm:prSet presAssocID="{4D92EE85-FE91-4377-AACB-7912E96458C2}" presName="text_3" presStyleLbl="node1" presStyleIdx="2" presStyleCnt="7">
        <dgm:presLayoutVars>
          <dgm:bulletEnabled val="1"/>
        </dgm:presLayoutVars>
      </dgm:prSet>
      <dgm:spPr/>
      <dgm:t>
        <a:bodyPr/>
        <a:lstStyle/>
        <a:p>
          <a:endParaRPr lang="de-DE"/>
        </a:p>
      </dgm:t>
    </dgm:pt>
    <dgm:pt modelId="{ADCF3C55-3FEA-46EA-8822-4EF311F3D028}" type="pres">
      <dgm:prSet presAssocID="{4D92EE85-FE91-4377-AACB-7912E96458C2}" presName="accent_3" presStyleCnt="0"/>
      <dgm:spPr/>
    </dgm:pt>
    <dgm:pt modelId="{1D2DDF29-84A1-4476-88D1-1114827F561C}" type="pres">
      <dgm:prSet presAssocID="{4D92EE85-FE91-4377-AACB-7912E96458C2}" presName="accentRepeatNode" presStyleLbl="solidFgAcc1" presStyleIdx="2" presStyleCnt="7"/>
      <dgm:spPr>
        <a:solidFill>
          <a:schemeClr val="bg1"/>
        </a:solidFill>
      </dgm:spPr>
    </dgm:pt>
    <dgm:pt modelId="{5164901D-F0D0-4629-9BF1-0477BC66ADD6}" type="pres">
      <dgm:prSet presAssocID="{B1DDB5FE-3DC3-45EF-8CD9-46836F25AB50}" presName="text_4" presStyleLbl="node1" presStyleIdx="3" presStyleCnt="7">
        <dgm:presLayoutVars>
          <dgm:bulletEnabled val="1"/>
        </dgm:presLayoutVars>
      </dgm:prSet>
      <dgm:spPr/>
      <dgm:t>
        <a:bodyPr/>
        <a:lstStyle/>
        <a:p>
          <a:endParaRPr lang="de-DE"/>
        </a:p>
      </dgm:t>
    </dgm:pt>
    <dgm:pt modelId="{AC427C8C-755B-4275-B62A-80C0701E1666}" type="pres">
      <dgm:prSet presAssocID="{B1DDB5FE-3DC3-45EF-8CD9-46836F25AB50}" presName="accent_4" presStyleCnt="0"/>
      <dgm:spPr/>
    </dgm:pt>
    <dgm:pt modelId="{C6216948-EF98-4235-B8D5-C7C0CB177BEA}" type="pres">
      <dgm:prSet presAssocID="{B1DDB5FE-3DC3-45EF-8CD9-46836F25AB50}" presName="accentRepeatNode" presStyleLbl="solidFgAcc1" presStyleIdx="3" presStyleCnt="7"/>
      <dgm:spPr/>
    </dgm:pt>
    <dgm:pt modelId="{875761BC-0D20-4BCF-A226-10E6F9AC2957}" type="pres">
      <dgm:prSet presAssocID="{2D723422-B099-499C-862D-2A2B2CBBC86D}" presName="text_5" presStyleLbl="node1" presStyleIdx="4" presStyleCnt="7">
        <dgm:presLayoutVars>
          <dgm:bulletEnabled val="1"/>
        </dgm:presLayoutVars>
      </dgm:prSet>
      <dgm:spPr/>
      <dgm:t>
        <a:bodyPr/>
        <a:lstStyle/>
        <a:p>
          <a:endParaRPr lang="de-DE"/>
        </a:p>
      </dgm:t>
    </dgm:pt>
    <dgm:pt modelId="{1338B4D3-C74A-4ADD-92F4-F8703CBDCE87}" type="pres">
      <dgm:prSet presAssocID="{2D723422-B099-499C-862D-2A2B2CBBC86D}" presName="accent_5" presStyleCnt="0"/>
      <dgm:spPr/>
    </dgm:pt>
    <dgm:pt modelId="{9E966270-EF1F-48DF-9E50-2D3E68A4D77E}" type="pres">
      <dgm:prSet presAssocID="{2D723422-B099-499C-862D-2A2B2CBBC86D}" presName="accentRepeatNode" presStyleLbl="solidFgAcc1" presStyleIdx="4" presStyleCnt="7"/>
      <dgm:spPr/>
    </dgm:pt>
    <dgm:pt modelId="{8954B6C2-A15B-43C8-A049-FD3E7969B904}" type="pres">
      <dgm:prSet presAssocID="{0CC131C4-5056-4E60-AAD2-6BA4128E794E}" presName="text_6" presStyleLbl="node1" presStyleIdx="5" presStyleCnt="7">
        <dgm:presLayoutVars>
          <dgm:bulletEnabled val="1"/>
        </dgm:presLayoutVars>
      </dgm:prSet>
      <dgm:spPr/>
      <dgm:t>
        <a:bodyPr/>
        <a:lstStyle/>
        <a:p>
          <a:endParaRPr lang="de-DE"/>
        </a:p>
      </dgm:t>
    </dgm:pt>
    <dgm:pt modelId="{54663E56-07C0-47F8-B0EF-B6D93D2359A9}" type="pres">
      <dgm:prSet presAssocID="{0CC131C4-5056-4E60-AAD2-6BA4128E794E}" presName="accent_6" presStyleCnt="0"/>
      <dgm:spPr/>
    </dgm:pt>
    <dgm:pt modelId="{7C53E4E3-6B3F-47BA-AAAF-35345B53DB46}" type="pres">
      <dgm:prSet presAssocID="{0CC131C4-5056-4E60-AAD2-6BA4128E794E}" presName="accentRepeatNode" presStyleLbl="solidFgAcc1" presStyleIdx="5" presStyleCnt="7"/>
      <dgm:spPr/>
    </dgm:pt>
    <dgm:pt modelId="{AB540424-0C6E-4EB2-809C-673C460BF95E}" type="pres">
      <dgm:prSet presAssocID="{FE567D64-9314-4B3D-94EA-88045EFC8DC1}" presName="text_7" presStyleLbl="node1" presStyleIdx="6" presStyleCnt="7">
        <dgm:presLayoutVars>
          <dgm:bulletEnabled val="1"/>
        </dgm:presLayoutVars>
      </dgm:prSet>
      <dgm:spPr/>
      <dgm:t>
        <a:bodyPr/>
        <a:lstStyle/>
        <a:p>
          <a:endParaRPr lang="de-DE"/>
        </a:p>
      </dgm:t>
    </dgm:pt>
    <dgm:pt modelId="{CD4696E2-0A82-4236-9916-D2CD7CEF83CD}" type="pres">
      <dgm:prSet presAssocID="{FE567D64-9314-4B3D-94EA-88045EFC8DC1}" presName="accent_7" presStyleCnt="0"/>
      <dgm:spPr/>
    </dgm:pt>
    <dgm:pt modelId="{3323D012-1426-4009-BEFE-04F54AE25847}" type="pres">
      <dgm:prSet presAssocID="{FE567D64-9314-4B3D-94EA-88045EFC8DC1}" presName="accentRepeatNode" presStyleLbl="solidFgAcc1" presStyleIdx="6" presStyleCnt="7"/>
      <dgm:spPr/>
    </dgm:pt>
  </dgm:ptLst>
  <dgm:cxnLst>
    <dgm:cxn modelId="{56F3EEF9-7C2A-4D5B-95AF-381FA8DEC54C}" type="presOf" srcId="{A463DBF7-4EAC-447F-A991-C5E0B4B66521}" destId="{7F0610CF-2AD7-4238-8AC3-074424A6F3FC}" srcOrd="0" destOrd="0" presId="urn:microsoft.com/office/officeart/2008/layout/VerticalCurvedList"/>
    <dgm:cxn modelId="{2F622A0F-909A-4C7A-9FD0-03F20D78CC89}" srcId="{A463DBF7-4EAC-447F-A991-C5E0B4B66521}" destId="{2D723422-B099-499C-862D-2A2B2CBBC86D}" srcOrd="4" destOrd="0" parTransId="{843FC4E4-3C0B-41E6-B221-FBF73F60F692}" sibTransId="{042C688B-72ED-42A0-85A5-DFC77339B5EC}"/>
    <dgm:cxn modelId="{3EB4B940-9964-4C3F-9B8B-CAEEAADCC00C}" type="presOf" srcId="{2FB88C75-6B67-45A0-9938-E75B812FC43A}" destId="{27D9AC34-64BE-40BE-B16B-AA6879525CD6}" srcOrd="0" destOrd="0" presId="urn:microsoft.com/office/officeart/2008/layout/VerticalCurvedList"/>
    <dgm:cxn modelId="{0FBD73EB-4F58-433D-A062-CD5EFD8A49F1}" srcId="{A463DBF7-4EAC-447F-A991-C5E0B4B66521}" destId="{4D92EE85-FE91-4377-AACB-7912E96458C2}" srcOrd="2" destOrd="0" parTransId="{1EC69C71-A639-4C22-B988-FB57E98B17DD}" sibTransId="{E0167A05-264F-48F8-A986-36B69266EFF5}"/>
    <dgm:cxn modelId="{E805DA6B-F9A8-48FA-8A65-5DFDA7CCA04A}" type="presOf" srcId="{FE567D64-9314-4B3D-94EA-88045EFC8DC1}" destId="{AB540424-0C6E-4EB2-809C-673C460BF95E}" srcOrd="0" destOrd="0" presId="urn:microsoft.com/office/officeart/2008/layout/VerticalCurvedList"/>
    <dgm:cxn modelId="{A1642EC3-47AE-4D5C-B87D-3AE8262A2195}" type="presOf" srcId="{2D723422-B099-499C-862D-2A2B2CBBC86D}" destId="{875761BC-0D20-4BCF-A226-10E6F9AC2957}" srcOrd="0" destOrd="0" presId="urn:microsoft.com/office/officeart/2008/layout/VerticalCurvedList"/>
    <dgm:cxn modelId="{1CC1488B-3DB5-408E-A64A-5E6EDFBC3039}" srcId="{A463DBF7-4EAC-447F-A991-C5E0B4B66521}" destId="{69513394-440C-405F-AA1B-5D24B2CC7D51}" srcOrd="1" destOrd="0" parTransId="{1B25E408-6F06-4827-819A-AEB70FAF1210}" sibTransId="{A7F9DFC4-B649-4287-8E25-D74C28CD4FE7}"/>
    <dgm:cxn modelId="{435850C0-8C04-40A9-8C1B-B46F34C78806}" srcId="{A463DBF7-4EAC-447F-A991-C5E0B4B66521}" destId="{B1DDB5FE-3DC3-45EF-8CD9-46836F25AB50}" srcOrd="3" destOrd="0" parTransId="{CD7200C7-6C3F-4EB9-B7BE-1E8CB70F5860}" sibTransId="{DB2E62A0-7CEB-478D-AFAA-273A91D3C4FF}"/>
    <dgm:cxn modelId="{83547F56-AB36-458E-AE24-6EF7711C4121}" type="presOf" srcId="{69513394-440C-405F-AA1B-5D24B2CC7D51}" destId="{0804D114-0083-49C2-AA43-605A167FAE89}" srcOrd="0" destOrd="0" presId="urn:microsoft.com/office/officeart/2008/layout/VerticalCurvedList"/>
    <dgm:cxn modelId="{58C714A8-4C81-45AA-9C7C-76C4716B0641}" type="presOf" srcId="{7005CDED-B17C-461E-9F8F-4CEFF9F2BB2F}" destId="{C22B3EDE-44D0-47C8-A272-4E5EAF7F595A}" srcOrd="0" destOrd="0" presId="urn:microsoft.com/office/officeart/2008/layout/VerticalCurvedList"/>
    <dgm:cxn modelId="{7A7445F5-6396-4E82-BDCD-C63E07ED1711}" type="presOf" srcId="{4D92EE85-FE91-4377-AACB-7912E96458C2}" destId="{12EC2190-C1C9-4A05-B537-FBF1209EBEF4}" srcOrd="0" destOrd="0" presId="urn:microsoft.com/office/officeart/2008/layout/VerticalCurvedList"/>
    <dgm:cxn modelId="{D93FB869-056E-4D13-BC3D-943CAD750BDE}" srcId="{A463DBF7-4EAC-447F-A991-C5E0B4B66521}" destId="{FE567D64-9314-4B3D-94EA-88045EFC8DC1}" srcOrd="6" destOrd="0" parTransId="{416E1158-9F33-4A98-A417-47A7AA5BB292}" sibTransId="{B6649D00-6FFA-4A2F-BC42-58838541BDFA}"/>
    <dgm:cxn modelId="{37004053-A99A-4700-8FAC-AFDE8249A7A6}" type="presOf" srcId="{B1DDB5FE-3DC3-45EF-8CD9-46836F25AB50}" destId="{5164901D-F0D0-4629-9BF1-0477BC66ADD6}" srcOrd="0" destOrd="0" presId="urn:microsoft.com/office/officeart/2008/layout/VerticalCurvedList"/>
    <dgm:cxn modelId="{DACAF15F-48ED-40B1-8D1D-A14BDF866351}" srcId="{A463DBF7-4EAC-447F-A991-C5E0B4B66521}" destId="{7005CDED-B17C-461E-9F8F-4CEFF9F2BB2F}" srcOrd="0" destOrd="0" parTransId="{82AE86C0-4CA6-4329-912E-35B5CE0F367E}" sibTransId="{2FB88C75-6B67-45A0-9938-E75B812FC43A}"/>
    <dgm:cxn modelId="{07B096D2-3739-4372-BD13-9ED78BAC7773}" type="presOf" srcId="{0CC131C4-5056-4E60-AAD2-6BA4128E794E}" destId="{8954B6C2-A15B-43C8-A049-FD3E7969B904}" srcOrd="0" destOrd="0" presId="urn:microsoft.com/office/officeart/2008/layout/VerticalCurvedList"/>
    <dgm:cxn modelId="{677939E3-79A8-48B7-A920-EA1BA037EB8F}" srcId="{A463DBF7-4EAC-447F-A991-C5E0B4B66521}" destId="{0CC131C4-5056-4E60-AAD2-6BA4128E794E}" srcOrd="5" destOrd="0" parTransId="{278EA622-D51D-4B21-8157-5E9049D19656}" sibTransId="{58949D1D-D047-454A-968D-CFC2B6E11454}"/>
    <dgm:cxn modelId="{2B2A6D06-4CD7-4037-9BE4-D091C651C419}" type="presParOf" srcId="{7F0610CF-2AD7-4238-8AC3-074424A6F3FC}" destId="{3BD225DD-6766-432E-9776-E9F8A66487BD}" srcOrd="0" destOrd="0" presId="urn:microsoft.com/office/officeart/2008/layout/VerticalCurvedList"/>
    <dgm:cxn modelId="{8850C5B2-FA16-400F-AAE7-2D8623316E3A}" type="presParOf" srcId="{3BD225DD-6766-432E-9776-E9F8A66487BD}" destId="{A7C34A92-CC63-4565-8F60-4673ABF92B63}" srcOrd="0" destOrd="0" presId="urn:microsoft.com/office/officeart/2008/layout/VerticalCurvedList"/>
    <dgm:cxn modelId="{B5CCD00C-987E-4202-9CF8-EA6705E08831}" type="presParOf" srcId="{A7C34A92-CC63-4565-8F60-4673ABF92B63}" destId="{FB897E80-E072-45A2-B621-41CB341EE9BF}" srcOrd="0" destOrd="0" presId="urn:microsoft.com/office/officeart/2008/layout/VerticalCurvedList"/>
    <dgm:cxn modelId="{49514A9C-BEDA-4F42-9783-BB5BD07F386D}" type="presParOf" srcId="{A7C34A92-CC63-4565-8F60-4673ABF92B63}" destId="{27D9AC34-64BE-40BE-B16B-AA6879525CD6}" srcOrd="1" destOrd="0" presId="urn:microsoft.com/office/officeart/2008/layout/VerticalCurvedList"/>
    <dgm:cxn modelId="{13A8E2F2-4F62-42E0-88FD-10E215B4A1DF}" type="presParOf" srcId="{A7C34A92-CC63-4565-8F60-4673ABF92B63}" destId="{19811052-08F7-4BE6-99A1-15CEA36A8599}" srcOrd="2" destOrd="0" presId="urn:microsoft.com/office/officeart/2008/layout/VerticalCurvedList"/>
    <dgm:cxn modelId="{16AC2159-C546-45A0-8BCE-31AD8ED408A5}" type="presParOf" srcId="{A7C34A92-CC63-4565-8F60-4673ABF92B63}" destId="{A0D0B3B4-C657-4B41-B774-30A6546BBA57}" srcOrd="3" destOrd="0" presId="urn:microsoft.com/office/officeart/2008/layout/VerticalCurvedList"/>
    <dgm:cxn modelId="{71FD68A4-0484-4C97-AC2F-A80A8AD9F315}" type="presParOf" srcId="{3BD225DD-6766-432E-9776-E9F8A66487BD}" destId="{C22B3EDE-44D0-47C8-A272-4E5EAF7F595A}" srcOrd="1" destOrd="0" presId="urn:microsoft.com/office/officeart/2008/layout/VerticalCurvedList"/>
    <dgm:cxn modelId="{28334579-FB88-42E5-83AD-ABB8FD834181}" type="presParOf" srcId="{3BD225DD-6766-432E-9776-E9F8A66487BD}" destId="{087C44BA-2B0F-4069-8EFF-3D6EB7B5282C}" srcOrd="2" destOrd="0" presId="urn:microsoft.com/office/officeart/2008/layout/VerticalCurvedList"/>
    <dgm:cxn modelId="{FCC9C378-78B0-4D3E-BDB9-D1C3B9ABCAD4}" type="presParOf" srcId="{087C44BA-2B0F-4069-8EFF-3D6EB7B5282C}" destId="{89860A24-A2F4-432A-8CED-4EF5E15F36FD}" srcOrd="0" destOrd="0" presId="urn:microsoft.com/office/officeart/2008/layout/VerticalCurvedList"/>
    <dgm:cxn modelId="{4F344A1E-50CE-47E8-8EAF-2B7D521DEB0A}" type="presParOf" srcId="{3BD225DD-6766-432E-9776-E9F8A66487BD}" destId="{0804D114-0083-49C2-AA43-605A167FAE89}" srcOrd="3" destOrd="0" presId="urn:microsoft.com/office/officeart/2008/layout/VerticalCurvedList"/>
    <dgm:cxn modelId="{02A6E292-F20F-4F4F-8912-4EABA41C9072}" type="presParOf" srcId="{3BD225DD-6766-432E-9776-E9F8A66487BD}" destId="{11EDA208-1ED2-427C-B316-16172FCD4FFB}" srcOrd="4" destOrd="0" presId="urn:microsoft.com/office/officeart/2008/layout/VerticalCurvedList"/>
    <dgm:cxn modelId="{846D5C0F-A0F0-4683-A0CD-9F50E6CF5FB0}" type="presParOf" srcId="{11EDA208-1ED2-427C-B316-16172FCD4FFB}" destId="{A69532C7-CDBE-44F4-AB2F-85951927F05D}" srcOrd="0" destOrd="0" presId="urn:microsoft.com/office/officeart/2008/layout/VerticalCurvedList"/>
    <dgm:cxn modelId="{AB045AD8-629E-48C6-A700-428F2D93C731}" type="presParOf" srcId="{3BD225DD-6766-432E-9776-E9F8A66487BD}" destId="{12EC2190-C1C9-4A05-B537-FBF1209EBEF4}" srcOrd="5" destOrd="0" presId="urn:microsoft.com/office/officeart/2008/layout/VerticalCurvedList"/>
    <dgm:cxn modelId="{D0506008-AA7B-4E0F-9780-B3982A250AB1}" type="presParOf" srcId="{3BD225DD-6766-432E-9776-E9F8A66487BD}" destId="{ADCF3C55-3FEA-46EA-8822-4EF311F3D028}" srcOrd="6" destOrd="0" presId="urn:microsoft.com/office/officeart/2008/layout/VerticalCurvedList"/>
    <dgm:cxn modelId="{417BA6D3-29F8-4487-9B0A-30A9030D36DB}" type="presParOf" srcId="{ADCF3C55-3FEA-46EA-8822-4EF311F3D028}" destId="{1D2DDF29-84A1-4476-88D1-1114827F561C}" srcOrd="0" destOrd="0" presId="urn:microsoft.com/office/officeart/2008/layout/VerticalCurvedList"/>
    <dgm:cxn modelId="{3620959B-FD43-40B6-8FD8-F86B4563F0E2}" type="presParOf" srcId="{3BD225DD-6766-432E-9776-E9F8A66487BD}" destId="{5164901D-F0D0-4629-9BF1-0477BC66ADD6}" srcOrd="7" destOrd="0" presId="urn:microsoft.com/office/officeart/2008/layout/VerticalCurvedList"/>
    <dgm:cxn modelId="{38C8EF53-875F-401C-91FC-7C77179AB69C}" type="presParOf" srcId="{3BD225DD-6766-432E-9776-E9F8A66487BD}" destId="{AC427C8C-755B-4275-B62A-80C0701E1666}" srcOrd="8" destOrd="0" presId="urn:microsoft.com/office/officeart/2008/layout/VerticalCurvedList"/>
    <dgm:cxn modelId="{81D0A46D-8E86-4D7C-9D0A-22B8F78D1B5F}" type="presParOf" srcId="{AC427C8C-755B-4275-B62A-80C0701E1666}" destId="{C6216948-EF98-4235-B8D5-C7C0CB177BEA}" srcOrd="0" destOrd="0" presId="urn:microsoft.com/office/officeart/2008/layout/VerticalCurvedList"/>
    <dgm:cxn modelId="{E9FBAEF0-DCAB-4549-BFEE-2FF563B6C123}" type="presParOf" srcId="{3BD225DD-6766-432E-9776-E9F8A66487BD}" destId="{875761BC-0D20-4BCF-A226-10E6F9AC2957}" srcOrd="9" destOrd="0" presId="urn:microsoft.com/office/officeart/2008/layout/VerticalCurvedList"/>
    <dgm:cxn modelId="{1762AED4-A2F1-4BEB-BDB6-4D747ED83993}" type="presParOf" srcId="{3BD225DD-6766-432E-9776-E9F8A66487BD}" destId="{1338B4D3-C74A-4ADD-92F4-F8703CBDCE87}" srcOrd="10" destOrd="0" presId="urn:microsoft.com/office/officeart/2008/layout/VerticalCurvedList"/>
    <dgm:cxn modelId="{9DACD724-B4E2-4382-B80E-C035D04A2699}" type="presParOf" srcId="{1338B4D3-C74A-4ADD-92F4-F8703CBDCE87}" destId="{9E966270-EF1F-48DF-9E50-2D3E68A4D77E}" srcOrd="0" destOrd="0" presId="urn:microsoft.com/office/officeart/2008/layout/VerticalCurvedList"/>
    <dgm:cxn modelId="{CA70AAC4-DD6F-4525-9F06-4D29F6C72E8A}" type="presParOf" srcId="{3BD225DD-6766-432E-9776-E9F8A66487BD}" destId="{8954B6C2-A15B-43C8-A049-FD3E7969B904}" srcOrd="11" destOrd="0" presId="urn:microsoft.com/office/officeart/2008/layout/VerticalCurvedList"/>
    <dgm:cxn modelId="{635202B3-2AC1-4109-975B-B7C782CE7F6A}" type="presParOf" srcId="{3BD225DD-6766-432E-9776-E9F8A66487BD}" destId="{54663E56-07C0-47F8-B0EF-B6D93D2359A9}" srcOrd="12" destOrd="0" presId="urn:microsoft.com/office/officeart/2008/layout/VerticalCurvedList"/>
    <dgm:cxn modelId="{5897D79D-8F52-4938-B9EC-891259B239F6}" type="presParOf" srcId="{54663E56-07C0-47F8-B0EF-B6D93D2359A9}" destId="{7C53E4E3-6B3F-47BA-AAAF-35345B53DB46}" srcOrd="0" destOrd="0" presId="urn:microsoft.com/office/officeart/2008/layout/VerticalCurvedList"/>
    <dgm:cxn modelId="{64877CF7-AA34-4086-A304-CA93583D89FE}" type="presParOf" srcId="{3BD225DD-6766-432E-9776-E9F8A66487BD}" destId="{AB540424-0C6E-4EB2-809C-673C460BF95E}" srcOrd="13" destOrd="0" presId="urn:microsoft.com/office/officeart/2008/layout/VerticalCurvedList"/>
    <dgm:cxn modelId="{2000EA3D-3553-4D11-B652-4E1D4089C30C}" type="presParOf" srcId="{3BD225DD-6766-432E-9776-E9F8A66487BD}" destId="{CD4696E2-0A82-4236-9916-D2CD7CEF83CD}" srcOrd="14" destOrd="0" presId="urn:microsoft.com/office/officeart/2008/layout/VerticalCurvedList"/>
    <dgm:cxn modelId="{03E2980B-AD06-43A4-8D4A-20924DD345C8}" type="presParOf" srcId="{CD4696E2-0A82-4236-9916-D2CD7CEF83CD}" destId="{3323D012-1426-4009-BEFE-04F54AE25847}" srcOrd="0" destOrd="0" presId="urn:microsoft.com/office/officeart/2008/layout/VerticalCurvedList"/>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AC4E4A2-47E7-4B11-B0C8-5059BE5B211E}" type="doc">
      <dgm:prSet loTypeId="urn:microsoft.com/office/officeart/2005/8/layout/process1" loCatId="process" qsTypeId="urn:microsoft.com/office/officeart/2005/8/quickstyle/simple1" qsCatId="simple" csTypeId="urn:microsoft.com/office/officeart/2005/8/colors/colorful2" csCatId="colorful" phldr="1"/>
      <dgm:spPr/>
    </dgm:pt>
    <dgm:pt modelId="{95843578-9BCB-4DAA-8100-7F3A0B67A5C2}">
      <dgm:prSet phldrT="[Text]"/>
      <dgm:spPr/>
      <dgm:t>
        <a:bodyPr/>
        <a:lstStyle/>
        <a:p>
          <a:r>
            <a:rPr lang="en-US" noProof="0" dirty="0"/>
            <a:t>Created in translation software</a:t>
          </a:r>
        </a:p>
      </dgm:t>
    </dgm:pt>
    <dgm:pt modelId="{956F8A54-12E1-4F88-A16E-32321EDB057A}" type="parTrans" cxnId="{5DD9992F-15E5-46BC-8A6E-E06FF6B0E6D2}">
      <dgm:prSet/>
      <dgm:spPr/>
      <dgm:t>
        <a:bodyPr/>
        <a:lstStyle/>
        <a:p>
          <a:endParaRPr lang="de-DE"/>
        </a:p>
      </dgm:t>
    </dgm:pt>
    <dgm:pt modelId="{4AC48DF3-92FD-484C-9C56-40D12FE3ECA9}" type="sibTrans" cxnId="{5DD9992F-15E5-46BC-8A6E-E06FF6B0E6D2}">
      <dgm:prSet/>
      <dgm:spPr/>
      <dgm:t>
        <a:bodyPr/>
        <a:lstStyle/>
        <a:p>
          <a:endParaRPr lang="de-DE"/>
        </a:p>
      </dgm:t>
    </dgm:pt>
    <dgm:pt modelId="{9C5C48E8-D730-4B1A-9341-F2FF34F365F7}">
      <dgm:prSet phldrT="[Text]"/>
      <dgm:spPr>
        <a:solidFill>
          <a:schemeClr val="bg2">
            <a:lumMod val="60000"/>
            <a:lumOff val="40000"/>
          </a:schemeClr>
        </a:solidFill>
      </dgm:spPr>
      <dgm:t>
        <a:bodyPr/>
        <a:lstStyle/>
        <a:p>
          <a:r>
            <a:rPr lang="de-DE" dirty="0"/>
            <a:t>Distribution Server</a:t>
          </a:r>
        </a:p>
      </dgm:t>
    </dgm:pt>
    <dgm:pt modelId="{8CCF0B85-50EE-48CF-B213-084F1BCF3E5C}" type="parTrans" cxnId="{C518409B-7E74-457E-B732-0A075EEAD5CC}">
      <dgm:prSet/>
      <dgm:spPr/>
      <dgm:t>
        <a:bodyPr/>
        <a:lstStyle/>
        <a:p>
          <a:endParaRPr lang="de-DE"/>
        </a:p>
      </dgm:t>
    </dgm:pt>
    <dgm:pt modelId="{DAAC06A4-BBBB-4C32-AE24-B97F805FE939}" type="sibTrans" cxnId="{C518409B-7E74-457E-B732-0A075EEAD5CC}">
      <dgm:prSet/>
      <dgm:spPr>
        <a:solidFill>
          <a:schemeClr val="accent2"/>
        </a:solidFill>
      </dgm:spPr>
      <dgm:t>
        <a:bodyPr/>
        <a:lstStyle/>
        <a:p>
          <a:endParaRPr lang="de-DE"/>
        </a:p>
      </dgm:t>
    </dgm:pt>
    <dgm:pt modelId="{0FFF7D5F-712A-4C9D-8A3B-CE98D8175D8E}">
      <dgm:prSet phldrT="[Text]"/>
      <dgm:spPr>
        <a:solidFill>
          <a:srgbClr val="FFC000"/>
        </a:solidFill>
      </dgm:spPr>
      <dgm:t>
        <a:bodyPr/>
        <a:lstStyle/>
        <a:p>
          <a:r>
            <a:rPr lang="de-DE" dirty="0"/>
            <a:t>Project in WebDewey</a:t>
          </a:r>
        </a:p>
      </dgm:t>
    </dgm:pt>
    <dgm:pt modelId="{9E9CBA05-663D-4F06-901B-ABBAD6910680}" type="parTrans" cxnId="{6ABA3D5F-214D-44D4-982F-8A59D7312CD1}">
      <dgm:prSet/>
      <dgm:spPr/>
      <dgm:t>
        <a:bodyPr/>
        <a:lstStyle/>
        <a:p>
          <a:endParaRPr lang="de-DE"/>
        </a:p>
      </dgm:t>
    </dgm:pt>
    <dgm:pt modelId="{B5B634F1-60B0-44D2-879D-1CDCDDF7AA4A}" type="sibTrans" cxnId="{6ABA3D5F-214D-44D4-982F-8A59D7312CD1}">
      <dgm:prSet/>
      <dgm:spPr/>
      <dgm:t>
        <a:bodyPr/>
        <a:lstStyle/>
        <a:p>
          <a:endParaRPr lang="de-DE"/>
        </a:p>
      </dgm:t>
    </dgm:pt>
    <dgm:pt modelId="{46EEE748-A2F7-4A5F-9EB3-1DD0A98FFF9A}" type="pres">
      <dgm:prSet presAssocID="{CAC4E4A2-47E7-4B11-B0C8-5059BE5B211E}" presName="Name0" presStyleCnt="0">
        <dgm:presLayoutVars>
          <dgm:dir/>
          <dgm:resizeHandles val="exact"/>
        </dgm:presLayoutVars>
      </dgm:prSet>
      <dgm:spPr/>
    </dgm:pt>
    <dgm:pt modelId="{24947E0A-49B3-4C85-883F-6376FF0F11C7}" type="pres">
      <dgm:prSet presAssocID="{95843578-9BCB-4DAA-8100-7F3A0B67A5C2}" presName="node" presStyleLbl="node1" presStyleIdx="0" presStyleCnt="3">
        <dgm:presLayoutVars>
          <dgm:bulletEnabled val="1"/>
        </dgm:presLayoutVars>
      </dgm:prSet>
      <dgm:spPr/>
      <dgm:t>
        <a:bodyPr/>
        <a:lstStyle/>
        <a:p>
          <a:endParaRPr lang="de-DE"/>
        </a:p>
      </dgm:t>
    </dgm:pt>
    <dgm:pt modelId="{AE99B7D4-62CD-4463-AE1C-A72B324E5A39}" type="pres">
      <dgm:prSet presAssocID="{4AC48DF3-92FD-484C-9C56-40D12FE3ECA9}" presName="sibTrans" presStyleLbl="sibTrans2D1" presStyleIdx="0" presStyleCnt="2"/>
      <dgm:spPr/>
      <dgm:t>
        <a:bodyPr/>
        <a:lstStyle/>
        <a:p>
          <a:endParaRPr lang="de-DE"/>
        </a:p>
      </dgm:t>
    </dgm:pt>
    <dgm:pt modelId="{0DD7F386-A922-4822-AEA1-7D34DFA4AAB2}" type="pres">
      <dgm:prSet presAssocID="{4AC48DF3-92FD-484C-9C56-40D12FE3ECA9}" presName="connectorText" presStyleLbl="sibTrans2D1" presStyleIdx="0" presStyleCnt="2"/>
      <dgm:spPr/>
      <dgm:t>
        <a:bodyPr/>
        <a:lstStyle/>
        <a:p>
          <a:endParaRPr lang="de-DE"/>
        </a:p>
      </dgm:t>
    </dgm:pt>
    <dgm:pt modelId="{B2EEF02C-C32E-4557-88E0-ADA342ECA477}" type="pres">
      <dgm:prSet presAssocID="{9C5C48E8-D730-4B1A-9341-F2FF34F365F7}" presName="node" presStyleLbl="node1" presStyleIdx="1" presStyleCnt="3">
        <dgm:presLayoutVars>
          <dgm:bulletEnabled val="1"/>
        </dgm:presLayoutVars>
      </dgm:prSet>
      <dgm:spPr/>
      <dgm:t>
        <a:bodyPr/>
        <a:lstStyle/>
        <a:p>
          <a:endParaRPr lang="de-DE"/>
        </a:p>
      </dgm:t>
    </dgm:pt>
    <dgm:pt modelId="{379FF870-33B0-4DCD-B6A7-2E1A4215E590}" type="pres">
      <dgm:prSet presAssocID="{DAAC06A4-BBBB-4C32-AE24-B97F805FE939}" presName="sibTrans" presStyleLbl="sibTrans2D1" presStyleIdx="1" presStyleCnt="2"/>
      <dgm:spPr/>
      <dgm:t>
        <a:bodyPr/>
        <a:lstStyle/>
        <a:p>
          <a:endParaRPr lang="de-DE"/>
        </a:p>
      </dgm:t>
    </dgm:pt>
    <dgm:pt modelId="{4C518DE0-94BF-44E4-A04A-AB643DB747BD}" type="pres">
      <dgm:prSet presAssocID="{DAAC06A4-BBBB-4C32-AE24-B97F805FE939}" presName="connectorText" presStyleLbl="sibTrans2D1" presStyleIdx="1" presStyleCnt="2"/>
      <dgm:spPr/>
      <dgm:t>
        <a:bodyPr/>
        <a:lstStyle/>
        <a:p>
          <a:endParaRPr lang="de-DE"/>
        </a:p>
      </dgm:t>
    </dgm:pt>
    <dgm:pt modelId="{1BEC1079-2B59-4EA9-AE8A-C756D7B95414}" type="pres">
      <dgm:prSet presAssocID="{0FFF7D5F-712A-4C9D-8A3B-CE98D8175D8E}" presName="node" presStyleLbl="node1" presStyleIdx="2" presStyleCnt="3">
        <dgm:presLayoutVars>
          <dgm:bulletEnabled val="1"/>
        </dgm:presLayoutVars>
      </dgm:prSet>
      <dgm:spPr/>
      <dgm:t>
        <a:bodyPr/>
        <a:lstStyle/>
        <a:p>
          <a:endParaRPr lang="de-DE"/>
        </a:p>
      </dgm:t>
    </dgm:pt>
  </dgm:ptLst>
  <dgm:cxnLst>
    <dgm:cxn modelId="{E3125341-C1C3-4D00-A068-3B37311B90E7}" type="presOf" srcId="{4AC48DF3-92FD-484C-9C56-40D12FE3ECA9}" destId="{0DD7F386-A922-4822-AEA1-7D34DFA4AAB2}" srcOrd="1" destOrd="0" presId="urn:microsoft.com/office/officeart/2005/8/layout/process1"/>
    <dgm:cxn modelId="{1B1A142D-36E8-41E3-99BF-1594F8813FEB}" type="presOf" srcId="{DAAC06A4-BBBB-4C32-AE24-B97F805FE939}" destId="{4C518DE0-94BF-44E4-A04A-AB643DB747BD}" srcOrd="1" destOrd="0" presId="urn:microsoft.com/office/officeart/2005/8/layout/process1"/>
    <dgm:cxn modelId="{6ABA3D5F-214D-44D4-982F-8A59D7312CD1}" srcId="{CAC4E4A2-47E7-4B11-B0C8-5059BE5B211E}" destId="{0FFF7D5F-712A-4C9D-8A3B-CE98D8175D8E}" srcOrd="2" destOrd="0" parTransId="{9E9CBA05-663D-4F06-901B-ABBAD6910680}" sibTransId="{B5B634F1-60B0-44D2-879D-1CDCDDF7AA4A}"/>
    <dgm:cxn modelId="{6EE86092-7CD3-4378-BE58-C16D12C51236}" type="presOf" srcId="{4AC48DF3-92FD-484C-9C56-40D12FE3ECA9}" destId="{AE99B7D4-62CD-4463-AE1C-A72B324E5A39}" srcOrd="0" destOrd="0" presId="urn:microsoft.com/office/officeart/2005/8/layout/process1"/>
    <dgm:cxn modelId="{5DD9992F-15E5-46BC-8A6E-E06FF6B0E6D2}" srcId="{CAC4E4A2-47E7-4B11-B0C8-5059BE5B211E}" destId="{95843578-9BCB-4DAA-8100-7F3A0B67A5C2}" srcOrd="0" destOrd="0" parTransId="{956F8A54-12E1-4F88-A16E-32321EDB057A}" sibTransId="{4AC48DF3-92FD-484C-9C56-40D12FE3ECA9}"/>
    <dgm:cxn modelId="{F7FC063B-E730-48D7-BE43-A55132A4CB13}" type="presOf" srcId="{95843578-9BCB-4DAA-8100-7F3A0B67A5C2}" destId="{24947E0A-49B3-4C85-883F-6376FF0F11C7}" srcOrd="0" destOrd="0" presId="urn:microsoft.com/office/officeart/2005/8/layout/process1"/>
    <dgm:cxn modelId="{B6409A0E-F35E-4202-BB17-1D7EB1CD70C4}" type="presOf" srcId="{CAC4E4A2-47E7-4B11-B0C8-5059BE5B211E}" destId="{46EEE748-A2F7-4A5F-9EB3-1DD0A98FFF9A}" srcOrd="0" destOrd="0" presId="urn:microsoft.com/office/officeart/2005/8/layout/process1"/>
    <dgm:cxn modelId="{9CAB9993-C598-4B38-BF79-9F08F74CA640}" type="presOf" srcId="{DAAC06A4-BBBB-4C32-AE24-B97F805FE939}" destId="{379FF870-33B0-4DCD-B6A7-2E1A4215E590}" srcOrd="0" destOrd="0" presId="urn:microsoft.com/office/officeart/2005/8/layout/process1"/>
    <dgm:cxn modelId="{F4FDAEB8-58CC-473E-B07F-B705E80B81BA}" type="presOf" srcId="{9C5C48E8-D730-4B1A-9341-F2FF34F365F7}" destId="{B2EEF02C-C32E-4557-88E0-ADA342ECA477}" srcOrd="0" destOrd="0" presId="urn:microsoft.com/office/officeart/2005/8/layout/process1"/>
    <dgm:cxn modelId="{C518409B-7E74-457E-B732-0A075EEAD5CC}" srcId="{CAC4E4A2-47E7-4B11-B0C8-5059BE5B211E}" destId="{9C5C48E8-D730-4B1A-9341-F2FF34F365F7}" srcOrd="1" destOrd="0" parTransId="{8CCF0B85-50EE-48CF-B213-084F1BCF3E5C}" sibTransId="{DAAC06A4-BBBB-4C32-AE24-B97F805FE939}"/>
    <dgm:cxn modelId="{34ADEF05-619D-4F73-8F06-094335210856}" type="presOf" srcId="{0FFF7D5F-712A-4C9D-8A3B-CE98D8175D8E}" destId="{1BEC1079-2B59-4EA9-AE8A-C756D7B95414}" srcOrd="0" destOrd="0" presId="urn:microsoft.com/office/officeart/2005/8/layout/process1"/>
    <dgm:cxn modelId="{DD3BD951-D6BE-4F3F-AB24-AE2A6106F214}" type="presParOf" srcId="{46EEE748-A2F7-4A5F-9EB3-1DD0A98FFF9A}" destId="{24947E0A-49B3-4C85-883F-6376FF0F11C7}" srcOrd="0" destOrd="0" presId="urn:microsoft.com/office/officeart/2005/8/layout/process1"/>
    <dgm:cxn modelId="{F71D85BF-64E6-42CC-ACD3-FEF568B72924}" type="presParOf" srcId="{46EEE748-A2F7-4A5F-9EB3-1DD0A98FFF9A}" destId="{AE99B7D4-62CD-4463-AE1C-A72B324E5A39}" srcOrd="1" destOrd="0" presId="urn:microsoft.com/office/officeart/2005/8/layout/process1"/>
    <dgm:cxn modelId="{222A9181-B8AA-4F5D-B957-13BF1B115271}" type="presParOf" srcId="{AE99B7D4-62CD-4463-AE1C-A72B324E5A39}" destId="{0DD7F386-A922-4822-AEA1-7D34DFA4AAB2}" srcOrd="0" destOrd="0" presId="urn:microsoft.com/office/officeart/2005/8/layout/process1"/>
    <dgm:cxn modelId="{A8E2794D-21E6-462E-B40B-3F227FB67FBC}" type="presParOf" srcId="{46EEE748-A2F7-4A5F-9EB3-1DD0A98FFF9A}" destId="{B2EEF02C-C32E-4557-88E0-ADA342ECA477}" srcOrd="2" destOrd="0" presId="urn:microsoft.com/office/officeart/2005/8/layout/process1"/>
    <dgm:cxn modelId="{C5656910-1236-4BF0-AD74-2959D59FC626}" type="presParOf" srcId="{46EEE748-A2F7-4A5F-9EB3-1DD0A98FFF9A}" destId="{379FF870-33B0-4DCD-B6A7-2E1A4215E590}" srcOrd="3" destOrd="0" presId="urn:microsoft.com/office/officeart/2005/8/layout/process1"/>
    <dgm:cxn modelId="{7AAC26DB-CA3B-444B-B285-91505FC69812}" type="presParOf" srcId="{379FF870-33B0-4DCD-B6A7-2E1A4215E590}" destId="{4C518DE0-94BF-44E4-A04A-AB643DB747BD}" srcOrd="0" destOrd="0" presId="urn:microsoft.com/office/officeart/2005/8/layout/process1"/>
    <dgm:cxn modelId="{D9B0E73E-6AB0-4AAA-BA5B-A14E1B23BBBC}" type="presParOf" srcId="{46EEE748-A2F7-4A5F-9EB3-1DD0A98FFF9A}" destId="{1BEC1079-2B59-4EA9-AE8A-C756D7B95414}"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D9AC34-64BE-40BE-B16B-AA6879525CD6}">
      <dsp:nvSpPr>
        <dsp:cNvPr id="0" name=""/>
        <dsp:cNvSpPr/>
      </dsp:nvSpPr>
      <dsp:spPr>
        <a:xfrm>
          <a:off x="-4150707" y="-636964"/>
          <a:ext cx="4945817" cy="4945817"/>
        </a:xfrm>
        <a:prstGeom prst="blockArc">
          <a:avLst>
            <a:gd name="adj1" fmla="val 18900000"/>
            <a:gd name="adj2" fmla="val 2700000"/>
            <a:gd name="adj3" fmla="val 437"/>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2B3EDE-44D0-47C8-A272-4E5EAF7F595A}">
      <dsp:nvSpPr>
        <dsp:cNvPr id="0" name=""/>
        <dsp:cNvSpPr/>
      </dsp:nvSpPr>
      <dsp:spPr>
        <a:xfrm>
          <a:off x="257609" y="166924"/>
          <a:ext cx="8154772" cy="333701"/>
        </a:xfrm>
        <a:prstGeom prst="rect">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4875" tIns="43180" rIns="43180" bIns="43180" numCol="1" spcCol="1270" anchor="ctr" anchorCtr="0">
          <a:noAutofit/>
        </a:bodyPr>
        <a:lstStyle/>
        <a:p>
          <a:pPr lvl="0" algn="l" defTabSz="755650">
            <a:lnSpc>
              <a:spcPct val="90000"/>
            </a:lnSpc>
            <a:spcBef>
              <a:spcPct val="0"/>
            </a:spcBef>
            <a:spcAft>
              <a:spcPct val="35000"/>
            </a:spcAft>
          </a:pPr>
          <a:r>
            <a:rPr lang="en-US" sz="1700" kern="1200" noProof="0" dirty="0"/>
            <a:t>Translation Software (Language versions)</a:t>
          </a:r>
        </a:p>
      </dsp:txBody>
      <dsp:txXfrm>
        <a:off x="257609" y="166924"/>
        <a:ext cx="8154772" cy="333701"/>
      </dsp:txXfrm>
    </dsp:sp>
    <dsp:sp modelId="{89860A24-A2F4-432A-8CED-4EF5E15F36FD}">
      <dsp:nvSpPr>
        <dsp:cNvPr id="0" name=""/>
        <dsp:cNvSpPr/>
      </dsp:nvSpPr>
      <dsp:spPr>
        <a:xfrm>
          <a:off x="49045" y="125211"/>
          <a:ext cx="417126" cy="41712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804D114-0083-49C2-AA43-605A167FAE89}">
      <dsp:nvSpPr>
        <dsp:cNvPr id="0" name=""/>
        <dsp:cNvSpPr/>
      </dsp:nvSpPr>
      <dsp:spPr>
        <a:xfrm>
          <a:off x="559805" y="667769"/>
          <a:ext cx="7852575" cy="333701"/>
        </a:xfrm>
        <a:prstGeom prst="rect">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4875" tIns="43180" rIns="43180" bIns="43180" numCol="1" spcCol="1270" anchor="ctr" anchorCtr="0">
          <a:noAutofit/>
        </a:bodyPr>
        <a:lstStyle/>
        <a:p>
          <a:pPr lvl="0" algn="l" defTabSz="755650">
            <a:lnSpc>
              <a:spcPct val="90000"/>
            </a:lnSpc>
            <a:spcBef>
              <a:spcPct val="0"/>
            </a:spcBef>
            <a:spcAft>
              <a:spcPct val="35000"/>
            </a:spcAft>
          </a:pPr>
          <a:r>
            <a:rPr lang="en-US" sz="1700" kern="1200" noProof="0" dirty="0"/>
            <a:t>WebDewey (US + language versions)</a:t>
          </a:r>
        </a:p>
      </dsp:txBody>
      <dsp:txXfrm>
        <a:off x="559805" y="667769"/>
        <a:ext cx="7852575" cy="333701"/>
      </dsp:txXfrm>
    </dsp:sp>
    <dsp:sp modelId="{A69532C7-CDBE-44F4-AB2F-85951927F05D}">
      <dsp:nvSpPr>
        <dsp:cNvPr id="0" name=""/>
        <dsp:cNvSpPr/>
      </dsp:nvSpPr>
      <dsp:spPr>
        <a:xfrm>
          <a:off x="351242" y="626056"/>
          <a:ext cx="417126" cy="41712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2EC2190-C1C9-4A05-B537-FBF1209EBEF4}">
      <dsp:nvSpPr>
        <dsp:cNvPr id="0" name=""/>
        <dsp:cNvSpPr/>
      </dsp:nvSpPr>
      <dsp:spPr>
        <a:xfrm>
          <a:off x="725407" y="1168247"/>
          <a:ext cx="7686973" cy="333701"/>
        </a:xfrm>
        <a:prstGeom prst="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4875" tIns="43180" rIns="43180" bIns="43180" numCol="1" spcCol="1270" anchor="ctr" anchorCtr="0">
          <a:noAutofit/>
        </a:bodyPr>
        <a:lstStyle/>
        <a:p>
          <a:pPr lvl="0" algn="l" defTabSz="755650">
            <a:lnSpc>
              <a:spcPct val="90000"/>
            </a:lnSpc>
            <a:spcBef>
              <a:spcPct val="0"/>
            </a:spcBef>
            <a:spcAft>
              <a:spcPct val="35000"/>
            </a:spcAft>
          </a:pPr>
          <a:r>
            <a:rPr lang="en-US" sz="1700" kern="1200" noProof="0" dirty="0"/>
            <a:t>WebDewey Search (Language versions)</a:t>
          </a:r>
        </a:p>
      </dsp:txBody>
      <dsp:txXfrm>
        <a:off x="725407" y="1168247"/>
        <a:ext cx="7686973" cy="333701"/>
      </dsp:txXfrm>
    </dsp:sp>
    <dsp:sp modelId="{1D2DDF29-84A1-4476-88D1-1114827F561C}">
      <dsp:nvSpPr>
        <dsp:cNvPr id="0" name=""/>
        <dsp:cNvSpPr/>
      </dsp:nvSpPr>
      <dsp:spPr>
        <a:xfrm>
          <a:off x="516844" y="1126535"/>
          <a:ext cx="417126" cy="417126"/>
        </a:xfrm>
        <a:prstGeom prst="ellipse">
          <a:avLst/>
        </a:prstGeom>
        <a:solidFill>
          <a:schemeClr val="bg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164901D-F0D0-4629-9BF1-0477BC66ADD6}">
      <dsp:nvSpPr>
        <dsp:cNvPr id="0" name=""/>
        <dsp:cNvSpPr/>
      </dsp:nvSpPr>
      <dsp:spPr>
        <a:xfrm>
          <a:off x="778282" y="1669093"/>
          <a:ext cx="7634098" cy="333701"/>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4875" tIns="43180" rIns="43180" bIns="43180" numCol="1" spcCol="1270" anchor="ctr" anchorCtr="0">
          <a:noAutofit/>
        </a:bodyPr>
        <a:lstStyle/>
        <a:p>
          <a:pPr lvl="0" algn="l" defTabSz="755650">
            <a:lnSpc>
              <a:spcPct val="90000"/>
            </a:lnSpc>
            <a:spcBef>
              <a:spcPct val="0"/>
            </a:spcBef>
            <a:spcAft>
              <a:spcPct val="35000"/>
            </a:spcAft>
          </a:pPr>
          <a:r>
            <a:rPr lang="en-US" sz="1700" kern="1200" noProof="0" dirty="0"/>
            <a:t>Distribution Server</a:t>
          </a:r>
        </a:p>
      </dsp:txBody>
      <dsp:txXfrm>
        <a:off x="778282" y="1669093"/>
        <a:ext cx="7634098" cy="333701"/>
      </dsp:txXfrm>
    </dsp:sp>
    <dsp:sp modelId="{C6216948-EF98-4235-B8D5-C7C0CB177BEA}">
      <dsp:nvSpPr>
        <dsp:cNvPr id="0" name=""/>
        <dsp:cNvSpPr/>
      </dsp:nvSpPr>
      <dsp:spPr>
        <a:xfrm>
          <a:off x="569719" y="1627380"/>
          <a:ext cx="417126" cy="41712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75761BC-0D20-4BCF-A226-10E6F9AC2957}">
      <dsp:nvSpPr>
        <dsp:cNvPr id="0" name=""/>
        <dsp:cNvSpPr/>
      </dsp:nvSpPr>
      <dsp:spPr>
        <a:xfrm>
          <a:off x="725407" y="2169938"/>
          <a:ext cx="7686973" cy="333701"/>
        </a:xfrm>
        <a:prstGeom prst="rect">
          <a:avLst/>
        </a:prstGeom>
        <a:solidFill>
          <a:srgbClr val="FF6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4875" tIns="43180" rIns="43180" bIns="43180" numCol="1" spcCol="1270" anchor="ctr" anchorCtr="0">
          <a:noAutofit/>
        </a:bodyPr>
        <a:lstStyle/>
        <a:p>
          <a:pPr lvl="0" algn="l" defTabSz="755650">
            <a:lnSpc>
              <a:spcPct val="90000"/>
            </a:lnSpc>
            <a:spcBef>
              <a:spcPct val="0"/>
            </a:spcBef>
            <a:spcAft>
              <a:spcPct val="35000"/>
            </a:spcAft>
          </a:pPr>
          <a:r>
            <a:rPr lang="en-US" sz="1700" kern="1200" noProof="0" dirty="0" err="1"/>
            <a:t>ccmapper</a:t>
          </a:r>
          <a:r>
            <a:rPr lang="en-US" sz="1700" kern="1200" noProof="0" dirty="0"/>
            <a:t> (DDC mapping application) </a:t>
          </a:r>
        </a:p>
      </dsp:txBody>
      <dsp:txXfrm>
        <a:off x="725407" y="2169938"/>
        <a:ext cx="7686973" cy="333701"/>
      </dsp:txXfrm>
    </dsp:sp>
    <dsp:sp modelId="{9E966270-EF1F-48DF-9E50-2D3E68A4D77E}">
      <dsp:nvSpPr>
        <dsp:cNvPr id="0" name=""/>
        <dsp:cNvSpPr/>
      </dsp:nvSpPr>
      <dsp:spPr>
        <a:xfrm>
          <a:off x="516844" y="2128226"/>
          <a:ext cx="417126" cy="41712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954B6C2-A15B-43C8-A049-FD3E7969B904}">
      <dsp:nvSpPr>
        <dsp:cNvPr id="0" name=""/>
        <dsp:cNvSpPr/>
      </dsp:nvSpPr>
      <dsp:spPr>
        <a:xfrm>
          <a:off x="559805" y="2670417"/>
          <a:ext cx="7852575" cy="333701"/>
        </a:xfrm>
        <a:prstGeom prst="rect">
          <a:avLst/>
        </a:prstGeom>
        <a:solidFill>
          <a:schemeClr val="bg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4875" tIns="43180" rIns="43180" bIns="43180" numCol="1" spcCol="1270" anchor="ctr" anchorCtr="0">
          <a:noAutofit/>
        </a:bodyPr>
        <a:lstStyle/>
        <a:p>
          <a:pPr lvl="0" algn="l" defTabSz="755650">
            <a:lnSpc>
              <a:spcPct val="90000"/>
            </a:lnSpc>
            <a:spcBef>
              <a:spcPct val="0"/>
            </a:spcBef>
            <a:spcAft>
              <a:spcPct val="35000"/>
            </a:spcAft>
          </a:pPr>
          <a:r>
            <a:rPr lang="en-US" sz="1700" kern="1200" noProof="0" dirty="0"/>
            <a:t>OCLC editorial system</a:t>
          </a:r>
        </a:p>
      </dsp:txBody>
      <dsp:txXfrm>
        <a:off x="559805" y="2670417"/>
        <a:ext cx="7852575" cy="333701"/>
      </dsp:txXfrm>
    </dsp:sp>
    <dsp:sp modelId="{7C53E4E3-6B3F-47BA-AAAF-35345B53DB46}">
      <dsp:nvSpPr>
        <dsp:cNvPr id="0" name=""/>
        <dsp:cNvSpPr/>
      </dsp:nvSpPr>
      <dsp:spPr>
        <a:xfrm>
          <a:off x="351242" y="2628704"/>
          <a:ext cx="417126" cy="41712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B540424-0C6E-4EB2-809C-673C460BF95E}">
      <dsp:nvSpPr>
        <dsp:cNvPr id="0" name=""/>
        <dsp:cNvSpPr/>
      </dsp:nvSpPr>
      <dsp:spPr>
        <a:xfrm>
          <a:off x="257609" y="3171262"/>
          <a:ext cx="8154772" cy="333701"/>
        </a:xfrm>
        <a:prstGeom prst="rect">
          <a:avLst/>
        </a:prstGeom>
        <a:solidFill>
          <a:schemeClr val="bg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4875" tIns="43180" rIns="43180" bIns="43180" numCol="1" spcCol="1270" anchor="ctr" anchorCtr="0">
          <a:noAutofit/>
        </a:bodyPr>
        <a:lstStyle/>
        <a:p>
          <a:pPr lvl="0" algn="l" defTabSz="755650">
            <a:lnSpc>
              <a:spcPct val="90000"/>
            </a:lnSpc>
            <a:spcBef>
              <a:spcPct val="0"/>
            </a:spcBef>
            <a:spcAft>
              <a:spcPct val="35000"/>
            </a:spcAft>
          </a:pPr>
          <a:r>
            <a:rPr lang="en-US" sz="1700" kern="1200" noProof="0" dirty="0"/>
            <a:t>(Connected local systems)</a:t>
          </a:r>
        </a:p>
      </dsp:txBody>
      <dsp:txXfrm>
        <a:off x="257609" y="3171262"/>
        <a:ext cx="8154772" cy="333701"/>
      </dsp:txXfrm>
    </dsp:sp>
    <dsp:sp modelId="{3323D012-1426-4009-BEFE-04F54AE25847}">
      <dsp:nvSpPr>
        <dsp:cNvPr id="0" name=""/>
        <dsp:cNvSpPr/>
      </dsp:nvSpPr>
      <dsp:spPr>
        <a:xfrm>
          <a:off x="49045" y="3129550"/>
          <a:ext cx="417126" cy="417126"/>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947E0A-49B3-4C85-883F-6376FF0F11C7}">
      <dsp:nvSpPr>
        <dsp:cNvPr id="0" name=""/>
        <dsp:cNvSpPr/>
      </dsp:nvSpPr>
      <dsp:spPr>
        <a:xfrm>
          <a:off x="5357" y="211546"/>
          <a:ext cx="1601390" cy="960834"/>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noProof="0" dirty="0"/>
            <a:t>Created in translation software</a:t>
          </a:r>
        </a:p>
      </dsp:txBody>
      <dsp:txXfrm>
        <a:off x="33499" y="239688"/>
        <a:ext cx="1545106" cy="904550"/>
      </dsp:txXfrm>
    </dsp:sp>
    <dsp:sp modelId="{AE99B7D4-62CD-4463-AE1C-A72B324E5A39}">
      <dsp:nvSpPr>
        <dsp:cNvPr id="0" name=""/>
        <dsp:cNvSpPr/>
      </dsp:nvSpPr>
      <dsp:spPr>
        <a:xfrm>
          <a:off x="1766887" y="493391"/>
          <a:ext cx="339494" cy="397144"/>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de-DE" sz="1400" kern="1200"/>
        </a:p>
      </dsp:txBody>
      <dsp:txXfrm>
        <a:off x="1766887" y="572820"/>
        <a:ext cx="237646" cy="238286"/>
      </dsp:txXfrm>
    </dsp:sp>
    <dsp:sp modelId="{B2EEF02C-C32E-4557-88E0-ADA342ECA477}">
      <dsp:nvSpPr>
        <dsp:cNvPr id="0" name=""/>
        <dsp:cNvSpPr/>
      </dsp:nvSpPr>
      <dsp:spPr>
        <a:xfrm>
          <a:off x="2247304" y="211546"/>
          <a:ext cx="1601390" cy="960834"/>
        </a:xfrm>
        <a:prstGeom prst="roundRect">
          <a:avLst>
            <a:gd name="adj" fmla="val 10000"/>
          </a:avLst>
        </a:prstGeom>
        <a:solidFill>
          <a:schemeClr val="bg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de-DE" sz="1800" kern="1200" dirty="0"/>
            <a:t>Distribution Server</a:t>
          </a:r>
        </a:p>
      </dsp:txBody>
      <dsp:txXfrm>
        <a:off x="2275446" y="239688"/>
        <a:ext cx="1545106" cy="904550"/>
      </dsp:txXfrm>
    </dsp:sp>
    <dsp:sp modelId="{379FF870-33B0-4DCD-B6A7-2E1A4215E590}">
      <dsp:nvSpPr>
        <dsp:cNvPr id="0" name=""/>
        <dsp:cNvSpPr/>
      </dsp:nvSpPr>
      <dsp:spPr>
        <a:xfrm>
          <a:off x="4008834" y="493391"/>
          <a:ext cx="339494" cy="397144"/>
        </a:xfrm>
        <a:prstGeom prst="rightArrow">
          <a:avLst>
            <a:gd name="adj1" fmla="val 60000"/>
            <a:gd name="adj2" fmla="val 50000"/>
          </a:avLst>
        </a:prstGeom>
        <a:solidFill>
          <a:schemeClr val="accent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de-DE" sz="1400" kern="1200"/>
        </a:p>
      </dsp:txBody>
      <dsp:txXfrm>
        <a:off x="4008834" y="572820"/>
        <a:ext cx="237646" cy="238286"/>
      </dsp:txXfrm>
    </dsp:sp>
    <dsp:sp modelId="{1BEC1079-2B59-4EA9-AE8A-C756D7B95414}">
      <dsp:nvSpPr>
        <dsp:cNvPr id="0" name=""/>
        <dsp:cNvSpPr/>
      </dsp:nvSpPr>
      <dsp:spPr>
        <a:xfrm>
          <a:off x="4489251" y="211546"/>
          <a:ext cx="1601390" cy="960834"/>
        </a:xfrm>
        <a:prstGeom prst="roundRect">
          <a:avLst>
            <a:gd name="adj" fmla="val 10000"/>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de-DE" sz="1800" kern="1200" dirty="0"/>
            <a:t>Project in WebDewey</a:t>
          </a:r>
        </a:p>
      </dsp:txBody>
      <dsp:txXfrm>
        <a:off x="4517393" y="239688"/>
        <a:ext cx="1545106" cy="904550"/>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1" y="0"/>
            <a:ext cx="2984870" cy="501015"/>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defRPr sz="1200">
                <a:latin typeface="Arial" charset="0"/>
              </a:defRPr>
            </a:lvl1pPr>
          </a:lstStyle>
          <a:p>
            <a:pPr>
              <a:defRPr/>
            </a:pPr>
            <a:endParaRPr lang="de-DE"/>
          </a:p>
        </p:txBody>
      </p:sp>
      <p:sp>
        <p:nvSpPr>
          <p:cNvPr id="20483" name="Rectangle 3"/>
          <p:cNvSpPr>
            <a:spLocks noGrp="1" noChangeArrowheads="1"/>
          </p:cNvSpPr>
          <p:nvPr>
            <p:ph type="dt" idx="1"/>
          </p:nvPr>
        </p:nvSpPr>
        <p:spPr bwMode="auto">
          <a:xfrm>
            <a:off x="3901699" y="0"/>
            <a:ext cx="2984870" cy="501015"/>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lgn="r">
              <a:defRPr sz="1200">
                <a:latin typeface="Arial" charset="0"/>
              </a:defRPr>
            </a:lvl1pPr>
          </a:lstStyle>
          <a:p>
            <a:pPr>
              <a:defRPr/>
            </a:pPr>
            <a:endParaRPr lang="de-DE"/>
          </a:p>
        </p:txBody>
      </p:sp>
      <p:sp>
        <p:nvSpPr>
          <p:cNvPr id="49156" name="Rectangle 4"/>
          <p:cNvSpPr>
            <a:spLocks noGrp="1" noRot="1" noChangeAspect="1" noChangeArrowheads="1" noTextEdit="1"/>
          </p:cNvSpPr>
          <p:nvPr>
            <p:ph type="sldImg" idx="2"/>
          </p:nvPr>
        </p:nvSpPr>
        <p:spPr bwMode="auto">
          <a:xfrm>
            <a:off x="938213" y="750888"/>
            <a:ext cx="5011737" cy="3759200"/>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688817" y="4759643"/>
            <a:ext cx="5510530" cy="4509135"/>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20486" name="Rectangle 6"/>
          <p:cNvSpPr>
            <a:spLocks noGrp="1" noChangeArrowheads="1"/>
          </p:cNvSpPr>
          <p:nvPr>
            <p:ph type="ftr" sz="quarter" idx="4"/>
          </p:nvPr>
        </p:nvSpPr>
        <p:spPr bwMode="auto">
          <a:xfrm>
            <a:off x="1" y="9517546"/>
            <a:ext cx="2984870" cy="501015"/>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defRPr sz="1200">
                <a:latin typeface="Arial" charset="0"/>
              </a:defRPr>
            </a:lvl1pPr>
          </a:lstStyle>
          <a:p>
            <a:pPr>
              <a:defRPr/>
            </a:pPr>
            <a:endParaRPr lang="de-DE"/>
          </a:p>
        </p:txBody>
      </p:sp>
      <p:sp>
        <p:nvSpPr>
          <p:cNvPr id="20487" name="Rectangle 7"/>
          <p:cNvSpPr>
            <a:spLocks noGrp="1" noChangeArrowheads="1"/>
          </p:cNvSpPr>
          <p:nvPr>
            <p:ph type="sldNum" sz="quarter" idx="5"/>
          </p:nvPr>
        </p:nvSpPr>
        <p:spPr bwMode="auto">
          <a:xfrm>
            <a:off x="3901699" y="9517546"/>
            <a:ext cx="2984870" cy="501015"/>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lgn="r">
              <a:defRPr sz="1200">
                <a:latin typeface="Arial" charset="0"/>
              </a:defRPr>
            </a:lvl1pPr>
          </a:lstStyle>
          <a:p>
            <a:pPr>
              <a:defRPr/>
            </a:pPr>
            <a:fld id="{A6B60990-A456-4E15-8235-A772450F9E97}" type="slidenum">
              <a:rPr lang="de-DE"/>
              <a:pPr>
                <a:defRPr/>
              </a:pPr>
              <a:t>‹Nr.›</a:t>
            </a:fld>
            <a:endParaRPr lang="de-DE"/>
          </a:p>
        </p:txBody>
      </p:sp>
    </p:spTree>
    <p:extLst>
      <p:ext uri="{BB962C8B-B14F-4D97-AF65-F5344CB8AC3E}">
        <p14:creationId xmlns:p14="http://schemas.microsoft.com/office/powerpoint/2010/main" val="41292708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noProof="0" dirty="0"/>
          </a:p>
          <a:p>
            <a:endParaRPr lang="de-DE" dirty="0"/>
          </a:p>
        </p:txBody>
      </p:sp>
      <p:sp>
        <p:nvSpPr>
          <p:cNvPr id="4" name="Foliennummernplatzhalter 3"/>
          <p:cNvSpPr>
            <a:spLocks noGrp="1"/>
          </p:cNvSpPr>
          <p:nvPr>
            <p:ph type="sldNum" sz="quarter" idx="10"/>
          </p:nvPr>
        </p:nvSpPr>
        <p:spPr/>
        <p:txBody>
          <a:bodyPr/>
          <a:lstStyle/>
          <a:p>
            <a:pPr>
              <a:defRPr/>
            </a:pPr>
            <a:fld id="{A6B60990-A456-4E15-8235-A772450F9E97}" type="slidenum">
              <a:rPr lang="de-DE" smtClean="0"/>
              <a:pPr>
                <a:defRPr/>
              </a:pPr>
              <a:t>1</a:t>
            </a:fld>
            <a:endParaRPr lang="de-DE"/>
          </a:p>
        </p:txBody>
      </p:sp>
    </p:spTree>
    <p:extLst>
      <p:ext uri="{BB962C8B-B14F-4D97-AF65-F5344CB8AC3E}">
        <p14:creationId xmlns:p14="http://schemas.microsoft.com/office/powerpoint/2010/main" val="3589162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defRPr/>
            </a:pPr>
            <a:fld id="{A6B60990-A456-4E15-8235-A772450F9E97}" type="slidenum">
              <a:rPr lang="de-DE" smtClean="0"/>
              <a:pPr>
                <a:defRPr/>
              </a:pPr>
              <a:t>2</a:t>
            </a:fld>
            <a:endParaRPr lang="de-DE"/>
          </a:p>
        </p:txBody>
      </p:sp>
    </p:spTree>
    <p:extLst>
      <p:ext uri="{BB962C8B-B14F-4D97-AF65-F5344CB8AC3E}">
        <p14:creationId xmlns:p14="http://schemas.microsoft.com/office/powerpoint/2010/main" val="16471944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sz="1000" dirty="0" smtClean="0"/>
              <a:t>List</a:t>
            </a:r>
            <a:r>
              <a:rPr lang="en-US" sz="1000" baseline="0" dirty="0" smtClean="0"/>
              <a:t> of main Dewey applications, including (in grey) placeholder for local bibliographic systems and OCLC ESS.</a:t>
            </a:r>
            <a:endParaRPr lang="en-US" sz="1000" dirty="0" smtClean="0"/>
          </a:p>
          <a:p>
            <a:endParaRPr lang="en-US" sz="1000" dirty="0"/>
          </a:p>
          <a:p>
            <a:r>
              <a:rPr lang="en-US" sz="1000" dirty="0"/>
              <a:t>The DDC content is increasingly used electronic only, and DDC mapping is experiencing a new </a:t>
            </a:r>
            <a:r>
              <a:rPr lang="en-US" sz="1000" dirty="0" smtClean="0"/>
              <a:t>hype</a:t>
            </a:r>
            <a:endParaRPr lang="en-US" sz="1000" dirty="0"/>
          </a:p>
          <a:p>
            <a:endParaRPr lang="en-US" sz="1000" dirty="0" smtClean="0"/>
          </a:p>
          <a:p>
            <a:r>
              <a:rPr lang="en-US" sz="1000" dirty="0" smtClean="0"/>
              <a:t>To show how </a:t>
            </a:r>
            <a:r>
              <a:rPr lang="en-US" sz="1000" dirty="0" err="1" smtClean="0"/>
              <a:t>how</a:t>
            </a:r>
            <a:r>
              <a:rPr lang="en-US" sz="1000" dirty="0" smtClean="0"/>
              <a:t> </a:t>
            </a:r>
            <a:r>
              <a:rPr lang="en-US" sz="1000" dirty="0"/>
              <a:t>complex the Dewey application family has become over the </a:t>
            </a:r>
            <a:r>
              <a:rPr lang="en-US" sz="1000" dirty="0" smtClean="0"/>
              <a:t>years</a:t>
            </a:r>
            <a:endParaRPr lang="en-US" sz="1000" dirty="0"/>
          </a:p>
          <a:p>
            <a:endParaRPr lang="en-US" sz="1000" dirty="0"/>
          </a:p>
          <a:p>
            <a:endParaRPr lang="en-US" sz="1000" dirty="0"/>
          </a:p>
          <a:p>
            <a:endParaRPr lang="en-US" sz="1000" dirty="0"/>
          </a:p>
          <a:p>
            <a:endParaRPr lang="en-US" sz="1000" dirty="0"/>
          </a:p>
          <a:p>
            <a:endParaRPr lang="en-US" sz="1000" dirty="0"/>
          </a:p>
          <a:p>
            <a:endParaRPr lang="en-US" sz="1000" dirty="0"/>
          </a:p>
          <a:p>
            <a:endParaRPr lang="de-DE" sz="1000" dirty="0"/>
          </a:p>
          <a:p>
            <a:endParaRPr lang="de-DE" sz="1000" dirty="0"/>
          </a:p>
          <a:p>
            <a:endParaRPr lang="de-DE" sz="1000" dirty="0"/>
          </a:p>
        </p:txBody>
      </p:sp>
      <p:sp>
        <p:nvSpPr>
          <p:cNvPr id="4" name="Foliennummernplatzhalter 3"/>
          <p:cNvSpPr>
            <a:spLocks noGrp="1"/>
          </p:cNvSpPr>
          <p:nvPr>
            <p:ph type="sldNum" sz="quarter" idx="10"/>
          </p:nvPr>
        </p:nvSpPr>
        <p:spPr/>
        <p:txBody>
          <a:bodyPr/>
          <a:lstStyle/>
          <a:p>
            <a:pPr>
              <a:defRPr/>
            </a:pPr>
            <a:fld id="{A6B60990-A456-4E15-8235-A772450F9E97}" type="slidenum">
              <a:rPr lang="de-DE" smtClean="0"/>
              <a:pPr>
                <a:defRPr/>
              </a:pPr>
              <a:t>3</a:t>
            </a:fld>
            <a:endParaRPr lang="de-DE"/>
          </a:p>
        </p:txBody>
      </p:sp>
    </p:spTree>
    <p:extLst>
      <p:ext uri="{BB962C8B-B14F-4D97-AF65-F5344CB8AC3E}">
        <p14:creationId xmlns:p14="http://schemas.microsoft.com/office/powerpoint/2010/main" val="12342303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100" baseline="0" dirty="0" smtClean="0"/>
              <a:t>Software changes that have </a:t>
            </a:r>
            <a:r>
              <a:rPr lang="en-US" sz="1100" dirty="0" smtClean="0"/>
              <a:t>recently </a:t>
            </a:r>
            <a:r>
              <a:rPr lang="en-US" sz="1100" dirty="0"/>
              <a:t>been contracted with </a:t>
            </a:r>
            <a:r>
              <a:rPr lang="en-US" sz="1100" dirty="0" err="1"/>
              <a:t>Pansoft</a:t>
            </a:r>
            <a:r>
              <a:rPr lang="en-US" sz="1100" dirty="0"/>
              <a:t> by the German National Library. </a:t>
            </a:r>
            <a:endParaRPr lang="en-US" sz="110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10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100" dirty="0" smtClean="0"/>
              <a:t>Slide</a:t>
            </a:r>
            <a:r>
              <a:rPr lang="en-US" sz="1100" baseline="0" dirty="0" smtClean="0"/>
              <a:t> 1 / 2 : </a:t>
            </a:r>
            <a:endParaRPr lang="en-US" sz="110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100" dirty="0" smtClean="0"/>
              <a:t>Items that have </a:t>
            </a:r>
            <a:r>
              <a:rPr lang="en-US" sz="1100" dirty="0"/>
              <a:t>already been implemented in the German live systems or in a test environment, </a:t>
            </a:r>
            <a:r>
              <a:rPr lang="en-US" sz="1100" dirty="0" smtClean="0"/>
              <a:t>ready to show today</a:t>
            </a:r>
            <a:r>
              <a:rPr lang="en-US" sz="1100" dirty="0"/>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100" dirty="0"/>
              <a:t>  </a:t>
            </a:r>
          </a:p>
          <a:p>
            <a:r>
              <a:rPr lang="en-US" sz="1100" dirty="0"/>
              <a:t>Regarding the items in the translation software we tried to reduce redundant clicks and to adapt the software to today‘s user behaviors. </a:t>
            </a:r>
          </a:p>
          <a:p>
            <a:r>
              <a:rPr lang="en-US" sz="1100" dirty="0"/>
              <a:t>For example, working with multiple tabs is so common today and in DDC translation all the more necessary when you want to compare classes or do exhaustive copying and pasting. </a:t>
            </a:r>
          </a:p>
          <a:p>
            <a:endParaRPr lang="en-US" sz="1100" dirty="0"/>
          </a:p>
          <a:p>
            <a:r>
              <a:rPr lang="en-US" sz="1100" dirty="0"/>
              <a:t>A great benefit will be the application-driven support for the alignment of machine-readable content and the improved handling when it comes to adding or removing text fields.</a:t>
            </a:r>
          </a:p>
          <a:p>
            <a:endParaRPr lang="en-US" sz="1100" baseline="0" noProof="0" dirty="0"/>
          </a:p>
          <a:p>
            <a:r>
              <a:rPr lang="en-US" sz="1100" baseline="0" noProof="0" dirty="0"/>
              <a:t>In WebDewey, our focus was to actually make information that is already there either visible or more intuitively accessible. </a:t>
            </a:r>
          </a:p>
          <a:p>
            <a:endParaRPr lang="en-US" sz="1100" baseline="0" noProof="0" dirty="0"/>
          </a:p>
          <a:p>
            <a:r>
              <a:rPr lang="en-US" sz="1100" baseline="0" noProof="0" dirty="0"/>
              <a:t>For example, the vocabulary added by a user to an institutional or personal built number will now be directly shown in the Relative Index box and no longer hidden in the edit box of the built number. Also, number components are now displayed together with the class, with no need of prior opening of the built number edit box.</a:t>
            </a:r>
          </a:p>
        </p:txBody>
      </p:sp>
      <p:sp>
        <p:nvSpPr>
          <p:cNvPr id="4" name="Foliennummernplatzhalter 3"/>
          <p:cNvSpPr>
            <a:spLocks noGrp="1"/>
          </p:cNvSpPr>
          <p:nvPr>
            <p:ph type="sldNum" sz="quarter" idx="10"/>
          </p:nvPr>
        </p:nvSpPr>
        <p:spPr/>
        <p:txBody>
          <a:bodyPr/>
          <a:lstStyle/>
          <a:p>
            <a:pPr>
              <a:defRPr/>
            </a:pPr>
            <a:fld id="{A6B60990-A456-4E15-8235-A772450F9E97}" type="slidenum">
              <a:rPr lang="de-DE" smtClean="0"/>
              <a:pPr>
                <a:defRPr/>
              </a:pPr>
              <a:t>4</a:t>
            </a:fld>
            <a:endParaRPr lang="de-DE"/>
          </a:p>
        </p:txBody>
      </p:sp>
    </p:spTree>
    <p:extLst>
      <p:ext uri="{BB962C8B-B14F-4D97-AF65-F5344CB8AC3E}">
        <p14:creationId xmlns:p14="http://schemas.microsoft.com/office/powerpoint/2010/main" val="15818903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baseline="0" noProof="0" dirty="0" smtClean="0"/>
              <a:t>Slide 2 / 2 : </a:t>
            </a:r>
          </a:p>
          <a:p>
            <a:r>
              <a:rPr lang="en-US" baseline="0" noProof="0" dirty="0" smtClean="0"/>
              <a:t>Items </a:t>
            </a:r>
            <a:r>
              <a:rPr lang="en-US" baseline="0" noProof="0" dirty="0"/>
              <a:t>that haven‘t been implemented in the live or test version yet. We will probably need a few more weeks to finalize them. So this is just to give you a first outlook what aspects we would like improve in the course of this commission. </a:t>
            </a:r>
            <a:r>
              <a:rPr lang="en-US" baseline="0" noProof="0" dirty="0" smtClean="0"/>
              <a:t>More </a:t>
            </a:r>
            <a:r>
              <a:rPr lang="en-US" baseline="0" noProof="0" dirty="0"/>
              <a:t>to show next year </a:t>
            </a:r>
            <a:r>
              <a:rPr lang="en-US" baseline="0" noProof="0" dirty="0">
                <a:sym typeface="Wingdings" panose="05000000000000000000" pitchFamily="2" charset="2"/>
              </a:rPr>
              <a:t>!</a:t>
            </a:r>
            <a:endParaRPr lang="en-US" baseline="0" noProof="0" dirty="0"/>
          </a:p>
          <a:p>
            <a:endParaRPr lang="en-US" baseline="0" noProof="0" dirty="0"/>
          </a:p>
          <a:p>
            <a:r>
              <a:rPr lang="en-US" baseline="0" noProof="0" dirty="0" smtClean="0"/>
              <a:t>Some new features will </a:t>
            </a:r>
            <a:r>
              <a:rPr lang="en-US" baseline="0" noProof="0" dirty="0"/>
              <a:t>only make sense for the German applications, but there will also be many of which, in the end, all the other teams may benefit from, too.</a:t>
            </a:r>
          </a:p>
          <a:p>
            <a:endParaRPr lang="en-US" baseline="0" noProof="0" dirty="0"/>
          </a:p>
          <a:p>
            <a:r>
              <a:rPr lang="en-US" baseline="0" noProof="0" dirty="0"/>
              <a:t>And I can only encourage all parties to contribute as good as they can to our Dewey applications. Heidrun and I know from our own experience that budget is not always, or should I say, is only sometimes available in libraries for things like that. </a:t>
            </a:r>
            <a:endParaRPr lang="de-DE" b="1" baseline="0" dirty="0">
              <a:solidFill>
                <a:srgbClr val="FF6600"/>
              </a:solidFill>
            </a:endParaRPr>
          </a:p>
          <a:p>
            <a:endParaRPr lang="de-DE" baseline="0" dirty="0"/>
          </a:p>
          <a:p>
            <a:endParaRPr lang="de-DE" baseline="0" dirty="0"/>
          </a:p>
          <a:p>
            <a:endParaRPr lang="de-DE" baseline="0" dirty="0"/>
          </a:p>
        </p:txBody>
      </p:sp>
      <p:sp>
        <p:nvSpPr>
          <p:cNvPr id="4" name="Foliennummernplatzhalter 3"/>
          <p:cNvSpPr>
            <a:spLocks noGrp="1"/>
          </p:cNvSpPr>
          <p:nvPr>
            <p:ph type="sldNum" sz="quarter" idx="10"/>
          </p:nvPr>
        </p:nvSpPr>
        <p:spPr/>
        <p:txBody>
          <a:bodyPr/>
          <a:lstStyle/>
          <a:p>
            <a:pPr>
              <a:defRPr/>
            </a:pPr>
            <a:fld id="{A6B60990-A456-4E15-8235-A772450F9E97}" type="slidenum">
              <a:rPr lang="de-DE" smtClean="0"/>
              <a:pPr>
                <a:defRPr/>
              </a:pPr>
              <a:t>5</a:t>
            </a:fld>
            <a:endParaRPr lang="de-DE"/>
          </a:p>
        </p:txBody>
      </p:sp>
    </p:spTree>
    <p:extLst>
      <p:ext uri="{BB962C8B-B14F-4D97-AF65-F5344CB8AC3E}">
        <p14:creationId xmlns:p14="http://schemas.microsoft.com/office/powerpoint/2010/main" val="1581890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baseline="0" dirty="0"/>
              <a:t>Now, as announced before, some brief words about Projects in the context of DDC translation and WebDewey</a:t>
            </a:r>
            <a:r>
              <a:rPr lang="en-US" baseline="0" dirty="0" smtClean="0"/>
              <a:t>.</a:t>
            </a:r>
            <a:endParaRPr lang="en-US" baseline="0" dirty="0"/>
          </a:p>
          <a:p>
            <a:endParaRPr lang="en-US" baseline="0" dirty="0"/>
          </a:p>
          <a:p>
            <a:r>
              <a:rPr lang="en-US" baseline="0" dirty="0" smtClean="0"/>
              <a:t>Term used when project-based updating started in 2008 : “</a:t>
            </a:r>
            <a:r>
              <a:rPr lang="en-US" baseline="0" dirty="0" err="1" smtClean="0"/>
              <a:t>Änderungsstränge</a:t>
            </a:r>
            <a:r>
              <a:rPr lang="en-US" baseline="0" dirty="0" smtClean="0"/>
              <a:t>”</a:t>
            </a:r>
          </a:p>
          <a:p>
            <a:r>
              <a:rPr lang="en-US" baseline="0" dirty="0" smtClean="0"/>
              <a:t>Term used during the development phase with </a:t>
            </a:r>
            <a:r>
              <a:rPr lang="en-US" baseline="0" dirty="0" err="1" smtClean="0"/>
              <a:t>Pansoft</a:t>
            </a:r>
            <a:r>
              <a:rPr lang="en-US" baseline="0" dirty="0" smtClean="0"/>
              <a:t> : “Working sets”</a:t>
            </a:r>
          </a:p>
          <a:p>
            <a:endParaRPr lang="en-US" baseline="0" dirty="0" smtClean="0"/>
          </a:p>
          <a:p>
            <a:r>
              <a:rPr lang="en-US" baseline="0" dirty="0" smtClean="0"/>
              <a:t>“Projects” fits for both translation side and WebDewey side.</a:t>
            </a:r>
            <a:endParaRPr lang="en-US" baseline="0" dirty="0"/>
          </a:p>
          <a:p>
            <a:endParaRPr lang="en-US" baseline="0" dirty="0"/>
          </a:p>
          <a:p>
            <a:endParaRPr lang="en-US" baseline="0" dirty="0"/>
          </a:p>
          <a:p>
            <a:endParaRPr lang="en-US" baseline="0" dirty="0"/>
          </a:p>
          <a:p>
            <a:endParaRPr lang="de-DE" baseline="0" dirty="0"/>
          </a:p>
          <a:p>
            <a:endParaRPr lang="de-DE" baseline="0" dirty="0"/>
          </a:p>
          <a:p>
            <a:endParaRPr lang="de-DE" dirty="0"/>
          </a:p>
        </p:txBody>
      </p:sp>
      <p:sp>
        <p:nvSpPr>
          <p:cNvPr id="4" name="Foliennummernplatzhalter 3"/>
          <p:cNvSpPr>
            <a:spLocks noGrp="1"/>
          </p:cNvSpPr>
          <p:nvPr>
            <p:ph type="sldNum" sz="quarter" idx="10"/>
          </p:nvPr>
        </p:nvSpPr>
        <p:spPr/>
        <p:txBody>
          <a:bodyPr/>
          <a:lstStyle/>
          <a:p>
            <a:pPr>
              <a:defRPr/>
            </a:pPr>
            <a:fld id="{A6B60990-A456-4E15-8235-A772450F9E97}" type="slidenum">
              <a:rPr lang="de-DE" smtClean="0"/>
              <a:pPr>
                <a:defRPr/>
              </a:pPr>
              <a:t>6</a:t>
            </a:fld>
            <a:endParaRPr lang="de-DE"/>
          </a:p>
        </p:txBody>
      </p:sp>
    </p:spTree>
    <p:extLst>
      <p:ext uri="{BB962C8B-B14F-4D97-AF65-F5344CB8AC3E}">
        <p14:creationId xmlns:p14="http://schemas.microsoft.com/office/powerpoint/2010/main" val="12342303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sz="1050" dirty="0" smtClean="0"/>
              <a:t>A </a:t>
            </a:r>
            <a:r>
              <a:rPr lang="en-US" sz="1050" dirty="0"/>
              <a:t>project is </a:t>
            </a:r>
          </a:p>
          <a:p>
            <a:r>
              <a:rPr lang="en-US" sz="1050" dirty="0"/>
              <a:t>- a group of Dewey classification entries that make a bundle of updates which topically belong together. The common case is that you have an update about a certain topic</a:t>
            </a:r>
            <a:r>
              <a:rPr lang="en-US" sz="1050" baseline="0" dirty="0"/>
              <a:t> that is scattering throughout different disciplines, </a:t>
            </a:r>
            <a:r>
              <a:rPr lang="en-US" sz="1050" baseline="0" dirty="0" smtClean="0"/>
              <a:t>like e. g. Riddles and tongue twisters. Or</a:t>
            </a:r>
            <a:r>
              <a:rPr lang="en-US" sz="1050" baseline="0" dirty="0"/>
              <a:t>, there is a Relative Index term moving from one class to another, and you want to track the update, that is, you want to give history information to an update that didn’t come in with any history information</a:t>
            </a:r>
            <a:r>
              <a:rPr lang="en-US" sz="1050" baseline="0" dirty="0" smtClean="0"/>
              <a:t>.</a:t>
            </a:r>
            <a:endParaRPr lang="en-US" sz="1050" dirty="0"/>
          </a:p>
          <a:p>
            <a:r>
              <a:rPr lang="en-US" sz="1050" dirty="0"/>
              <a:t>-  </a:t>
            </a:r>
            <a:r>
              <a:rPr lang="en-US" sz="1050" dirty="0" smtClean="0"/>
              <a:t> Usually</a:t>
            </a:r>
            <a:r>
              <a:rPr lang="en-US" sz="1050" dirty="0"/>
              <a:t>, you would not create</a:t>
            </a:r>
            <a:r>
              <a:rPr lang="en-US" sz="1050" baseline="0" dirty="0"/>
              <a:t> a project for only one Dewey number</a:t>
            </a:r>
            <a:endParaRPr lang="en-US" sz="1050" dirty="0"/>
          </a:p>
          <a:p>
            <a:pPr marL="171450" indent="-171450">
              <a:buFontTx/>
              <a:buChar char="-"/>
            </a:pPr>
            <a:r>
              <a:rPr lang="en-US" sz="1050" dirty="0"/>
              <a:t>The translator decides when to create a project – and, the translator can also decide whether</a:t>
            </a:r>
            <a:r>
              <a:rPr lang="en-US" sz="1050" baseline="0" dirty="0"/>
              <a:t> to publish a project as visible update or as non-visible update in WebDewey – A so-called hidden update is always possible also for single updates, for example, when it’s just a typo or a format change that the WebDewey user doesn’t need to see in the update area.</a:t>
            </a:r>
          </a:p>
          <a:p>
            <a:pPr marL="171450" indent="-171450">
              <a:buFontTx/>
              <a:buChar char="-"/>
            </a:pPr>
            <a:endParaRPr lang="en-US" sz="1050" baseline="0" dirty="0"/>
          </a:p>
          <a:p>
            <a:r>
              <a:rPr lang="en-US" sz="1050" baseline="0" dirty="0"/>
              <a:t>I added a question to this point, which is still an open question, but it may be an interesting one – Now, that the Update &amp; Notification feature is in WebDewey, we can imagine a lot more value coming out of the updates themselves than before. </a:t>
            </a:r>
          </a:p>
          <a:p>
            <a:endParaRPr lang="en-US" sz="1050" baseline="0" dirty="0" smtClean="0"/>
          </a:p>
          <a:p>
            <a:r>
              <a:rPr lang="en-US" sz="1050" baseline="0" dirty="0" smtClean="0"/>
              <a:t>Projects </a:t>
            </a:r>
            <a:r>
              <a:rPr lang="en-US" sz="1050" baseline="0" dirty="0"/>
              <a:t>show updates in their context, and now, with the possibility to give a name and keywords to a project, the WebDewey user is also enabled to </a:t>
            </a:r>
            <a:r>
              <a:rPr lang="en-US" sz="1050" baseline="0" dirty="0" smtClean="0"/>
              <a:t>a verbal search </a:t>
            </a:r>
            <a:r>
              <a:rPr lang="en-US" sz="1050" baseline="0" dirty="0"/>
              <a:t>for updates. Just think of the possibility to search for an EPC Exhibit and get all the updates of that exhibit presented directly in WebDewey?</a:t>
            </a:r>
            <a:endParaRPr lang="en-US" sz="1050" dirty="0"/>
          </a:p>
          <a:p>
            <a:endParaRPr lang="en-US" sz="1050" baseline="0" dirty="0"/>
          </a:p>
          <a:p>
            <a:endParaRPr lang="en-US" sz="1050" baseline="0" dirty="0"/>
          </a:p>
          <a:p>
            <a:endParaRPr lang="de-DE" sz="1050" baseline="0" dirty="0"/>
          </a:p>
          <a:p>
            <a:endParaRPr lang="de-DE" sz="1050" baseline="0" dirty="0"/>
          </a:p>
          <a:p>
            <a:endParaRPr lang="de-DE" sz="1050" dirty="0"/>
          </a:p>
        </p:txBody>
      </p:sp>
      <p:sp>
        <p:nvSpPr>
          <p:cNvPr id="4" name="Foliennummernplatzhalter 3"/>
          <p:cNvSpPr>
            <a:spLocks noGrp="1"/>
          </p:cNvSpPr>
          <p:nvPr>
            <p:ph type="sldNum" sz="quarter" idx="10"/>
          </p:nvPr>
        </p:nvSpPr>
        <p:spPr/>
        <p:txBody>
          <a:bodyPr/>
          <a:lstStyle/>
          <a:p>
            <a:pPr>
              <a:defRPr/>
            </a:pPr>
            <a:fld id="{A6B60990-A456-4E15-8235-A772450F9E97}" type="slidenum">
              <a:rPr lang="de-DE" smtClean="0"/>
              <a:pPr>
                <a:defRPr/>
              </a:pPr>
              <a:t>7</a:t>
            </a:fld>
            <a:endParaRPr lang="de-DE"/>
          </a:p>
        </p:txBody>
      </p:sp>
    </p:spTree>
    <p:extLst>
      <p:ext uri="{BB962C8B-B14F-4D97-AF65-F5344CB8AC3E}">
        <p14:creationId xmlns:p14="http://schemas.microsoft.com/office/powerpoint/2010/main" val="12342303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baseline="0" noProof="0" dirty="0"/>
              <a:t>Some of you might think: Well, this </a:t>
            </a:r>
            <a:r>
              <a:rPr lang="en-US" baseline="0" noProof="0" dirty="0" smtClean="0"/>
              <a:t>is nice</a:t>
            </a:r>
            <a:r>
              <a:rPr lang="en-US" baseline="0" noProof="0" dirty="0"/>
              <a:t>, but isn’t it a lot of additional work, too? Is this worth </a:t>
            </a:r>
            <a:r>
              <a:rPr lang="en-US" baseline="0" noProof="0" dirty="0" smtClean="0"/>
              <a:t>the effort? </a:t>
            </a:r>
            <a:r>
              <a:rPr lang="en-US" baseline="0" noProof="0" dirty="0"/>
              <a:t>I’d say: Yes, because Dewey updating – and with it, also mapping updating, by the way – has become a complex </a:t>
            </a:r>
            <a:r>
              <a:rPr lang="en-US" baseline="0" noProof="0" dirty="0" smtClean="0"/>
              <a:t>task, </a:t>
            </a:r>
            <a:r>
              <a:rPr lang="en-US" baseline="0" noProof="0" dirty="0"/>
              <a:t>and </a:t>
            </a:r>
            <a:r>
              <a:rPr lang="en-US" baseline="0" noProof="0" dirty="0" smtClean="0"/>
              <a:t>there will be </a:t>
            </a:r>
            <a:r>
              <a:rPr lang="en-US" baseline="0" noProof="0" dirty="0"/>
              <a:t>more functionalities needed to help organizing our work, to set priorities for what to do first and next, and to keep control of and to have an overview of what’s done</a:t>
            </a:r>
            <a:r>
              <a:rPr lang="en-US" baseline="0" noProof="0" dirty="0" smtClean="0"/>
              <a:t>.</a:t>
            </a:r>
            <a:endParaRPr lang="en-US" baseline="0" noProof="0" dirty="0"/>
          </a:p>
          <a:p>
            <a:endParaRPr lang="en-US" baseline="0" noProof="0" dirty="0"/>
          </a:p>
          <a:p>
            <a:r>
              <a:rPr lang="en-US" baseline="0" noProof="0" dirty="0"/>
              <a:t>And it may be, that the projects feature is a good start to bring us on that way</a:t>
            </a:r>
            <a:r>
              <a:rPr lang="en-US" baseline="0" noProof="0" dirty="0" smtClean="0"/>
              <a:t>.</a:t>
            </a:r>
          </a:p>
          <a:p>
            <a:endParaRPr lang="en-US" baseline="0" noProof="0" dirty="0" smtClean="0"/>
          </a:p>
          <a:p>
            <a:endParaRPr lang="en-US" baseline="0" noProof="0" dirty="0"/>
          </a:p>
          <a:p>
            <a:endParaRPr lang="en-US" baseline="0" noProof="0" dirty="0"/>
          </a:p>
          <a:p>
            <a:endParaRPr lang="en-US" baseline="0" noProof="0" dirty="0"/>
          </a:p>
          <a:p>
            <a:endParaRPr lang="en-US" baseline="0" noProof="0" dirty="0"/>
          </a:p>
          <a:p>
            <a:endParaRPr lang="en-US" baseline="0" noProof="0" dirty="0"/>
          </a:p>
          <a:p>
            <a:endParaRPr lang="en-US" baseline="0" noProof="0" dirty="0"/>
          </a:p>
          <a:p>
            <a:endParaRPr lang="en-US" baseline="0" noProof="0" dirty="0"/>
          </a:p>
          <a:p>
            <a:endParaRPr lang="en-US" baseline="0" noProof="0" dirty="0"/>
          </a:p>
        </p:txBody>
      </p:sp>
      <p:sp>
        <p:nvSpPr>
          <p:cNvPr id="4" name="Foliennummernplatzhalter 3"/>
          <p:cNvSpPr>
            <a:spLocks noGrp="1"/>
          </p:cNvSpPr>
          <p:nvPr>
            <p:ph type="sldNum" sz="quarter" idx="10"/>
          </p:nvPr>
        </p:nvSpPr>
        <p:spPr/>
        <p:txBody>
          <a:bodyPr/>
          <a:lstStyle/>
          <a:p>
            <a:pPr>
              <a:defRPr/>
            </a:pPr>
            <a:fld id="{A6B60990-A456-4E15-8235-A772450F9E97}" type="slidenum">
              <a:rPr lang="de-DE" smtClean="0"/>
              <a:pPr>
                <a:defRPr/>
              </a:pPr>
              <a:t>8</a:t>
            </a:fld>
            <a:endParaRPr lang="de-DE"/>
          </a:p>
        </p:txBody>
      </p:sp>
    </p:spTree>
    <p:extLst>
      <p:ext uri="{BB962C8B-B14F-4D97-AF65-F5344CB8AC3E}">
        <p14:creationId xmlns:p14="http://schemas.microsoft.com/office/powerpoint/2010/main" val="1581890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baseline="0" dirty="0"/>
          </a:p>
          <a:p>
            <a:endParaRPr lang="de-DE" baseline="0" dirty="0"/>
          </a:p>
          <a:p>
            <a:endParaRPr lang="de-DE" baseline="0" dirty="0"/>
          </a:p>
        </p:txBody>
      </p:sp>
      <p:sp>
        <p:nvSpPr>
          <p:cNvPr id="4" name="Foliennummernplatzhalter 3"/>
          <p:cNvSpPr>
            <a:spLocks noGrp="1"/>
          </p:cNvSpPr>
          <p:nvPr>
            <p:ph type="sldNum" sz="quarter" idx="10"/>
          </p:nvPr>
        </p:nvSpPr>
        <p:spPr/>
        <p:txBody>
          <a:bodyPr/>
          <a:lstStyle/>
          <a:p>
            <a:pPr>
              <a:defRPr/>
            </a:pPr>
            <a:fld id="{A6B60990-A456-4E15-8235-A772450F9E97}" type="slidenum">
              <a:rPr lang="de-DE" smtClean="0"/>
              <a:pPr>
                <a:defRPr/>
              </a:pPr>
              <a:t>9</a:t>
            </a:fld>
            <a:endParaRPr lang="de-DE"/>
          </a:p>
        </p:txBody>
      </p:sp>
    </p:spTree>
    <p:extLst>
      <p:ext uri="{BB962C8B-B14F-4D97-AF65-F5344CB8AC3E}">
        <p14:creationId xmlns:p14="http://schemas.microsoft.com/office/powerpoint/2010/main" val="13284500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4" name="Picture 9" descr="dnb_RGB"/>
          <p:cNvPicPr>
            <a:picLocks noChangeAspect="1" noChangeArrowheads="1"/>
          </p:cNvPicPr>
          <p:nvPr userDrawn="1"/>
        </p:nvPicPr>
        <p:blipFill>
          <a:blip r:embed="rId2" cstate="print"/>
          <a:srcRect/>
          <a:stretch>
            <a:fillRect/>
          </a:stretch>
        </p:blipFill>
        <p:spPr bwMode="auto">
          <a:xfrm>
            <a:off x="7812088" y="404813"/>
            <a:ext cx="1236662" cy="798512"/>
          </a:xfrm>
          <a:prstGeom prst="rect">
            <a:avLst/>
          </a:prstGeom>
          <a:noFill/>
          <a:ln w="9525">
            <a:noFill/>
            <a:miter lim="800000"/>
            <a:headEnd/>
            <a:tailEnd/>
          </a:ln>
        </p:spPr>
      </p:pic>
      <p:sp>
        <p:nvSpPr>
          <p:cNvPr id="19463" name="Rectangle 7"/>
          <p:cNvSpPr>
            <a:spLocks noGrp="1" noChangeArrowheads="1"/>
          </p:cNvSpPr>
          <p:nvPr>
            <p:ph type="ctrTitle"/>
          </p:nvPr>
        </p:nvSpPr>
        <p:spPr>
          <a:xfrm>
            <a:off x="287766" y="3125395"/>
            <a:ext cx="7593012" cy="1295400"/>
          </a:xfrm>
        </p:spPr>
        <p:txBody>
          <a:bodyPr/>
          <a:lstStyle>
            <a:lvl1pPr>
              <a:lnSpc>
                <a:spcPts val="3600"/>
              </a:lnSpc>
              <a:defRPr sz="3200" b="0"/>
            </a:lvl1pPr>
          </a:lstStyle>
          <a:p>
            <a:r>
              <a:rPr lang="de-DE"/>
              <a:t>Titelmasterformat durch Klicken bearbeiten</a:t>
            </a:r>
            <a:endParaRPr lang="de-DE" dirty="0"/>
          </a:p>
        </p:txBody>
      </p:sp>
      <p:sp>
        <p:nvSpPr>
          <p:cNvPr id="19464" name="Rectangle 8"/>
          <p:cNvSpPr>
            <a:spLocks noGrp="1" noChangeArrowheads="1"/>
          </p:cNvSpPr>
          <p:nvPr>
            <p:ph type="subTitle" idx="1" hasCustomPrompt="1"/>
          </p:nvPr>
        </p:nvSpPr>
        <p:spPr>
          <a:xfrm>
            <a:off x="287766" y="2708920"/>
            <a:ext cx="7593012" cy="385763"/>
          </a:xfrm>
        </p:spPr>
        <p:txBody>
          <a:bodyPr/>
          <a:lstStyle>
            <a:lvl1pPr marL="0" indent="0">
              <a:spcBef>
                <a:spcPts val="0"/>
              </a:spcBef>
              <a:buFont typeface="Verdana" pitchFamily="34" charset="0"/>
              <a:buNone/>
              <a:defRPr sz="2000" baseline="0"/>
            </a:lvl1pPr>
          </a:lstStyle>
          <a:p>
            <a:r>
              <a:rPr lang="de-DE" dirty="0"/>
              <a:t>Namen durch Klicken und Überschreiben hinzufügen</a:t>
            </a:r>
          </a:p>
        </p:txBody>
      </p:sp>
      <p:sp>
        <p:nvSpPr>
          <p:cNvPr id="5" name="Rectangle 10"/>
          <p:cNvSpPr>
            <a:spLocks noGrp="1" noChangeArrowheads="1"/>
          </p:cNvSpPr>
          <p:nvPr>
            <p:ph type="ftr" sz="quarter" idx="10"/>
          </p:nvPr>
        </p:nvSpPr>
        <p:spPr/>
        <p:txBody>
          <a:bodyPr/>
          <a:lstStyle>
            <a:lvl1pPr>
              <a:defRPr>
                <a:solidFill>
                  <a:schemeClr val="bg2"/>
                </a:solidFill>
              </a:defRPr>
            </a:lvl1pPr>
          </a:lstStyle>
          <a:p>
            <a:pPr>
              <a:defRPr/>
            </a:pPr>
            <a:r>
              <a:rPr lang="de-DE" dirty="0"/>
              <a:t>| Tina Mengel, DNB, Peter </a:t>
            </a:r>
            <a:r>
              <a:rPr lang="de-DE" dirty="0" err="1"/>
              <a:t>Werling</a:t>
            </a:r>
            <a:r>
              <a:rPr lang="de-DE" dirty="0"/>
              <a:t>, </a:t>
            </a:r>
            <a:r>
              <a:rPr lang="de-DE" dirty="0" err="1"/>
              <a:t>Pansoft</a:t>
            </a:r>
            <a:r>
              <a:rPr lang="de-DE" dirty="0"/>
              <a:t> | EDUG Symposium | June 28, 2017</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haltsverzeichnis">
    <p:spTree>
      <p:nvGrpSpPr>
        <p:cNvPr id="1" name=""/>
        <p:cNvGrpSpPr/>
        <p:nvPr/>
      </p:nvGrpSpPr>
      <p:grpSpPr>
        <a:xfrm>
          <a:off x="0" y="0"/>
          <a:ext cx="0" cy="0"/>
          <a:chOff x="0" y="0"/>
          <a:chExt cx="0" cy="0"/>
        </a:xfrm>
      </p:grpSpPr>
      <p:sp>
        <p:nvSpPr>
          <p:cNvPr id="9" name="Titel 1"/>
          <p:cNvSpPr>
            <a:spLocks noGrp="1"/>
          </p:cNvSpPr>
          <p:nvPr>
            <p:ph type="title"/>
          </p:nvPr>
        </p:nvSpPr>
        <p:spPr>
          <a:xfrm>
            <a:off x="288000" y="1627200"/>
            <a:ext cx="8460000" cy="777875"/>
          </a:xfrm>
        </p:spPr>
        <p:txBody>
          <a:bodyPr/>
          <a:lstStyle>
            <a:lvl1pPr>
              <a:lnSpc>
                <a:spcPts val="3000"/>
              </a:lnSpc>
              <a:defRPr/>
            </a:lvl1pPr>
          </a:lstStyle>
          <a:p>
            <a:r>
              <a:rPr lang="de-DE"/>
              <a:t>Titelmasterformat durch Klicken bearbeiten</a:t>
            </a:r>
            <a:endParaRPr lang="de-DE" dirty="0"/>
          </a:p>
        </p:txBody>
      </p:sp>
      <p:sp>
        <p:nvSpPr>
          <p:cNvPr id="6" name="Rectangle 10"/>
          <p:cNvSpPr>
            <a:spLocks noGrp="1" noChangeArrowheads="1"/>
          </p:cNvSpPr>
          <p:nvPr>
            <p:ph type="ftr" sz="quarter" idx="10"/>
          </p:nvPr>
        </p:nvSpPr>
        <p:spPr>
          <a:xfrm>
            <a:off x="532800" y="547200"/>
            <a:ext cx="7020000" cy="154800"/>
          </a:xfrm>
        </p:spPr>
        <p:txBody>
          <a:bodyPr/>
          <a:lstStyle>
            <a:lvl1pPr>
              <a:defRPr>
                <a:solidFill>
                  <a:schemeClr val="bg2"/>
                </a:solidFill>
              </a:defRPr>
            </a:lvl1pPr>
          </a:lstStyle>
          <a:p>
            <a:pPr>
              <a:defRPr/>
            </a:pPr>
            <a:r>
              <a:rPr lang="de-DE"/>
              <a:t>| Tina Mengel | EDUG Symposium | June 28, 2017</a:t>
            </a:r>
            <a:endParaRPr lang="de-DE" dirty="0"/>
          </a:p>
        </p:txBody>
      </p:sp>
      <p:sp>
        <p:nvSpPr>
          <p:cNvPr id="7" name="Inhaltsplatzhalter 2"/>
          <p:cNvSpPr>
            <a:spLocks noGrp="1"/>
          </p:cNvSpPr>
          <p:nvPr>
            <p:ph idx="1"/>
          </p:nvPr>
        </p:nvSpPr>
        <p:spPr>
          <a:xfrm>
            <a:off x="288000" y="2408052"/>
            <a:ext cx="8460000" cy="3672000"/>
          </a:xfrm>
        </p:spPr>
        <p:txBody>
          <a:bodyPr/>
          <a:lstStyle>
            <a:lvl1pPr>
              <a:lnSpc>
                <a:spcPts val="3000"/>
              </a:lnSpc>
              <a:spcBef>
                <a:spcPts val="900"/>
              </a:spcBef>
              <a:defRPr sz="2600" b="1" baseline="0">
                <a:latin typeface="Verdana" panose="020B0604030504040204" pitchFamily="34" charset="0"/>
              </a:defRPr>
            </a:lvl1pPr>
            <a:lvl2pPr marL="1076325" indent="-452438">
              <a:lnSpc>
                <a:spcPts val="2400"/>
              </a:lnSpc>
              <a:spcBef>
                <a:spcPts val="600"/>
              </a:spcBef>
              <a:defRPr sz="2000" b="1">
                <a:latin typeface="Verdana" panose="020B0604030504040204" pitchFamily="34" charset="0"/>
                <a:ea typeface="Verdana" panose="020B0604030504040204" pitchFamily="34" charset="0"/>
                <a:cs typeface="Verdana" panose="020B0604030504040204" pitchFamily="34" charset="0"/>
              </a:defRPr>
            </a:lvl2pPr>
            <a:lvl3pPr marL="1341438" indent="-265113">
              <a:lnSpc>
                <a:spcPts val="2400"/>
              </a:lnSpc>
              <a:spcBef>
                <a:spcPts val="600"/>
              </a:spcBef>
              <a:defRPr sz="2000" b="1">
                <a:latin typeface="Verdana" panose="020B0604030504040204" pitchFamily="34" charset="0"/>
                <a:ea typeface="Verdana" panose="020B0604030504040204" pitchFamily="34" charset="0"/>
                <a:cs typeface="Verdana" panose="020B0604030504040204" pitchFamily="34" charset="0"/>
              </a:defRPr>
            </a:lvl3pPr>
            <a:lvl4pPr marL="1600200" indent="-258763">
              <a:lnSpc>
                <a:spcPts val="2400"/>
              </a:lnSpc>
              <a:spcBef>
                <a:spcPts val="600"/>
              </a:spcBef>
              <a:defRPr sz="2000" b="1">
                <a:latin typeface="Verdana" panose="020B0604030504040204" pitchFamily="34" charset="0"/>
                <a:ea typeface="Verdana" panose="020B0604030504040204" pitchFamily="34" charset="0"/>
                <a:cs typeface="Verdana" panose="020B0604030504040204" pitchFamily="34" charset="0"/>
              </a:defRPr>
            </a:lvl4pPr>
            <a:lvl5pPr marL="1879600" indent="-265113">
              <a:lnSpc>
                <a:spcPts val="2400"/>
              </a:lnSpc>
              <a:spcBef>
                <a:spcPts val="600"/>
              </a:spcBef>
              <a:defRPr sz="2000" b="1">
                <a:latin typeface="Verdana" panose="020B0604030504040204" pitchFamily="34" charset="0"/>
                <a:ea typeface="Verdana" panose="020B0604030504040204" pitchFamily="34" charset="0"/>
                <a:cs typeface="Verdana" panose="020B0604030504040204" pitchFamily="34" charset="0"/>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und Aufzählung">
    <p:spTree>
      <p:nvGrpSpPr>
        <p:cNvPr id="1" name=""/>
        <p:cNvGrpSpPr/>
        <p:nvPr/>
      </p:nvGrpSpPr>
      <p:grpSpPr>
        <a:xfrm>
          <a:off x="0" y="0"/>
          <a:ext cx="0" cy="0"/>
          <a:chOff x="0" y="0"/>
          <a:chExt cx="0" cy="0"/>
        </a:xfrm>
      </p:grpSpPr>
      <p:sp>
        <p:nvSpPr>
          <p:cNvPr id="4" name="Rectangle 9"/>
          <p:cNvSpPr>
            <a:spLocks noGrp="1" noChangeArrowheads="1"/>
          </p:cNvSpPr>
          <p:nvPr>
            <p:ph type="ftr" sz="quarter" idx="10"/>
          </p:nvPr>
        </p:nvSpPr>
        <p:spPr>
          <a:ln/>
        </p:spPr>
        <p:txBody>
          <a:bodyPr/>
          <a:lstStyle>
            <a:lvl1pPr>
              <a:defRPr/>
            </a:lvl1pPr>
          </a:lstStyle>
          <a:p>
            <a:pPr>
              <a:defRPr/>
            </a:pPr>
            <a:r>
              <a:rPr lang="de-DE"/>
              <a:t>| Tina Mengel | EDUG Symposium | June 28, 2017</a:t>
            </a:r>
          </a:p>
        </p:txBody>
      </p:sp>
      <p:sp>
        <p:nvSpPr>
          <p:cNvPr id="5" name="Inhaltsplatzhalter 2"/>
          <p:cNvSpPr>
            <a:spLocks noGrp="1"/>
          </p:cNvSpPr>
          <p:nvPr>
            <p:ph idx="1"/>
          </p:nvPr>
        </p:nvSpPr>
        <p:spPr>
          <a:xfrm>
            <a:off x="288000" y="2698750"/>
            <a:ext cx="8460000" cy="3672000"/>
          </a:xfrm>
        </p:spPr>
        <p:txBody>
          <a:bodyPr/>
          <a:lstStyle>
            <a:lvl1pPr>
              <a:spcBef>
                <a:spcPts val="900"/>
              </a:spcBef>
              <a:defRPr lang="de-DE" dirty="0" smtClean="0"/>
            </a:lvl1pPr>
            <a:lvl2pPr>
              <a:spcBef>
                <a:spcPts val="600"/>
              </a:spcBef>
              <a:defRPr lang="de-DE" sz="1800" dirty="0" smtClean="0"/>
            </a:lvl2pPr>
            <a:lvl3pPr>
              <a:spcBef>
                <a:spcPts val="600"/>
              </a:spcBef>
              <a:defRPr lang="de-DE" sz="1800" dirty="0" smtClean="0"/>
            </a:lvl3pPr>
            <a:lvl4pPr>
              <a:spcBef>
                <a:spcPts val="600"/>
              </a:spcBef>
              <a:defRPr lang="de-DE" sz="1800" dirty="0" smtClean="0"/>
            </a:lvl4pPr>
            <a:lvl5pPr>
              <a:spcBef>
                <a:spcPts val="600"/>
              </a:spcBef>
              <a:defRPr lang="de-DE" sz="1800" dirty="0"/>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6" name="Titel 1"/>
          <p:cNvSpPr>
            <a:spLocks noGrp="1"/>
          </p:cNvSpPr>
          <p:nvPr>
            <p:ph type="title"/>
          </p:nvPr>
        </p:nvSpPr>
        <p:spPr>
          <a:xfrm>
            <a:off x="288000" y="1627200"/>
            <a:ext cx="8460000" cy="777875"/>
          </a:xfrm>
        </p:spPr>
        <p:txBody>
          <a:bodyPr/>
          <a:lstStyle>
            <a:lvl1pPr>
              <a:lnSpc>
                <a:spcPts val="3000"/>
              </a:lnSpc>
              <a:defRPr/>
            </a:lvl1pPr>
          </a:lstStyle>
          <a:p>
            <a:r>
              <a:rPr lang="de-DE"/>
              <a:t>Titelmasterformat durch Klicken bearbeiten</a:t>
            </a:r>
            <a:endParaRPr lang="de-D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und zwei Aufzählungen">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288000" y="2698750"/>
            <a:ext cx="4140000" cy="3672000"/>
          </a:xfrm>
        </p:spPr>
        <p:txBody>
          <a:bodyPr/>
          <a:lstStyle>
            <a:lvl1pPr>
              <a:spcBef>
                <a:spcPts val="900"/>
              </a:spcBef>
              <a:defRPr sz="2000"/>
            </a:lvl1pPr>
            <a:lvl2pPr>
              <a:lnSpc>
                <a:spcPts val="2000"/>
              </a:lnSpc>
              <a:spcBef>
                <a:spcPts val="600"/>
              </a:spcBef>
              <a:defRPr sz="1600"/>
            </a:lvl2pPr>
            <a:lvl3pPr>
              <a:lnSpc>
                <a:spcPts val="2000"/>
              </a:lnSpc>
              <a:spcBef>
                <a:spcPts val="600"/>
              </a:spcBef>
              <a:defRPr sz="1600"/>
            </a:lvl3pPr>
            <a:lvl4pPr>
              <a:lnSpc>
                <a:spcPts val="2000"/>
              </a:lnSpc>
              <a:spcBef>
                <a:spcPts val="600"/>
              </a:spcBef>
              <a:defRPr sz="1600"/>
            </a:lvl4pPr>
            <a:lvl5pPr>
              <a:lnSpc>
                <a:spcPts val="2000"/>
              </a:lnSpc>
              <a:spcBef>
                <a:spcPts val="600"/>
              </a:spcBef>
              <a:defRPr sz="16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Inhaltsplatzhalter 3"/>
          <p:cNvSpPr>
            <a:spLocks noGrp="1"/>
          </p:cNvSpPr>
          <p:nvPr>
            <p:ph sz="half" idx="2"/>
          </p:nvPr>
        </p:nvSpPr>
        <p:spPr>
          <a:xfrm>
            <a:off x="4608000" y="2698750"/>
            <a:ext cx="4140000" cy="3672000"/>
          </a:xfrm>
        </p:spPr>
        <p:txBody>
          <a:bodyPr/>
          <a:lstStyle>
            <a:lvl1pPr>
              <a:spcBef>
                <a:spcPts val="900"/>
              </a:spcBef>
              <a:defRPr lang="de-DE" sz="2000" dirty="0" smtClean="0">
                <a:solidFill>
                  <a:schemeClr val="tx1"/>
                </a:solidFill>
                <a:latin typeface="+mn-lt"/>
                <a:ea typeface="+mn-ea"/>
                <a:cs typeface="+mn-cs"/>
              </a:defRPr>
            </a:lvl1pPr>
            <a:lvl2pPr>
              <a:lnSpc>
                <a:spcPts val="2000"/>
              </a:lnSpc>
              <a:spcBef>
                <a:spcPts val="600"/>
              </a:spcBef>
              <a:defRPr sz="1600"/>
            </a:lvl2pPr>
            <a:lvl3pPr>
              <a:lnSpc>
                <a:spcPts val="2000"/>
              </a:lnSpc>
              <a:spcBef>
                <a:spcPts val="600"/>
              </a:spcBef>
              <a:defRPr sz="1600"/>
            </a:lvl3pPr>
            <a:lvl4pPr>
              <a:lnSpc>
                <a:spcPts val="2000"/>
              </a:lnSpc>
              <a:spcBef>
                <a:spcPts val="600"/>
              </a:spcBef>
              <a:defRPr sz="1600"/>
            </a:lvl4pPr>
            <a:lvl5pPr>
              <a:lnSpc>
                <a:spcPts val="2000"/>
              </a:lnSpc>
              <a:spcBef>
                <a:spcPts val="600"/>
              </a:spcBef>
              <a:defRPr sz="16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5" name="Rectangle 9"/>
          <p:cNvSpPr>
            <a:spLocks noGrp="1" noChangeArrowheads="1"/>
          </p:cNvSpPr>
          <p:nvPr>
            <p:ph type="ftr" sz="quarter" idx="10"/>
          </p:nvPr>
        </p:nvSpPr>
        <p:spPr>
          <a:ln/>
        </p:spPr>
        <p:txBody>
          <a:bodyPr/>
          <a:lstStyle>
            <a:lvl1pPr>
              <a:defRPr/>
            </a:lvl1pPr>
          </a:lstStyle>
          <a:p>
            <a:pPr>
              <a:defRPr/>
            </a:pPr>
            <a:r>
              <a:rPr lang="de-DE"/>
              <a:t>| Tina Mengel | EDUG Symposium | June 28, 2017</a:t>
            </a:r>
          </a:p>
        </p:txBody>
      </p:sp>
      <p:sp>
        <p:nvSpPr>
          <p:cNvPr id="6" name="Titel 1"/>
          <p:cNvSpPr>
            <a:spLocks noGrp="1"/>
          </p:cNvSpPr>
          <p:nvPr>
            <p:ph type="title"/>
          </p:nvPr>
        </p:nvSpPr>
        <p:spPr>
          <a:xfrm>
            <a:off x="288000" y="1627200"/>
            <a:ext cx="8460000" cy="777875"/>
          </a:xfrm>
        </p:spPr>
        <p:txBody>
          <a:bodyPr/>
          <a:lstStyle>
            <a:lvl1pPr>
              <a:lnSpc>
                <a:spcPts val="3000"/>
              </a:lnSpc>
              <a:defRPr/>
            </a:lvl1pPr>
          </a:lstStyle>
          <a:p>
            <a:r>
              <a:rPr lang="de-DE"/>
              <a:t>Titelmasterformat durch Klicken bearbeiten</a:t>
            </a:r>
            <a:endParaRPr lang="de-D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3" name="Rectangle 9"/>
          <p:cNvSpPr>
            <a:spLocks noGrp="1" noChangeArrowheads="1"/>
          </p:cNvSpPr>
          <p:nvPr>
            <p:ph type="ftr" sz="quarter" idx="10"/>
          </p:nvPr>
        </p:nvSpPr>
        <p:spPr>
          <a:ln/>
        </p:spPr>
        <p:txBody>
          <a:bodyPr/>
          <a:lstStyle>
            <a:lvl1pPr>
              <a:defRPr/>
            </a:lvl1pPr>
          </a:lstStyle>
          <a:p>
            <a:pPr>
              <a:defRPr/>
            </a:pPr>
            <a:r>
              <a:rPr lang="de-DE"/>
              <a:t>| Tina Mengel | EDUG Symposium | June 28, 2017</a:t>
            </a:r>
          </a:p>
        </p:txBody>
      </p:sp>
      <p:sp>
        <p:nvSpPr>
          <p:cNvPr id="4" name="Titel 1"/>
          <p:cNvSpPr>
            <a:spLocks noGrp="1"/>
          </p:cNvSpPr>
          <p:nvPr>
            <p:ph type="title"/>
          </p:nvPr>
        </p:nvSpPr>
        <p:spPr>
          <a:xfrm>
            <a:off x="288000" y="1627200"/>
            <a:ext cx="8460000" cy="777875"/>
          </a:xfrm>
        </p:spPr>
        <p:txBody>
          <a:bodyPr/>
          <a:lstStyle>
            <a:lvl1pPr>
              <a:lnSpc>
                <a:spcPts val="3000"/>
              </a:lnSpc>
              <a:defRPr/>
            </a:lvl1pPr>
          </a:lstStyle>
          <a:p>
            <a:r>
              <a:rPr lang="de-DE"/>
              <a:t>Titelmasterformat durch Klicken bearbeiten</a:t>
            </a:r>
            <a:endParaRPr lang="de-D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r_mitLogo">
    <p:spTree>
      <p:nvGrpSpPr>
        <p:cNvPr id="1" name=""/>
        <p:cNvGrpSpPr/>
        <p:nvPr/>
      </p:nvGrpSpPr>
      <p:grpSpPr>
        <a:xfrm>
          <a:off x="0" y="0"/>
          <a:ext cx="0" cy="0"/>
          <a:chOff x="0" y="0"/>
          <a:chExt cx="0" cy="0"/>
        </a:xfrm>
      </p:grpSpPr>
      <p:sp>
        <p:nvSpPr>
          <p:cNvPr id="2" name="Rectangle 9"/>
          <p:cNvSpPr>
            <a:spLocks noGrp="1" noChangeArrowheads="1"/>
          </p:cNvSpPr>
          <p:nvPr>
            <p:ph type="ftr" sz="quarter" idx="10"/>
          </p:nvPr>
        </p:nvSpPr>
        <p:spPr>
          <a:ln/>
        </p:spPr>
        <p:txBody>
          <a:bodyPr/>
          <a:lstStyle>
            <a:lvl1pPr>
              <a:defRPr/>
            </a:lvl1pPr>
          </a:lstStyle>
          <a:p>
            <a:pPr>
              <a:defRPr/>
            </a:pPr>
            <a:r>
              <a:rPr lang="de-DE"/>
              <a:t>| Tina Mengel | EDUG Symposium | June 28, 2017</a:t>
            </a:r>
          </a:p>
        </p:txBody>
      </p:sp>
    </p:spTree>
    <p:extLst>
      <p:ext uri="{BB962C8B-B14F-4D97-AF65-F5344CB8AC3E}">
        <p14:creationId xmlns:p14="http://schemas.microsoft.com/office/powerpoint/2010/main" val="3703787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9"/>
          <p:cNvSpPr>
            <a:spLocks noGrp="1" noChangeArrowheads="1"/>
          </p:cNvSpPr>
          <p:nvPr>
            <p:ph type="ftr" sz="quarter" idx="10"/>
          </p:nvPr>
        </p:nvSpPr>
        <p:spPr>
          <a:ln/>
        </p:spPr>
        <p:txBody>
          <a:bodyPr/>
          <a:lstStyle>
            <a:lvl1pPr>
              <a:defRPr/>
            </a:lvl1pPr>
          </a:lstStyle>
          <a:p>
            <a:pPr>
              <a:defRPr/>
            </a:pPr>
            <a:r>
              <a:rPr lang="de-DE"/>
              <a:t>| Tina Mengel | EDUG Symposium | June 28, 2017</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und Objekt">
    <p:spTree>
      <p:nvGrpSpPr>
        <p:cNvPr id="1" name=""/>
        <p:cNvGrpSpPr/>
        <p:nvPr/>
      </p:nvGrpSpPr>
      <p:grpSpPr>
        <a:xfrm>
          <a:off x="0" y="0"/>
          <a:ext cx="0" cy="0"/>
          <a:chOff x="0" y="0"/>
          <a:chExt cx="0" cy="0"/>
        </a:xfrm>
      </p:grpSpPr>
      <p:sp>
        <p:nvSpPr>
          <p:cNvPr id="5" name="Rectangle 9"/>
          <p:cNvSpPr>
            <a:spLocks noGrp="1" noChangeArrowheads="1"/>
          </p:cNvSpPr>
          <p:nvPr>
            <p:ph type="ftr" sz="quarter" idx="10"/>
          </p:nvPr>
        </p:nvSpPr>
        <p:spPr>
          <a:ln/>
        </p:spPr>
        <p:txBody>
          <a:bodyPr/>
          <a:lstStyle>
            <a:lvl1pPr>
              <a:defRPr/>
            </a:lvl1pPr>
          </a:lstStyle>
          <a:p>
            <a:pPr>
              <a:defRPr/>
            </a:pPr>
            <a:r>
              <a:rPr lang="de-DE"/>
              <a:t>| Tina Mengel | EDUG Symposium | June 28, 2017</a:t>
            </a:r>
          </a:p>
        </p:txBody>
      </p:sp>
      <p:sp>
        <p:nvSpPr>
          <p:cNvPr id="7" name="Titel 1"/>
          <p:cNvSpPr>
            <a:spLocks noGrp="1"/>
          </p:cNvSpPr>
          <p:nvPr>
            <p:ph type="title"/>
          </p:nvPr>
        </p:nvSpPr>
        <p:spPr>
          <a:xfrm>
            <a:off x="288000" y="1627200"/>
            <a:ext cx="8460000" cy="777875"/>
          </a:xfrm>
        </p:spPr>
        <p:txBody>
          <a:bodyPr/>
          <a:lstStyle>
            <a:lvl1pPr>
              <a:lnSpc>
                <a:spcPts val="3000"/>
              </a:lnSpc>
              <a:defRPr/>
            </a:lvl1pPr>
          </a:lstStyle>
          <a:p>
            <a:r>
              <a:rPr lang="de-DE"/>
              <a:t>Titelmasterformat durch Klicken bearbeiten</a:t>
            </a:r>
            <a:endParaRPr lang="de-DE" dirty="0"/>
          </a:p>
        </p:txBody>
      </p:sp>
      <p:sp>
        <p:nvSpPr>
          <p:cNvPr id="8" name="Inhaltsplatzhalter 2"/>
          <p:cNvSpPr>
            <a:spLocks noGrp="1"/>
          </p:cNvSpPr>
          <p:nvPr>
            <p:ph idx="1"/>
          </p:nvPr>
        </p:nvSpPr>
        <p:spPr>
          <a:xfrm>
            <a:off x="288000" y="2698750"/>
            <a:ext cx="8460000" cy="3672000"/>
          </a:xfrm>
        </p:spPr>
        <p:txBody>
          <a:bodyPr/>
          <a:lstStyle>
            <a:lvl1pPr>
              <a:spcBef>
                <a:spcPts val="900"/>
              </a:spcBef>
              <a:buNone/>
              <a:defRPr/>
            </a:lvl1pPr>
          </a:lstStyle>
          <a:p>
            <a:pPr lvl="0"/>
            <a:r>
              <a:rPr lang="de-DE"/>
              <a:t>Textmasterformat bearbeiten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und zwei Objekte">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288000" y="2698750"/>
            <a:ext cx="4140000" cy="3672000"/>
          </a:xfrm>
        </p:spPr>
        <p:txBody>
          <a:bodyPr/>
          <a:lstStyle>
            <a:lvl1pPr>
              <a:spcBef>
                <a:spcPts val="900"/>
              </a:spcBef>
              <a:buNone/>
              <a:defRPr sz="2000"/>
            </a:lvl1pPr>
            <a:lvl2pPr>
              <a:lnSpc>
                <a:spcPts val="2000"/>
              </a:lnSpc>
              <a:defRPr sz="1600"/>
            </a:lvl2pPr>
            <a:lvl3pPr>
              <a:lnSpc>
                <a:spcPts val="2000"/>
              </a:lnSpc>
              <a:defRPr sz="1600"/>
            </a:lvl3pPr>
            <a:lvl4pPr>
              <a:lnSpc>
                <a:spcPts val="2000"/>
              </a:lnSpc>
              <a:defRPr sz="1600"/>
            </a:lvl4pPr>
            <a:lvl5pPr>
              <a:lnSpc>
                <a:spcPts val="2000"/>
              </a:lnSpc>
              <a:defRPr sz="1600"/>
            </a:lvl5pPr>
            <a:lvl6pPr>
              <a:defRPr sz="1800"/>
            </a:lvl6pPr>
            <a:lvl7pPr>
              <a:defRPr sz="1800"/>
            </a:lvl7pPr>
            <a:lvl8pPr>
              <a:defRPr sz="1800"/>
            </a:lvl8pPr>
            <a:lvl9pPr>
              <a:defRPr sz="1800"/>
            </a:lvl9pPr>
          </a:lstStyle>
          <a:p>
            <a:pPr lvl="0"/>
            <a:r>
              <a:rPr lang="de-DE"/>
              <a:t>Textmasterformat bearbeiten</a:t>
            </a:r>
          </a:p>
        </p:txBody>
      </p:sp>
      <p:sp>
        <p:nvSpPr>
          <p:cNvPr id="4" name="Inhaltsplatzhalter 3"/>
          <p:cNvSpPr>
            <a:spLocks noGrp="1"/>
          </p:cNvSpPr>
          <p:nvPr>
            <p:ph sz="half" idx="2"/>
          </p:nvPr>
        </p:nvSpPr>
        <p:spPr>
          <a:xfrm>
            <a:off x="4608000" y="2698750"/>
            <a:ext cx="4140000" cy="3672000"/>
          </a:xfrm>
        </p:spPr>
        <p:txBody>
          <a:bodyPr/>
          <a:lstStyle>
            <a:lvl1pPr>
              <a:spcBef>
                <a:spcPts val="900"/>
              </a:spcBef>
              <a:buNone/>
              <a:defRPr sz="2000"/>
            </a:lvl1pPr>
            <a:lvl2pPr>
              <a:lnSpc>
                <a:spcPts val="2000"/>
              </a:lnSpc>
              <a:defRPr sz="1600"/>
            </a:lvl2pPr>
            <a:lvl3pPr>
              <a:lnSpc>
                <a:spcPts val="2000"/>
              </a:lnSpc>
              <a:defRPr sz="1600"/>
            </a:lvl3pPr>
            <a:lvl4pPr>
              <a:lnSpc>
                <a:spcPts val="2000"/>
              </a:lnSpc>
              <a:defRPr sz="1600"/>
            </a:lvl4pPr>
            <a:lvl5pPr>
              <a:lnSpc>
                <a:spcPts val="2000"/>
              </a:lnSpc>
              <a:defRPr sz="1600"/>
            </a:lvl5pPr>
            <a:lvl6pPr>
              <a:defRPr sz="1800"/>
            </a:lvl6pPr>
            <a:lvl7pPr>
              <a:defRPr sz="1800"/>
            </a:lvl7pPr>
            <a:lvl8pPr>
              <a:defRPr sz="1800"/>
            </a:lvl8pPr>
            <a:lvl9pPr>
              <a:defRPr sz="1800"/>
            </a:lvl9pPr>
          </a:lstStyle>
          <a:p>
            <a:pPr lvl="0"/>
            <a:r>
              <a:rPr lang="de-DE"/>
              <a:t>Textmasterformat bearbeiten</a:t>
            </a:r>
          </a:p>
        </p:txBody>
      </p:sp>
      <p:sp>
        <p:nvSpPr>
          <p:cNvPr id="5" name="Rectangle 9"/>
          <p:cNvSpPr>
            <a:spLocks noGrp="1" noChangeArrowheads="1"/>
          </p:cNvSpPr>
          <p:nvPr>
            <p:ph type="ftr" sz="quarter" idx="10"/>
          </p:nvPr>
        </p:nvSpPr>
        <p:spPr>
          <a:ln/>
        </p:spPr>
        <p:txBody>
          <a:bodyPr/>
          <a:lstStyle>
            <a:lvl1pPr>
              <a:defRPr/>
            </a:lvl1pPr>
          </a:lstStyle>
          <a:p>
            <a:pPr>
              <a:defRPr/>
            </a:pPr>
            <a:r>
              <a:rPr lang="de-DE"/>
              <a:t>| Tina Mengel | EDUG Symposium | June 28, 2017</a:t>
            </a:r>
          </a:p>
        </p:txBody>
      </p:sp>
      <p:sp>
        <p:nvSpPr>
          <p:cNvPr id="8" name="Titel 1"/>
          <p:cNvSpPr>
            <a:spLocks noGrp="1"/>
          </p:cNvSpPr>
          <p:nvPr>
            <p:ph type="title"/>
          </p:nvPr>
        </p:nvSpPr>
        <p:spPr>
          <a:xfrm>
            <a:off x="288000" y="1627200"/>
            <a:ext cx="8460000" cy="777875"/>
          </a:xfrm>
        </p:spPr>
        <p:txBody>
          <a:bodyPr/>
          <a:lstStyle>
            <a:lvl1pPr>
              <a:lnSpc>
                <a:spcPts val="3000"/>
              </a:lnSpc>
              <a:defRPr/>
            </a:lvl1pPr>
          </a:lstStyle>
          <a:p>
            <a:r>
              <a:rPr lang="de-DE"/>
              <a:t>Titelmasterformat durch Klicken bearbeiten</a:t>
            </a:r>
            <a:endParaRPr lang="de-D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288000" y="1627200"/>
            <a:ext cx="8460000" cy="77787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DE" dirty="0"/>
              <a:t>Titelmasterformat durch Klicken bearbeiten</a:t>
            </a:r>
          </a:p>
        </p:txBody>
      </p:sp>
      <p:sp>
        <p:nvSpPr>
          <p:cNvPr id="1027" name="Rectangle 8"/>
          <p:cNvSpPr>
            <a:spLocks noGrp="1" noChangeArrowheads="1"/>
          </p:cNvSpPr>
          <p:nvPr>
            <p:ph type="body" idx="1"/>
          </p:nvPr>
        </p:nvSpPr>
        <p:spPr bwMode="auto">
          <a:xfrm>
            <a:off x="288000" y="2700000"/>
            <a:ext cx="8460000" cy="3672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033" name="Rectangle 9"/>
          <p:cNvSpPr>
            <a:spLocks noGrp="1" noChangeArrowheads="1"/>
          </p:cNvSpPr>
          <p:nvPr>
            <p:ph type="ftr" sz="quarter" idx="3"/>
          </p:nvPr>
        </p:nvSpPr>
        <p:spPr bwMode="auto">
          <a:xfrm>
            <a:off x="532800" y="547200"/>
            <a:ext cx="7020000" cy="15480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defRPr sz="1000">
                <a:solidFill>
                  <a:schemeClr val="bg2"/>
                </a:solidFill>
              </a:defRPr>
            </a:lvl1pPr>
          </a:lstStyle>
          <a:p>
            <a:pPr>
              <a:defRPr/>
            </a:pPr>
            <a:r>
              <a:rPr lang="de-DE"/>
              <a:t>| Tina Mengel | EDUG Symposium | June 28, 2017</a:t>
            </a:r>
            <a:endParaRPr lang="de-DE" dirty="0"/>
          </a:p>
        </p:txBody>
      </p:sp>
      <p:pic>
        <p:nvPicPr>
          <p:cNvPr id="1029" name="Picture 10" descr="dnb_RGB"/>
          <p:cNvPicPr>
            <a:picLocks noChangeAspect="1" noChangeArrowheads="1"/>
          </p:cNvPicPr>
          <p:nvPr/>
        </p:nvPicPr>
        <p:blipFill>
          <a:blip r:embed="rId11" cstate="print"/>
          <a:srcRect/>
          <a:stretch>
            <a:fillRect/>
          </a:stretch>
        </p:blipFill>
        <p:spPr bwMode="auto">
          <a:xfrm>
            <a:off x="7812088" y="404664"/>
            <a:ext cx="1236662" cy="7985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41" r:id="rId1"/>
    <p:sldLayoutId id="2147483742" r:id="rId2"/>
    <p:sldLayoutId id="2147483735" r:id="rId3"/>
    <p:sldLayoutId id="2147483736" r:id="rId4"/>
    <p:sldLayoutId id="2147483737" r:id="rId5"/>
    <p:sldLayoutId id="2147483743" r:id="rId6"/>
    <p:sldLayoutId id="2147483738" r:id="rId7"/>
    <p:sldLayoutId id="2147483739" r:id="rId8"/>
    <p:sldLayoutId id="2147483740" r:id="rId9"/>
  </p:sldLayoutIdLst>
  <p:hf sldNum="0" hdr="0" dt="0"/>
  <p:txStyles>
    <p:titleStyle>
      <a:lvl1pPr algn="l" rtl="0" eaLnBrk="1" fontAlgn="base" hangingPunct="1">
        <a:lnSpc>
          <a:spcPts val="3000"/>
        </a:lnSpc>
        <a:spcBef>
          <a:spcPct val="0"/>
        </a:spcBef>
        <a:spcAft>
          <a:spcPct val="0"/>
        </a:spcAft>
        <a:defRPr sz="2600" b="1">
          <a:solidFill>
            <a:schemeClr val="tx2"/>
          </a:solidFill>
          <a:latin typeface="+mj-lt"/>
          <a:ea typeface="+mj-ea"/>
          <a:cs typeface="+mj-cs"/>
        </a:defRPr>
      </a:lvl1pPr>
      <a:lvl2pPr algn="l" rtl="0" eaLnBrk="1" fontAlgn="base" hangingPunct="1">
        <a:lnSpc>
          <a:spcPts val="3000"/>
        </a:lnSpc>
        <a:spcBef>
          <a:spcPct val="0"/>
        </a:spcBef>
        <a:spcAft>
          <a:spcPct val="0"/>
        </a:spcAft>
        <a:defRPr sz="2600" b="1">
          <a:solidFill>
            <a:schemeClr val="tx2"/>
          </a:solidFill>
          <a:latin typeface="Verdana" pitchFamily="34" charset="0"/>
          <a:cs typeface="Arial" charset="0"/>
        </a:defRPr>
      </a:lvl2pPr>
      <a:lvl3pPr algn="l" rtl="0" eaLnBrk="1" fontAlgn="base" hangingPunct="1">
        <a:lnSpc>
          <a:spcPts val="3000"/>
        </a:lnSpc>
        <a:spcBef>
          <a:spcPct val="0"/>
        </a:spcBef>
        <a:spcAft>
          <a:spcPct val="0"/>
        </a:spcAft>
        <a:defRPr sz="2600" b="1">
          <a:solidFill>
            <a:schemeClr val="tx2"/>
          </a:solidFill>
          <a:latin typeface="Verdana" pitchFamily="34" charset="0"/>
          <a:cs typeface="Arial" charset="0"/>
        </a:defRPr>
      </a:lvl3pPr>
      <a:lvl4pPr algn="l" rtl="0" eaLnBrk="1" fontAlgn="base" hangingPunct="1">
        <a:lnSpc>
          <a:spcPts val="3000"/>
        </a:lnSpc>
        <a:spcBef>
          <a:spcPct val="0"/>
        </a:spcBef>
        <a:spcAft>
          <a:spcPct val="0"/>
        </a:spcAft>
        <a:defRPr sz="2600" b="1">
          <a:solidFill>
            <a:schemeClr val="tx2"/>
          </a:solidFill>
          <a:latin typeface="Verdana" pitchFamily="34" charset="0"/>
          <a:cs typeface="Arial" charset="0"/>
        </a:defRPr>
      </a:lvl4pPr>
      <a:lvl5pPr algn="l" rtl="0" eaLnBrk="1" fontAlgn="base" hangingPunct="1">
        <a:lnSpc>
          <a:spcPts val="3000"/>
        </a:lnSpc>
        <a:spcBef>
          <a:spcPct val="0"/>
        </a:spcBef>
        <a:spcAft>
          <a:spcPct val="0"/>
        </a:spcAft>
        <a:defRPr sz="2600" b="1">
          <a:solidFill>
            <a:schemeClr val="tx2"/>
          </a:solidFill>
          <a:latin typeface="Verdana" pitchFamily="34" charset="0"/>
          <a:cs typeface="Arial" charset="0"/>
        </a:defRPr>
      </a:lvl5pPr>
      <a:lvl6pPr marL="457200" algn="l" rtl="0" eaLnBrk="1" fontAlgn="base" hangingPunct="1">
        <a:spcBef>
          <a:spcPct val="0"/>
        </a:spcBef>
        <a:spcAft>
          <a:spcPct val="0"/>
        </a:spcAft>
        <a:defRPr sz="2600" b="1">
          <a:solidFill>
            <a:schemeClr val="tx2"/>
          </a:solidFill>
          <a:latin typeface="Verdana" pitchFamily="34" charset="0"/>
          <a:cs typeface="Arial" charset="0"/>
        </a:defRPr>
      </a:lvl6pPr>
      <a:lvl7pPr marL="914400" algn="l" rtl="0" eaLnBrk="1" fontAlgn="base" hangingPunct="1">
        <a:spcBef>
          <a:spcPct val="0"/>
        </a:spcBef>
        <a:spcAft>
          <a:spcPct val="0"/>
        </a:spcAft>
        <a:defRPr sz="2600" b="1">
          <a:solidFill>
            <a:schemeClr val="tx2"/>
          </a:solidFill>
          <a:latin typeface="Verdana" pitchFamily="34" charset="0"/>
          <a:cs typeface="Arial" charset="0"/>
        </a:defRPr>
      </a:lvl7pPr>
      <a:lvl8pPr marL="1371600" algn="l" rtl="0" eaLnBrk="1" fontAlgn="base" hangingPunct="1">
        <a:spcBef>
          <a:spcPct val="0"/>
        </a:spcBef>
        <a:spcAft>
          <a:spcPct val="0"/>
        </a:spcAft>
        <a:defRPr sz="2600" b="1">
          <a:solidFill>
            <a:schemeClr val="tx2"/>
          </a:solidFill>
          <a:latin typeface="Verdana" pitchFamily="34" charset="0"/>
          <a:cs typeface="Arial" charset="0"/>
        </a:defRPr>
      </a:lvl8pPr>
      <a:lvl9pPr marL="1828800" algn="l" rtl="0" eaLnBrk="1" fontAlgn="base" hangingPunct="1">
        <a:spcBef>
          <a:spcPct val="0"/>
        </a:spcBef>
        <a:spcAft>
          <a:spcPct val="0"/>
        </a:spcAft>
        <a:defRPr sz="2600" b="1">
          <a:solidFill>
            <a:schemeClr val="tx2"/>
          </a:solidFill>
          <a:latin typeface="Verdana" pitchFamily="34" charset="0"/>
          <a:cs typeface="Arial" charset="0"/>
        </a:defRPr>
      </a:lvl9pPr>
    </p:titleStyle>
    <p:bodyStyle>
      <a:lvl1pPr marL="342900" indent="-342900" algn="l" rtl="0" eaLnBrk="1" fontAlgn="base" hangingPunct="1">
        <a:lnSpc>
          <a:spcPts val="3000"/>
        </a:lnSpc>
        <a:spcBef>
          <a:spcPts val="900"/>
        </a:spcBef>
        <a:spcAft>
          <a:spcPct val="0"/>
        </a:spcAft>
        <a:buFont typeface="Verdana" pitchFamily="34" charset="0"/>
        <a:buChar char="–"/>
        <a:defRPr sz="2000">
          <a:solidFill>
            <a:schemeClr val="tx1"/>
          </a:solidFill>
          <a:latin typeface="+mn-lt"/>
          <a:ea typeface="+mn-ea"/>
          <a:cs typeface="+mn-cs"/>
        </a:defRPr>
      </a:lvl1pPr>
      <a:lvl2pPr marL="742950" indent="-285750" algn="l" rtl="0" eaLnBrk="1" fontAlgn="base" hangingPunct="1">
        <a:lnSpc>
          <a:spcPts val="2400"/>
        </a:lnSpc>
        <a:spcBef>
          <a:spcPts val="600"/>
        </a:spcBef>
        <a:spcAft>
          <a:spcPct val="0"/>
        </a:spcAft>
        <a:buChar char="-"/>
        <a:defRPr sz="1600">
          <a:solidFill>
            <a:schemeClr val="tx1"/>
          </a:solidFill>
          <a:latin typeface="+mn-lt"/>
          <a:cs typeface="+mn-cs"/>
        </a:defRPr>
      </a:lvl2pPr>
      <a:lvl3pPr marL="1143000" indent="-228600" algn="l" rtl="0" eaLnBrk="1" fontAlgn="base" hangingPunct="1">
        <a:lnSpc>
          <a:spcPts val="2400"/>
        </a:lnSpc>
        <a:spcBef>
          <a:spcPts val="600"/>
        </a:spcBef>
        <a:spcAft>
          <a:spcPct val="0"/>
        </a:spcAft>
        <a:buChar char="-"/>
        <a:defRPr sz="1600">
          <a:solidFill>
            <a:schemeClr val="tx1"/>
          </a:solidFill>
          <a:latin typeface="+mn-lt"/>
          <a:cs typeface="+mn-cs"/>
        </a:defRPr>
      </a:lvl3pPr>
      <a:lvl4pPr marL="1600200" indent="-228600" algn="l" rtl="0" eaLnBrk="1" fontAlgn="base" hangingPunct="1">
        <a:lnSpc>
          <a:spcPts val="2400"/>
        </a:lnSpc>
        <a:spcBef>
          <a:spcPts val="600"/>
        </a:spcBef>
        <a:spcAft>
          <a:spcPct val="0"/>
        </a:spcAft>
        <a:buChar char="-"/>
        <a:defRPr sz="1600">
          <a:solidFill>
            <a:schemeClr val="tx1"/>
          </a:solidFill>
          <a:latin typeface="+mn-lt"/>
          <a:cs typeface="+mn-cs"/>
        </a:defRPr>
      </a:lvl4pPr>
      <a:lvl5pPr marL="2057400" indent="-228600" algn="l" rtl="0" eaLnBrk="1" fontAlgn="base" hangingPunct="1">
        <a:lnSpc>
          <a:spcPts val="2400"/>
        </a:lnSpc>
        <a:spcBef>
          <a:spcPts val="600"/>
        </a:spcBef>
        <a:spcAft>
          <a:spcPct val="0"/>
        </a:spcAft>
        <a:buChar char="-"/>
        <a:defRPr sz="1600">
          <a:solidFill>
            <a:schemeClr val="tx1"/>
          </a:solidFill>
          <a:latin typeface="+mn-lt"/>
          <a:cs typeface="+mn-cs"/>
        </a:defRPr>
      </a:lvl5pPr>
      <a:lvl6pPr marL="2514600" indent="-228600" algn="l" rtl="0" eaLnBrk="1" fontAlgn="base" hangingPunct="1">
        <a:lnSpc>
          <a:spcPts val="2400"/>
        </a:lnSpc>
        <a:spcBef>
          <a:spcPct val="20000"/>
        </a:spcBef>
        <a:spcAft>
          <a:spcPct val="0"/>
        </a:spcAft>
        <a:buChar char="-"/>
        <a:defRPr sz="1600">
          <a:solidFill>
            <a:schemeClr val="tx1"/>
          </a:solidFill>
          <a:latin typeface="+mn-lt"/>
          <a:cs typeface="+mn-cs"/>
        </a:defRPr>
      </a:lvl6pPr>
      <a:lvl7pPr marL="2971800" indent="-228600" algn="l" rtl="0" eaLnBrk="1" fontAlgn="base" hangingPunct="1">
        <a:lnSpc>
          <a:spcPts val="2400"/>
        </a:lnSpc>
        <a:spcBef>
          <a:spcPct val="20000"/>
        </a:spcBef>
        <a:spcAft>
          <a:spcPct val="0"/>
        </a:spcAft>
        <a:buChar char="-"/>
        <a:defRPr sz="1600">
          <a:solidFill>
            <a:schemeClr val="tx1"/>
          </a:solidFill>
          <a:latin typeface="+mn-lt"/>
          <a:cs typeface="+mn-cs"/>
        </a:defRPr>
      </a:lvl7pPr>
      <a:lvl8pPr marL="3429000" indent="-228600" algn="l" rtl="0" eaLnBrk="1" fontAlgn="base" hangingPunct="1">
        <a:lnSpc>
          <a:spcPts val="2400"/>
        </a:lnSpc>
        <a:spcBef>
          <a:spcPct val="20000"/>
        </a:spcBef>
        <a:spcAft>
          <a:spcPct val="0"/>
        </a:spcAft>
        <a:buChar char="-"/>
        <a:defRPr sz="1600">
          <a:solidFill>
            <a:schemeClr val="tx1"/>
          </a:solidFill>
          <a:latin typeface="+mn-lt"/>
          <a:cs typeface="+mn-cs"/>
        </a:defRPr>
      </a:lvl8pPr>
      <a:lvl9pPr marL="3886200" indent="-228600" algn="l" rtl="0" eaLnBrk="1" fontAlgn="base" hangingPunct="1">
        <a:lnSpc>
          <a:spcPts val="2400"/>
        </a:lnSpc>
        <a:spcBef>
          <a:spcPct val="20000"/>
        </a:spcBef>
        <a:spcAft>
          <a:spcPct val="0"/>
        </a:spcAft>
        <a:buChar char="-"/>
        <a:defRPr sz="1600">
          <a:solidFill>
            <a:schemeClr val="tx1"/>
          </a:solidFill>
          <a:latin typeface="+mn-lt"/>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US" dirty="0"/>
              <a:t>New features in DDC applications</a:t>
            </a:r>
          </a:p>
        </p:txBody>
      </p:sp>
      <p:sp>
        <p:nvSpPr>
          <p:cNvPr id="3074" name="Rectangle 10"/>
          <p:cNvSpPr>
            <a:spLocks noGrp="1" noChangeArrowheads="1"/>
          </p:cNvSpPr>
          <p:nvPr>
            <p:ph type="ftr" sz="quarter" idx="10"/>
          </p:nvPr>
        </p:nvSpPr>
        <p:spPr>
          <a:noFill/>
        </p:spPr>
        <p:txBody>
          <a:bodyPr/>
          <a:lstStyle/>
          <a:p>
            <a:pPr>
              <a:defRPr/>
            </a:pPr>
            <a:r>
              <a:rPr lang="de-DE" dirty="0"/>
              <a:t>| Tina Mengel, DNB, Peter </a:t>
            </a:r>
            <a:r>
              <a:rPr lang="de-DE" dirty="0" err="1"/>
              <a:t>Werling</a:t>
            </a:r>
            <a:r>
              <a:rPr lang="de-DE" dirty="0"/>
              <a:t>, </a:t>
            </a:r>
            <a:r>
              <a:rPr lang="de-DE" dirty="0" err="1"/>
              <a:t>Pansoft</a:t>
            </a:r>
            <a:r>
              <a:rPr lang="de-DE" dirty="0"/>
              <a:t> | EDUG Symposium | June 28, 2017</a:t>
            </a:r>
          </a:p>
        </p:txBody>
      </p:sp>
      <p:sp>
        <p:nvSpPr>
          <p:cNvPr id="3075" name="Rectangle 4"/>
          <p:cNvSpPr>
            <a:spLocks noChangeArrowheads="1"/>
          </p:cNvSpPr>
          <p:nvPr/>
        </p:nvSpPr>
        <p:spPr bwMode="auto">
          <a:xfrm>
            <a:off x="288000" y="1"/>
            <a:ext cx="215900" cy="1196752"/>
          </a:xfrm>
          <a:prstGeom prst="rect">
            <a:avLst/>
          </a:prstGeom>
          <a:solidFill>
            <a:srgbClr val="0046C4"/>
          </a:solidFill>
          <a:ln w="9525">
            <a:noFill/>
            <a:miter lim="800000"/>
            <a:headEnd/>
            <a:tailEnd/>
          </a:ln>
        </p:spPr>
        <p:txBody>
          <a:bodyPr wrap="none" lIns="0" tIns="36000" rIns="0" bIns="0" anchor="ctr" anchorCtr="1"/>
          <a:lstStyle/>
          <a:p>
            <a:pPr algn="ctr"/>
            <a:fld id="{EBFEB206-4A3F-4696-935B-82AB82FC11DA}" type="slidenum">
              <a:rPr lang="de-DE" sz="1000" b="1"/>
              <a:pPr algn="ctr"/>
              <a:t>1</a:t>
            </a:fld>
            <a:endParaRPr lang="de-DE" sz="10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ChangeArrowheads="1"/>
          </p:cNvSpPr>
          <p:nvPr/>
        </p:nvSpPr>
        <p:spPr bwMode="auto">
          <a:xfrm>
            <a:off x="287338" y="0"/>
            <a:ext cx="215900" cy="1195200"/>
          </a:xfrm>
          <a:prstGeom prst="rect">
            <a:avLst/>
          </a:prstGeom>
          <a:solidFill>
            <a:srgbClr val="A4B900"/>
          </a:solidFill>
          <a:ln w="9525">
            <a:noFill/>
            <a:miter lim="800000"/>
            <a:headEnd/>
            <a:tailEnd/>
          </a:ln>
        </p:spPr>
        <p:txBody>
          <a:bodyPr wrap="none" lIns="0" tIns="36000" rIns="0" bIns="0" anchor="ctr" anchorCtr="1"/>
          <a:lstStyle/>
          <a:p>
            <a:pPr algn="ctr"/>
            <a:fld id="{6E989BB9-3CC7-4ADB-A5A9-6FC66B9DB0FD}" type="slidenum">
              <a:rPr lang="de-DE" sz="1000" b="1"/>
              <a:pPr algn="ctr"/>
              <a:t>2</a:t>
            </a:fld>
            <a:endParaRPr lang="de-DE" sz="1000" b="1"/>
          </a:p>
        </p:txBody>
      </p:sp>
      <p:sp>
        <p:nvSpPr>
          <p:cNvPr id="10" name="Rectangle 10"/>
          <p:cNvSpPr>
            <a:spLocks noGrp="1" noChangeArrowheads="1"/>
          </p:cNvSpPr>
          <p:nvPr>
            <p:ph type="ftr" sz="quarter" idx="10"/>
          </p:nvPr>
        </p:nvSpPr>
        <p:spPr>
          <a:noFill/>
        </p:spPr>
        <p:txBody>
          <a:bodyPr/>
          <a:lstStyle/>
          <a:p>
            <a:pPr>
              <a:defRPr/>
            </a:pPr>
            <a:r>
              <a:rPr lang="de-DE" dirty="0"/>
              <a:t>| Tina Mengel, DNB, Peter </a:t>
            </a:r>
            <a:r>
              <a:rPr lang="de-DE" dirty="0" err="1"/>
              <a:t>Werling</a:t>
            </a:r>
            <a:r>
              <a:rPr lang="de-DE" dirty="0"/>
              <a:t>, </a:t>
            </a:r>
            <a:r>
              <a:rPr lang="de-DE" dirty="0" err="1"/>
              <a:t>Pansoft</a:t>
            </a:r>
            <a:r>
              <a:rPr lang="de-DE" dirty="0"/>
              <a:t> | EDUG Symposium | June 28, 2017</a:t>
            </a:r>
          </a:p>
        </p:txBody>
      </p:sp>
      <p:sp>
        <p:nvSpPr>
          <p:cNvPr id="7" name="Inhaltsplatzhalter 6"/>
          <p:cNvSpPr>
            <a:spLocks noGrp="1"/>
          </p:cNvSpPr>
          <p:nvPr>
            <p:ph idx="1"/>
          </p:nvPr>
        </p:nvSpPr>
        <p:spPr/>
        <p:txBody>
          <a:bodyPr/>
          <a:lstStyle/>
          <a:p>
            <a:pPr marL="457200" indent="-457200">
              <a:buFont typeface="+mj-lt"/>
              <a:buAutoNum type="arabicPeriod"/>
            </a:pPr>
            <a:r>
              <a:rPr lang="en-US" sz="2400" dirty="0"/>
              <a:t>Short intro</a:t>
            </a:r>
          </a:p>
          <a:p>
            <a:pPr marL="457200" indent="-457200">
              <a:buFont typeface="+mj-lt"/>
              <a:buAutoNum type="arabicPeriod"/>
            </a:pPr>
            <a:r>
              <a:rPr lang="en-US" sz="2400" dirty="0"/>
              <a:t>Overview of new and next to come features</a:t>
            </a:r>
          </a:p>
          <a:p>
            <a:pPr marL="457200" indent="-457200">
              <a:buFont typeface="+mj-lt"/>
              <a:buAutoNum type="arabicPeriod"/>
            </a:pPr>
            <a:r>
              <a:rPr lang="en-US" sz="2400" dirty="0"/>
              <a:t>Brief introduction to Projects in DDC translation</a:t>
            </a:r>
          </a:p>
          <a:p>
            <a:pPr marL="457200" indent="-457200">
              <a:buFont typeface="+mj-lt"/>
              <a:buAutoNum type="arabicPeriod"/>
            </a:pPr>
            <a:r>
              <a:rPr lang="en-US" sz="2400" dirty="0"/>
              <a:t>Some live clicking to show examples</a:t>
            </a:r>
          </a:p>
        </p:txBody>
      </p:sp>
      <p:sp>
        <p:nvSpPr>
          <p:cNvPr id="6" name="Titel 5"/>
          <p:cNvSpPr>
            <a:spLocks noGrp="1"/>
          </p:cNvSpPr>
          <p:nvPr>
            <p:ph type="title"/>
          </p:nvPr>
        </p:nvSpPr>
        <p:spPr/>
        <p:txBody>
          <a:bodyPr/>
          <a:lstStyle/>
          <a:p>
            <a:r>
              <a:rPr lang="de-DE" dirty="0"/>
              <a:t>Outline</a:t>
            </a:r>
          </a:p>
        </p:txBody>
      </p:sp>
    </p:spTree>
    <p:extLst>
      <p:ext uri="{BB962C8B-B14F-4D97-AF65-F5344CB8AC3E}">
        <p14:creationId xmlns:p14="http://schemas.microsoft.com/office/powerpoint/2010/main" val="372637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4"/>
          <p:cNvSpPr>
            <a:spLocks noChangeArrowheads="1"/>
          </p:cNvSpPr>
          <p:nvPr/>
        </p:nvSpPr>
        <p:spPr bwMode="auto">
          <a:xfrm>
            <a:off x="287338" y="1"/>
            <a:ext cx="215900" cy="1196751"/>
          </a:xfrm>
          <a:prstGeom prst="rect">
            <a:avLst/>
          </a:prstGeom>
          <a:solidFill>
            <a:srgbClr val="FFC920"/>
          </a:solidFill>
          <a:ln w="9525">
            <a:noFill/>
            <a:miter lim="800000"/>
            <a:headEnd/>
            <a:tailEnd/>
          </a:ln>
        </p:spPr>
        <p:txBody>
          <a:bodyPr wrap="none" lIns="0" tIns="36000" rIns="0" bIns="0" anchor="ctr" anchorCtr="1"/>
          <a:lstStyle/>
          <a:p>
            <a:pPr algn="ctr"/>
            <a:fld id="{409DEF66-784C-4ABA-A954-EA29E77B5B61}" type="slidenum">
              <a:rPr lang="de-DE" sz="1000" b="1"/>
              <a:pPr algn="ctr"/>
              <a:t>3</a:t>
            </a:fld>
            <a:endParaRPr lang="de-DE" sz="1000" b="1" dirty="0"/>
          </a:p>
        </p:txBody>
      </p:sp>
      <p:sp>
        <p:nvSpPr>
          <p:cNvPr id="7" name="Rectangle 10"/>
          <p:cNvSpPr>
            <a:spLocks noGrp="1" noChangeArrowheads="1"/>
          </p:cNvSpPr>
          <p:nvPr>
            <p:ph type="ftr" sz="quarter" idx="10"/>
          </p:nvPr>
        </p:nvSpPr>
        <p:spPr>
          <a:noFill/>
        </p:spPr>
        <p:txBody>
          <a:bodyPr/>
          <a:lstStyle/>
          <a:p>
            <a:pPr>
              <a:defRPr/>
            </a:pPr>
            <a:r>
              <a:rPr lang="de-DE" dirty="0"/>
              <a:t>| Tina Mengel, DNB, Peter </a:t>
            </a:r>
            <a:r>
              <a:rPr lang="de-DE" dirty="0" err="1"/>
              <a:t>Werling</a:t>
            </a:r>
            <a:r>
              <a:rPr lang="de-DE" dirty="0"/>
              <a:t>, </a:t>
            </a:r>
            <a:r>
              <a:rPr lang="de-DE" dirty="0" err="1"/>
              <a:t>Pansoft</a:t>
            </a:r>
            <a:r>
              <a:rPr lang="de-DE" dirty="0"/>
              <a:t> | EDUG Symposium | June 28, 2017</a:t>
            </a:r>
          </a:p>
        </p:txBody>
      </p:sp>
      <p:sp>
        <p:nvSpPr>
          <p:cNvPr id="4" name="Titel 3"/>
          <p:cNvSpPr>
            <a:spLocks noGrp="1"/>
          </p:cNvSpPr>
          <p:nvPr>
            <p:ph type="title"/>
          </p:nvPr>
        </p:nvSpPr>
        <p:spPr/>
        <p:txBody>
          <a:bodyPr/>
          <a:lstStyle/>
          <a:p>
            <a:r>
              <a:rPr lang="en-US" b="0" dirty="0"/>
              <a:t>1. Short intro: </a:t>
            </a:r>
            <a:r>
              <a:rPr lang="en-US" dirty="0"/>
              <a:t>Dewey applications</a:t>
            </a:r>
          </a:p>
        </p:txBody>
      </p:sp>
      <p:graphicFrame>
        <p:nvGraphicFramePr>
          <p:cNvPr id="10" name="Inhaltsplatzhalter 9"/>
          <p:cNvGraphicFramePr>
            <a:graphicFrameLocks noGrp="1"/>
          </p:cNvGraphicFramePr>
          <p:nvPr>
            <p:ph idx="1"/>
            <p:extLst>
              <p:ext uri="{D42A27DB-BD31-4B8C-83A1-F6EECF244321}">
                <p14:modId xmlns:p14="http://schemas.microsoft.com/office/powerpoint/2010/main" val="4014742602"/>
              </p:ext>
            </p:extLst>
          </p:nvPr>
        </p:nvGraphicFramePr>
        <p:xfrm>
          <a:off x="287338" y="2698750"/>
          <a:ext cx="8461375" cy="36718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4"/>
          <p:cNvSpPr>
            <a:spLocks noChangeArrowheads="1"/>
          </p:cNvSpPr>
          <p:nvPr/>
        </p:nvSpPr>
        <p:spPr bwMode="auto">
          <a:xfrm>
            <a:off x="287338" y="1"/>
            <a:ext cx="215900" cy="1196751"/>
          </a:xfrm>
          <a:prstGeom prst="rect">
            <a:avLst/>
          </a:prstGeom>
          <a:solidFill>
            <a:srgbClr val="E62E2E"/>
          </a:solidFill>
          <a:ln w="9525">
            <a:noFill/>
            <a:miter lim="800000"/>
            <a:headEnd/>
            <a:tailEnd/>
          </a:ln>
        </p:spPr>
        <p:txBody>
          <a:bodyPr wrap="none" lIns="0" tIns="36000" rIns="0" bIns="0" anchor="ctr" anchorCtr="1"/>
          <a:lstStyle/>
          <a:p>
            <a:pPr algn="ctr"/>
            <a:fld id="{1F6877A1-CE93-4F03-87E7-6555A3C9C3C2}" type="slidenum">
              <a:rPr lang="de-DE" sz="1000" b="1"/>
              <a:pPr algn="ctr"/>
              <a:t>4</a:t>
            </a:fld>
            <a:endParaRPr lang="de-DE" sz="1000" b="1" dirty="0"/>
          </a:p>
        </p:txBody>
      </p:sp>
      <p:sp>
        <p:nvSpPr>
          <p:cNvPr id="6" name="Rectangle 10"/>
          <p:cNvSpPr>
            <a:spLocks noGrp="1" noChangeArrowheads="1"/>
          </p:cNvSpPr>
          <p:nvPr>
            <p:ph type="ftr" sz="quarter" idx="10"/>
          </p:nvPr>
        </p:nvSpPr>
        <p:spPr>
          <a:noFill/>
        </p:spPr>
        <p:txBody>
          <a:bodyPr/>
          <a:lstStyle/>
          <a:p>
            <a:pPr>
              <a:defRPr/>
            </a:pPr>
            <a:r>
              <a:rPr lang="de-DE" dirty="0"/>
              <a:t>| Tina Mengel, DNB, Peter </a:t>
            </a:r>
            <a:r>
              <a:rPr lang="de-DE" dirty="0" err="1"/>
              <a:t>Werling</a:t>
            </a:r>
            <a:r>
              <a:rPr lang="de-DE" dirty="0"/>
              <a:t>, </a:t>
            </a:r>
            <a:r>
              <a:rPr lang="de-DE" dirty="0" err="1"/>
              <a:t>Pansoft</a:t>
            </a:r>
            <a:r>
              <a:rPr lang="de-DE" dirty="0"/>
              <a:t> | EDUG Symposium | June 28, 2017</a:t>
            </a:r>
          </a:p>
        </p:txBody>
      </p:sp>
      <p:sp>
        <p:nvSpPr>
          <p:cNvPr id="5" name="Inhaltsplatzhalter 4"/>
          <p:cNvSpPr>
            <a:spLocks noGrp="1"/>
          </p:cNvSpPr>
          <p:nvPr>
            <p:ph idx="1"/>
          </p:nvPr>
        </p:nvSpPr>
        <p:spPr/>
        <p:txBody>
          <a:bodyPr/>
          <a:lstStyle/>
          <a:p>
            <a:pPr marL="0" indent="0">
              <a:buNone/>
            </a:pPr>
            <a:r>
              <a:rPr lang="de-DE" dirty="0"/>
              <a:t> </a:t>
            </a:r>
          </a:p>
        </p:txBody>
      </p:sp>
      <p:sp>
        <p:nvSpPr>
          <p:cNvPr id="4" name="Titel 3"/>
          <p:cNvSpPr>
            <a:spLocks noGrp="1"/>
          </p:cNvSpPr>
          <p:nvPr>
            <p:ph type="title"/>
          </p:nvPr>
        </p:nvSpPr>
        <p:spPr/>
        <p:txBody>
          <a:bodyPr/>
          <a:lstStyle/>
          <a:p>
            <a:r>
              <a:rPr lang="en-US" b="0" dirty="0"/>
              <a:t>2. Overview: </a:t>
            </a:r>
            <a:r>
              <a:rPr lang="en-US" dirty="0"/>
              <a:t>What’s new?</a:t>
            </a:r>
          </a:p>
        </p:txBody>
      </p:sp>
      <p:graphicFrame>
        <p:nvGraphicFramePr>
          <p:cNvPr id="9" name="Tabelle 8"/>
          <p:cNvGraphicFramePr>
            <a:graphicFrameLocks noGrp="1"/>
          </p:cNvGraphicFramePr>
          <p:nvPr>
            <p:extLst>
              <p:ext uri="{D42A27DB-BD31-4B8C-83A1-F6EECF244321}">
                <p14:modId xmlns:p14="http://schemas.microsoft.com/office/powerpoint/2010/main" val="3842202358"/>
              </p:ext>
            </p:extLst>
          </p:nvPr>
        </p:nvGraphicFramePr>
        <p:xfrm>
          <a:off x="288000" y="2348880"/>
          <a:ext cx="8497192" cy="4203947"/>
        </p:xfrm>
        <a:graphic>
          <a:graphicData uri="http://schemas.openxmlformats.org/drawingml/2006/table">
            <a:tbl>
              <a:tblPr firstRow="1" bandRow="1">
                <a:tableStyleId>{0505E3EF-67EA-436B-97B2-0124C06EBD24}</a:tableStyleId>
              </a:tblPr>
              <a:tblGrid>
                <a:gridCol w="4215610">
                  <a:extLst>
                    <a:ext uri="{9D8B030D-6E8A-4147-A177-3AD203B41FA5}">
                      <a16:colId xmlns:a16="http://schemas.microsoft.com/office/drawing/2014/main" xmlns="" val="20000"/>
                    </a:ext>
                  </a:extLst>
                </a:gridCol>
                <a:gridCol w="4281582">
                  <a:extLst>
                    <a:ext uri="{9D8B030D-6E8A-4147-A177-3AD203B41FA5}">
                      <a16:colId xmlns:a16="http://schemas.microsoft.com/office/drawing/2014/main" xmlns="" val="20001"/>
                    </a:ext>
                  </a:extLst>
                </a:gridCol>
              </a:tblGrid>
              <a:tr h="485387">
                <a:tc>
                  <a:txBody>
                    <a:bodyPr/>
                    <a:lstStyle/>
                    <a:p>
                      <a:r>
                        <a:rPr lang="en-US" sz="2400" noProof="0" dirty="0">
                          <a:solidFill>
                            <a:srgbClr val="3333FF"/>
                          </a:solidFill>
                        </a:rPr>
                        <a:t>Translation</a:t>
                      </a:r>
                      <a:r>
                        <a:rPr lang="en-US" sz="2400" baseline="0" noProof="0" dirty="0">
                          <a:solidFill>
                            <a:srgbClr val="3333FF"/>
                          </a:solidFill>
                        </a:rPr>
                        <a:t> Software</a:t>
                      </a:r>
                      <a:endParaRPr lang="en-US" sz="2400" noProof="0" dirty="0">
                        <a:solidFill>
                          <a:srgbClr val="3333FF"/>
                        </a:solidFill>
                      </a:endParaRPr>
                    </a:p>
                  </a:txBody>
                  <a:tcPr/>
                </a:tc>
                <a:tc>
                  <a:txBody>
                    <a:bodyPr/>
                    <a:lstStyle/>
                    <a:p>
                      <a:r>
                        <a:rPr lang="en-US" sz="2400" noProof="0" dirty="0">
                          <a:solidFill>
                            <a:srgbClr val="3333FF"/>
                          </a:solidFill>
                        </a:rPr>
                        <a:t>WebDewey</a:t>
                      </a:r>
                      <a:r>
                        <a:rPr lang="en-US" sz="2400" baseline="0" noProof="0" dirty="0">
                          <a:solidFill>
                            <a:srgbClr val="3333FF"/>
                          </a:solidFill>
                        </a:rPr>
                        <a:t> (GER)</a:t>
                      </a:r>
                      <a:endParaRPr lang="en-US" sz="2400" noProof="0" dirty="0">
                        <a:solidFill>
                          <a:srgbClr val="3333FF"/>
                        </a:solidFill>
                      </a:endParaRPr>
                    </a:p>
                  </a:txBody>
                  <a:tcPr/>
                </a:tc>
                <a:extLst>
                  <a:ext uri="{0D108BD9-81ED-4DB2-BD59-A6C34878D82A}">
                    <a16:rowId xmlns:a16="http://schemas.microsoft.com/office/drawing/2014/main" xmlns="" val="10000"/>
                  </a:ext>
                </a:extLst>
              </a:tr>
              <a:tr h="3259029">
                <a:tc>
                  <a:txBody>
                    <a:bodyPr/>
                    <a:lstStyle/>
                    <a:p>
                      <a:pPr marL="342900" indent="-342900">
                        <a:spcBef>
                          <a:spcPts val="600"/>
                        </a:spcBef>
                        <a:spcAft>
                          <a:spcPts val="600"/>
                        </a:spcAft>
                        <a:buFont typeface="+mj-lt"/>
                        <a:buAutoNum type="arabicPeriod"/>
                      </a:pPr>
                      <a:r>
                        <a:rPr lang="en-US" sz="1800" noProof="0" dirty="0">
                          <a:solidFill>
                            <a:srgbClr val="3333FF"/>
                          </a:solidFill>
                        </a:rPr>
                        <a:t>Support for non-text (machine-readable</a:t>
                      </a:r>
                      <a:r>
                        <a:rPr lang="en-US" sz="1800" baseline="0" noProof="0" dirty="0">
                          <a:solidFill>
                            <a:srgbClr val="3333FF"/>
                          </a:solidFill>
                        </a:rPr>
                        <a:t>) elements</a:t>
                      </a:r>
                    </a:p>
                    <a:p>
                      <a:pPr marL="342900" indent="-342900">
                        <a:spcBef>
                          <a:spcPts val="600"/>
                        </a:spcBef>
                        <a:spcAft>
                          <a:spcPts val="600"/>
                        </a:spcAft>
                        <a:buFont typeface="+mj-lt"/>
                        <a:buAutoNum type="arabicPeriod"/>
                      </a:pPr>
                      <a:r>
                        <a:rPr lang="en-US" sz="1800" baseline="0" noProof="0" dirty="0">
                          <a:solidFill>
                            <a:srgbClr val="3333FF"/>
                          </a:solidFill>
                        </a:rPr>
                        <a:t>Improved adding and removing of text fields</a:t>
                      </a:r>
                    </a:p>
                    <a:p>
                      <a:pPr marL="342900" indent="-342900">
                        <a:spcBef>
                          <a:spcPts val="600"/>
                        </a:spcBef>
                        <a:spcAft>
                          <a:spcPts val="600"/>
                        </a:spcAft>
                        <a:buFont typeface="+mj-lt"/>
                        <a:buAutoNum type="arabicPeriod"/>
                      </a:pPr>
                      <a:r>
                        <a:rPr lang="en-US" sz="1800" baseline="0" noProof="0" dirty="0">
                          <a:solidFill>
                            <a:srgbClr val="3333FF"/>
                          </a:solidFill>
                        </a:rPr>
                        <a:t>Support for multi-tab work</a:t>
                      </a:r>
                    </a:p>
                    <a:p>
                      <a:pPr marL="342900" indent="-342900">
                        <a:spcBef>
                          <a:spcPts val="600"/>
                        </a:spcBef>
                        <a:spcAft>
                          <a:spcPts val="600"/>
                        </a:spcAft>
                        <a:buFont typeface="+mj-lt"/>
                        <a:buAutoNum type="arabicPeriod"/>
                      </a:pPr>
                      <a:r>
                        <a:rPr lang="en-US" sz="1800" baseline="0" noProof="0" dirty="0">
                          <a:solidFill>
                            <a:srgbClr val="3333FF"/>
                          </a:solidFill>
                        </a:rPr>
                        <a:t>Direct load of number in update list</a:t>
                      </a:r>
                    </a:p>
                    <a:p>
                      <a:pPr marL="342900" indent="-342900">
                        <a:spcBef>
                          <a:spcPts val="600"/>
                        </a:spcBef>
                        <a:spcAft>
                          <a:spcPts val="600"/>
                        </a:spcAft>
                        <a:buFont typeface="+mj-lt"/>
                        <a:buAutoNum type="arabicPeriod"/>
                      </a:pPr>
                      <a:r>
                        <a:rPr lang="en-US" sz="1800" baseline="0" noProof="0" dirty="0">
                          <a:solidFill>
                            <a:srgbClr val="3333FF"/>
                          </a:solidFill>
                        </a:rPr>
                        <a:t>Direct processing of entry (no need to switch status)</a:t>
                      </a:r>
                    </a:p>
                    <a:p>
                      <a:pPr marL="342900" marR="0" indent="-342900" algn="l" defTabSz="914400" rtl="0" eaLnBrk="1" fontAlgn="auto" latinLnBrk="0" hangingPunct="1">
                        <a:lnSpc>
                          <a:spcPct val="100000"/>
                        </a:lnSpc>
                        <a:spcBef>
                          <a:spcPts val="600"/>
                        </a:spcBef>
                        <a:spcAft>
                          <a:spcPts val="600"/>
                        </a:spcAft>
                        <a:buClrTx/>
                        <a:buSzTx/>
                        <a:buFont typeface="+mj-lt"/>
                        <a:buAutoNum type="arabicPeriod"/>
                        <a:tabLst/>
                        <a:defRPr/>
                      </a:pPr>
                      <a:r>
                        <a:rPr lang="en-US" sz="1800" baseline="0" noProof="0" dirty="0">
                          <a:solidFill>
                            <a:srgbClr val="3333FF"/>
                          </a:solidFill>
                        </a:rPr>
                        <a:t>Projects module</a:t>
                      </a:r>
                    </a:p>
                  </a:txBody>
                  <a:tcPr/>
                </a:tc>
                <a:tc>
                  <a:txBody>
                    <a:bodyPr/>
                    <a:lstStyle/>
                    <a:p>
                      <a:pPr marL="342900" indent="-342900">
                        <a:spcBef>
                          <a:spcPts val="600"/>
                        </a:spcBef>
                        <a:spcAft>
                          <a:spcPts val="600"/>
                        </a:spcAft>
                        <a:buFont typeface="+mj-lt"/>
                        <a:buAutoNum type="arabicPeriod"/>
                      </a:pPr>
                      <a:r>
                        <a:rPr lang="en-US" sz="1800" baseline="0" noProof="0" dirty="0">
                          <a:solidFill>
                            <a:srgbClr val="3333FF"/>
                          </a:solidFill>
                        </a:rPr>
                        <a:t>User terms of user-generated built numbers in Relative Index box</a:t>
                      </a:r>
                    </a:p>
                    <a:p>
                      <a:pPr marL="342900" indent="-342900">
                        <a:spcBef>
                          <a:spcPts val="600"/>
                        </a:spcBef>
                        <a:spcAft>
                          <a:spcPts val="600"/>
                        </a:spcAft>
                        <a:buFont typeface="+mj-lt"/>
                        <a:buAutoNum type="arabicPeriod"/>
                      </a:pPr>
                      <a:r>
                        <a:rPr lang="en-US" sz="1800" baseline="0" noProof="0" dirty="0">
                          <a:solidFill>
                            <a:srgbClr val="3333FF"/>
                          </a:solidFill>
                        </a:rPr>
                        <a:t>Box showing number components</a:t>
                      </a:r>
                    </a:p>
                    <a:p>
                      <a:pPr marL="342900" indent="-342900">
                        <a:spcBef>
                          <a:spcPts val="600"/>
                        </a:spcBef>
                        <a:spcAft>
                          <a:spcPts val="600"/>
                        </a:spcAft>
                        <a:buFont typeface="+mj-lt"/>
                        <a:buAutoNum type="arabicPeriod"/>
                      </a:pPr>
                      <a:r>
                        <a:rPr lang="en-US" sz="1800" baseline="0" noProof="0" dirty="0">
                          <a:solidFill>
                            <a:srgbClr val="3333FF"/>
                          </a:solidFill>
                        </a:rPr>
                        <a:t>Dewey number input without dot</a:t>
                      </a:r>
                    </a:p>
                    <a:p>
                      <a:pPr marL="342900" indent="-342900">
                        <a:spcBef>
                          <a:spcPts val="600"/>
                        </a:spcBef>
                        <a:spcAft>
                          <a:spcPts val="600"/>
                        </a:spcAft>
                        <a:buFont typeface="+mj-lt"/>
                        <a:buAutoNum type="arabicPeriod"/>
                      </a:pPr>
                      <a:r>
                        <a:rPr lang="en-US" sz="1800" baseline="0" noProof="0" dirty="0">
                          <a:solidFill>
                            <a:srgbClr val="3333FF"/>
                          </a:solidFill>
                        </a:rPr>
                        <a:t>Improved formatting for better readability and overview of  content (</a:t>
                      </a:r>
                      <a:r>
                        <a:rPr lang="en-US" sz="1800" baseline="0" noProof="0" dirty="0" err="1">
                          <a:solidFill>
                            <a:srgbClr val="3333FF"/>
                          </a:solidFill>
                        </a:rPr>
                        <a:t>fotags</a:t>
                      </a:r>
                      <a:r>
                        <a:rPr lang="en-US" sz="1800" baseline="0" noProof="0" dirty="0">
                          <a:solidFill>
                            <a:srgbClr val="3333FF"/>
                          </a:solidFill>
                        </a:rPr>
                        <a:t>)</a:t>
                      </a:r>
                    </a:p>
                    <a:p>
                      <a:pPr marL="342900" indent="-342900">
                        <a:spcBef>
                          <a:spcPts val="600"/>
                        </a:spcBef>
                        <a:spcAft>
                          <a:spcPts val="600"/>
                        </a:spcAft>
                        <a:buFont typeface="+mj-lt"/>
                        <a:buAutoNum type="arabicPeriod"/>
                      </a:pPr>
                      <a:r>
                        <a:rPr lang="en-US" sz="1800" baseline="0" noProof="0" dirty="0">
                          <a:solidFill>
                            <a:srgbClr val="3333FF"/>
                          </a:solidFill>
                        </a:rPr>
                        <a:t>Projects display and search</a:t>
                      </a: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469436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
          <p:cNvSpPr>
            <a:spLocks noGrp="1" noChangeArrowheads="1"/>
          </p:cNvSpPr>
          <p:nvPr>
            <p:ph type="ftr" sz="quarter" idx="10"/>
          </p:nvPr>
        </p:nvSpPr>
        <p:spPr>
          <a:noFill/>
        </p:spPr>
        <p:txBody>
          <a:bodyPr/>
          <a:lstStyle/>
          <a:p>
            <a:pPr>
              <a:defRPr/>
            </a:pPr>
            <a:r>
              <a:rPr lang="de-DE" dirty="0"/>
              <a:t>| Tina Mengel, DNB, Peter </a:t>
            </a:r>
            <a:r>
              <a:rPr lang="de-DE" dirty="0" err="1"/>
              <a:t>Werling</a:t>
            </a:r>
            <a:r>
              <a:rPr lang="de-DE" dirty="0"/>
              <a:t>, </a:t>
            </a:r>
            <a:r>
              <a:rPr lang="de-DE" dirty="0" err="1"/>
              <a:t>Pansoft</a:t>
            </a:r>
            <a:r>
              <a:rPr lang="de-DE" dirty="0"/>
              <a:t> | EDUG Symposium | June 28, 2017</a:t>
            </a:r>
          </a:p>
        </p:txBody>
      </p:sp>
      <p:sp>
        <p:nvSpPr>
          <p:cNvPr id="5" name="Inhaltsplatzhalter 4"/>
          <p:cNvSpPr>
            <a:spLocks noGrp="1"/>
          </p:cNvSpPr>
          <p:nvPr>
            <p:ph idx="1"/>
          </p:nvPr>
        </p:nvSpPr>
        <p:spPr/>
        <p:txBody>
          <a:bodyPr/>
          <a:lstStyle/>
          <a:p>
            <a:pPr marL="0" indent="0">
              <a:buNone/>
            </a:pPr>
            <a:r>
              <a:rPr lang="de-DE" dirty="0"/>
              <a:t> </a:t>
            </a:r>
          </a:p>
        </p:txBody>
      </p:sp>
      <p:sp>
        <p:nvSpPr>
          <p:cNvPr id="4" name="Titel 3"/>
          <p:cNvSpPr>
            <a:spLocks noGrp="1"/>
          </p:cNvSpPr>
          <p:nvPr>
            <p:ph type="title"/>
          </p:nvPr>
        </p:nvSpPr>
        <p:spPr>
          <a:xfrm>
            <a:off x="288000" y="1627200"/>
            <a:ext cx="8460000" cy="777875"/>
          </a:xfrm>
        </p:spPr>
        <p:txBody>
          <a:bodyPr/>
          <a:lstStyle/>
          <a:p>
            <a:r>
              <a:rPr lang="en-US" b="0" dirty="0"/>
              <a:t>2. Overview: </a:t>
            </a:r>
            <a:r>
              <a:rPr lang="en-US" dirty="0"/>
              <a:t>What’s still in the pipeline?</a:t>
            </a:r>
          </a:p>
        </p:txBody>
      </p:sp>
      <p:graphicFrame>
        <p:nvGraphicFramePr>
          <p:cNvPr id="9" name="Tabelle 8"/>
          <p:cNvGraphicFramePr>
            <a:graphicFrameLocks noGrp="1"/>
          </p:cNvGraphicFramePr>
          <p:nvPr>
            <p:extLst>
              <p:ext uri="{D42A27DB-BD31-4B8C-83A1-F6EECF244321}">
                <p14:modId xmlns:p14="http://schemas.microsoft.com/office/powerpoint/2010/main" val="1376235138"/>
              </p:ext>
            </p:extLst>
          </p:nvPr>
        </p:nvGraphicFramePr>
        <p:xfrm>
          <a:off x="288000" y="2348880"/>
          <a:ext cx="8497192" cy="4175760"/>
        </p:xfrm>
        <a:graphic>
          <a:graphicData uri="http://schemas.openxmlformats.org/drawingml/2006/table">
            <a:tbl>
              <a:tblPr firstRow="1" bandRow="1">
                <a:tableStyleId>{0505E3EF-67EA-436B-97B2-0124C06EBD24}</a:tableStyleId>
              </a:tblPr>
              <a:tblGrid>
                <a:gridCol w="4215610">
                  <a:extLst>
                    <a:ext uri="{9D8B030D-6E8A-4147-A177-3AD203B41FA5}">
                      <a16:colId xmlns:a16="http://schemas.microsoft.com/office/drawing/2014/main" xmlns="" val="20000"/>
                    </a:ext>
                  </a:extLst>
                </a:gridCol>
                <a:gridCol w="4281582">
                  <a:extLst>
                    <a:ext uri="{9D8B030D-6E8A-4147-A177-3AD203B41FA5}">
                      <a16:colId xmlns:a16="http://schemas.microsoft.com/office/drawing/2014/main" xmlns="" val="20001"/>
                    </a:ext>
                  </a:extLst>
                </a:gridCol>
              </a:tblGrid>
              <a:tr h="448050">
                <a:tc>
                  <a:txBody>
                    <a:bodyPr/>
                    <a:lstStyle/>
                    <a:p>
                      <a:r>
                        <a:rPr lang="en-US" sz="2400" noProof="0" dirty="0">
                          <a:solidFill>
                            <a:srgbClr val="FF6600"/>
                          </a:solidFill>
                        </a:rPr>
                        <a:t>Translation</a:t>
                      </a:r>
                      <a:r>
                        <a:rPr lang="en-US" sz="2400" baseline="0" noProof="0" dirty="0">
                          <a:solidFill>
                            <a:srgbClr val="FF6600"/>
                          </a:solidFill>
                        </a:rPr>
                        <a:t> Software</a:t>
                      </a:r>
                      <a:endParaRPr lang="en-US" sz="2400" noProof="0" dirty="0">
                        <a:solidFill>
                          <a:srgbClr val="FF6600"/>
                        </a:solidFill>
                      </a:endParaRPr>
                    </a:p>
                  </a:txBody>
                  <a:tcPr/>
                </a:tc>
                <a:tc>
                  <a:txBody>
                    <a:bodyPr/>
                    <a:lstStyle/>
                    <a:p>
                      <a:r>
                        <a:rPr lang="en-US" sz="2400" noProof="0" dirty="0">
                          <a:solidFill>
                            <a:srgbClr val="FF6600"/>
                          </a:solidFill>
                        </a:rPr>
                        <a:t>WebDewey</a:t>
                      </a:r>
                      <a:r>
                        <a:rPr lang="en-US" sz="2400" baseline="0" noProof="0" dirty="0">
                          <a:solidFill>
                            <a:srgbClr val="FF6600"/>
                          </a:solidFill>
                        </a:rPr>
                        <a:t> (GER)</a:t>
                      </a:r>
                      <a:endParaRPr lang="en-US" sz="2400" noProof="0" dirty="0">
                        <a:solidFill>
                          <a:srgbClr val="FF6600"/>
                        </a:solidFill>
                      </a:endParaRPr>
                    </a:p>
                  </a:txBody>
                  <a:tcPr/>
                </a:tc>
                <a:extLst>
                  <a:ext uri="{0D108BD9-81ED-4DB2-BD59-A6C34878D82A}">
                    <a16:rowId xmlns:a16="http://schemas.microsoft.com/office/drawing/2014/main" xmlns="" val="10000"/>
                  </a:ext>
                </a:extLst>
              </a:tr>
              <a:tr h="3008334">
                <a:tc>
                  <a:txBody>
                    <a:bodyPr/>
                    <a:lstStyle/>
                    <a:p>
                      <a:pPr marL="342900" indent="-342900">
                        <a:spcBef>
                          <a:spcPts val="600"/>
                        </a:spcBef>
                        <a:spcAft>
                          <a:spcPts val="600"/>
                        </a:spcAft>
                        <a:buFont typeface="+mj-lt"/>
                        <a:buAutoNum type="arabicPeriod"/>
                      </a:pPr>
                      <a:r>
                        <a:rPr lang="en-US" sz="1800" baseline="0" noProof="0" dirty="0">
                          <a:solidFill>
                            <a:srgbClr val="FF6600"/>
                          </a:solidFill>
                        </a:rPr>
                        <a:t>Enhanced comment function</a:t>
                      </a:r>
                    </a:p>
                    <a:p>
                      <a:pPr marL="342900" indent="-342900">
                        <a:spcBef>
                          <a:spcPts val="600"/>
                        </a:spcBef>
                        <a:spcAft>
                          <a:spcPts val="600"/>
                        </a:spcAft>
                        <a:buFont typeface="+mj-lt"/>
                        <a:buAutoNum type="arabicPeriod"/>
                      </a:pPr>
                      <a:r>
                        <a:rPr lang="en-US" sz="1800" baseline="0" noProof="0" dirty="0">
                          <a:solidFill>
                            <a:srgbClr val="FF6600"/>
                          </a:solidFill>
                        </a:rPr>
                        <a:t>Enhanced sorting options for search results</a:t>
                      </a:r>
                    </a:p>
                  </a:txBody>
                  <a:tcPr/>
                </a:tc>
                <a:tc>
                  <a:txBody>
                    <a:bodyPr/>
                    <a:lstStyle/>
                    <a:p>
                      <a:pPr marL="342900" indent="-342900">
                        <a:spcBef>
                          <a:spcPts val="600"/>
                        </a:spcBef>
                        <a:spcAft>
                          <a:spcPts val="600"/>
                        </a:spcAft>
                        <a:buFont typeface="+mj-lt"/>
                        <a:buAutoNum type="arabicPeriod"/>
                      </a:pPr>
                      <a:r>
                        <a:rPr lang="en-US" sz="1800" baseline="0" noProof="0" dirty="0">
                          <a:solidFill>
                            <a:srgbClr val="FF6600"/>
                          </a:solidFill>
                        </a:rPr>
                        <a:t>User name and date of change in institutional and personal built numbers / comments</a:t>
                      </a:r>
                    </a:p>
                    <a:p>
                      <a:pPr marL="342900" indent="-342900">
                        <a:spcBef>
                          <a:spcPts val="600"/>
                        </a:spcBef>
                        <a:spcAft>
                          <a:spcPts val="600"/>
                        </a:spcAft>
                        <a:buFont typeface="+mj-lt"/>
                        <a:buAutoNum type="arabicPeriod"/>
                      </a:pPr>
                      <a:r>
                        <a:rPr lang="en-US" sz="1800" baseline="0" noProof="0" dirty="0">
                          <a:solidFill>
                            <a:srgbClr val="FF6600"/>
                          </a:solidFill>
                        </a:rPr>
                        <a:t>Marking of text in box headline</a:t>
                      </a:r>
                    </a:p>
                    <a:p>
                      <a:pPr marL="342900" marR="0" indent="-342900" algn="l" defTabSz="914400" rtl="0" eaLnBrk="1" fontAlgn="auto" latinLnBrk="0" hangingPunct="1">
                        <a:lnSpc>
                          <a:spcPct val="100000"/>
                        </a:lnSpc>
                        <a:spcBef>
                          <a:spcPts val="600"/>
                        </a:spcBef>
                        <a:spcAft>
                          <a:spcPts val="600"/>
                        </a:spcAft>
                        <a:buClrTx/>
                        <a:buSzTx/>
                        <a:buFont typeface="+mj-lt"/>
                        <a:buAutoNum type="arabicPeriod"/>
                        <a:tabLst/>
                        <a:defRPr/>
                      </a:pPr>
                      <a:r>
                        <a:rPr lang="en-US" sz="1800" baseline="0" noProof="0" dirty="0">
                          <a:solidFill>
                            <a:srgbClr val="FF6600"/>
                          </a:solidFill>
                        </a:rPr>
                        <a:t>PDF view and print-out of limited number of classes</a:t>
                      </a:r>
                      <a:endParaRPr lang="en-US" sz="1800" noProof="0" dirty="0">
                        <a:solidFill>
                          <a:srgbClr val="FF6600"/>
                        </a:solidFill>
                      </a:endParaRPr>
                    </a:p>
                    <a:p>
                      <a:pPr marL="342900" marR="0" indent="-342900" algn="l" defTabSz="914400" rtl="0" eaLnBrk="1" fontAlgn="auto" latinLnBrk="0" hangingPunct="1">
                        <a:lnSpc>
                          <a:spcPct val="100000"/>
                        </a:lnSpc>
                        <a:spcBef>
                          <a:spcPts val="600"/>
                        </a:spcBef>
                        <a:spcAft>
                          <a:spcPts val="600"/>
                        </a:spcAft>
                        <a:buClrTx/>
                        <a:buSzTx/>
                        <a:buFont typeface="+mj-lt"/>
                        <a:buAutoNum type="arabicPeriod"/>
                        <a:tabLst/>
                        <a:defRPr/>
                      </a:pPr>
                      <a:r>
                        <a:rPr lang="en-US" sz="1800" baseline="0" noProof="0" dirty="0">
                          <a:solidFill>
                            <a:srgbClr val="FF6600"/>
                          </a:solidFill>
                        </a:rPr>
                        <a:t>Enhanced search indexes (e.g. search index for manual content)</a:t>
                      </a:r>
                    </a:p>
                    <a:p>
                      <a:pPr marL="342900" indent="-342900">
                        <a:spcBef>
                          <a:spcPts val="600"/>
                        </a:spcBef>
                        <a:spcAft>
                          <a:spcPts val="600"/>
                        </a:spcAft>
                        <a:buFont typeface="+mj-lt"/>
                        <a:buAutoNum type="arabicPeriod"/>
                      </a:pPr>
                      <a:r>
                        <a:rPr lang="en-US" sz="1800" baseline="0" noProof="0" dirty="0">
                          <a:solidFill>
                            <a:srgbClr val="FF6600"/>
                          </a:solidFill>
                        </a:rPr>
                        <a:t>Improved display of DDC hierarchies</a:t>
                      </a:r>
                    </a:p>
                  </a:txBody>
                  <a:tcPr/>
                </a:tc>
                <a:extLst>
                  <a:ext uri="{0D108BD9-81ED-4DB2-BD59-A6C34878D82A}">
                    <a16:rowId xmlns:a16="http://schemas.microsoft.com/office/drawing/2014/main" xmlns="" val="10001"/>
                  </a:ext>
                </a:extLst>
              </a:tr>
            </a:tbl>
          </a:graphicData>
        </a:graphic>
      </p:graphicFrame>
      <p:sp>
        <p:nvSpPr>
          <p:cNvPr id="7" name="Rectangle 3"/>
          <p:cNvSpPr>
            <a:spLocks noChangeArrowheads="1"/>
          </p:cNvSpPr>
          <p:nvPr/>
        </p:nvSpPr>
        <p:spPr bwMode="auto">
          <a:xfrm>
            <a:off x="287338" y="0"/>
            <a:ext cx="215900" cy="1195200"/>
          </a:xfrm>
          <a:prstGeom prst="rect">
            <a:avLst/>
          </a:prstGeom>
          <a:solidFill>
            <a:srgbClr val="9EDF03"/>
          </a:solidFill>
          <a:ln w="9525">
            <a:noFill/>
            <a:miter lim="800000"/>
            <a:headEnd/>
            <a:tailEnd/>
          </a:ln>
        </p:spPr>
        <p:txBody>
          <a:bodyPr wrap="none" lIns="0" tIns="36000" rIns="0" bIns="0" anchor="ctr" anchorCtr="1"/>
          <a:lstStyle/>
          <a:p>
            <a:pPr algn="ctr"/>
            <a:fld id="{5E15879C-1943-4F80-9F3A-2F272C09993A}" type="slidenum">
              <a:rPr lang="de-DE" sz="1000" b="1"/>
              <a:pPr algn="ctr"/>
              <a:t>5</a:t>
            </a:fld>
            <a:endParaRPr lang="de-DE" sz="1000" b="1" dirty="0"/>
          </a:p>
        </p:txBody>
      </p:sp>
    </p:spTree>
    <p:extLst>
      <p:ext uri="{BB962C8B-B14F-4D97-AF65-F5344CB8AC3E}">
        <p14:creationId xmlns:p14="http://schemas.microsoft.com/office/powerpoint/2010/main" val="301000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4"/>
          <p:cNvSpPr>
            <a:spLocks noChangeArrowheads="1"/>
          </p:cNvSpPr>
          <p:nvPr/>
        </p:nvSpPr>
        <p:spPr bwMode="auto">
          <a:xfrm>
            <a:off x="287338" y="1"/>
            <a:ext cx="215900" cy="1196751"/>
          </a:xfrm>
          <a:prstGeom prst="rect">
            <a:avLst/>
          </a:prstGeom>
          <a:solidFill>
            <a:srgbClr val="FFC920"/>
          </a:solidFill>
          <a:ln w="9525">
            <a:noFill/>
            <a:miter lim="800000"/>
            <a:headEnd/>
            <a:tailEnd/>
          </a:ln>
        </p:spPr>
        <p:txBody>
          <a:bodyPr wrap="none" lIns="0" tIns="36000" rIns="0" bIns="0" anchor="ctr" anchorCtr="1"/>
          <a:lstStyle/>
          <a:p>
            <a:pPr algn="ctr"/>
            <a:fld id="{409DEF66-784C-4ABA-A954-EA29E77B5B61}" type="slidenum">
              <a:rPr lang="de-DE" sz="1000" b="1"/>
              <a:pPr algn="ctr"/>
              <a:t>6</a:t>
            </a:fld>
            <a:endParaRPr lang="de-DE" sz="1000" b="1" dirty="0"/>
          </a:p>
        </p:txBody>
      </p:sp>
      <p:sp>
        <p:nvSpPr>
          <p:cNvPr id="7" name="Rectangle 10"/>
          <p:cNvSpPr>
            <a:spLocks noGrp="1" noChangeArrowheads="1"/>
          </p:cNvSpPr>
          <p:nvPr>
            <p:ph type="ftr" sz="quarter" idx="10"/>
          </p:nvPr>
        </p:nvSpPr>
        <p:spPr>
          <a:noFill/>
        </p:spPr>
        <p:txBody>
          <a:bodyPr/>
          <a:lstStyle/>
          <a:p>
            <a:pPr>
              <a:defRPr/>
            </a:pPr>
            <a:r>
              <a:rPr lang="de-DE" dirty="0"/>
              <a:t>| Tina Mengel, DNB, Peter </a:t>
            </a:r>
            <a:r>
              <a:rPr lang="de-DE" dirty="0" err="1"/>
              <a:t>Werling</a:t>
            </a:r>
            <a:r>
              <a:rPr lang="de-DE" dirty="0"/>
              <a:t>, </a:t>
            </a:r>
            <a:r>
              <a:rPr lang="de-DE" dirty="0" err="1"/>
              <a:t>Pansoft</a:t>
            </a:r>
            <a:r>
              <a:rPr lang="de-DE" dirty="0"/>
              <a:t> | EDUG Symposium | June 28, 2017</a:t>
            </a:r>
          </a:p>
        </p:txBody>
      </p:sp>
      <p:sp>
        <p:nvSpPr>
          <p:cNvPr id="4" name="Titel 3"/>
          <p:cNvSpPr>
            <a:spLocks noGrp="1"/>
          </p:cNvSpPr>
          <p:nvPr>
            <p:ph type="title"/>
          </p:nvPr>
        </p:nvSpPr>
        <p:spPr/>
        <p:txBody>
          <a:bodyPr/>
          <a:lstStyle/>
          <a:p>
            <a:r>
              <a:rPr lang="en-US" b="0" dirty="0"/>
              <a:t>3. Brief introduction:</a:t>
            </a:r>
            <a:r>
              <a:rPr lang="en-US" dirty="0"/>
              <a:t> Projects *</a:t>
            </a:r>
          </a:p>
        </p:txBody>
      </p:sp>
      <p:graphicFrame>
        <p:nvGraphicFramePr>
          <p:cNvPr id="19" name="Diagramm 18"/>
          <p:cNvGraphicFramePr/>
          <p:nvPr>
            <p:extLst>
              <p:ext uri="{D42A27DB-BD31-4B8C-83A1-F6EECF244321}">
                <p14:modId xmlns:p14="http://schemas.microsoft.com/office/powerpoint/2010/main" val="1812917311"/>
              </p:ext>
            </p:extLst>
          </p:nvPr>
        </p:nvGraphicFramePr>
        <p:xfrm>
          <a:off x="1331640" y="2837160"/>
          <a:ext cx="6096000" cy="13839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feld 5"/>
          <p:cNvSpPr txBox="1"/>
          <p:nvPr/>
        </p:nvSpPr>
        <p:spPr>
          <a:xfrm>
            <a:off x="288000" y="4869160"/>
            <a:ext cx="7757252" cy="923330"/>
          </a:xfrm>
          <a:prstGeom prst="rect">
            <a:avLst/>
          </a:prstGeom>
          <a:noFill/>
        </p:spPr>
        <p:txBody>
          <a:bodyPr wrap="none" rtlCol="0">
            <a:spAutoFit/>
          </a:bodyPr>
          <a:lstStyle/>
          <a:p>
            <a:r>
              <a:rPr lang="en-US" dirty="0"/>
              <a:t>*</a:t>
            </a:r>
          </a:p>
          <a:p>
            <a:r>
              <a:rPr lang="en-US" i="1" dirty="0"/>
              <a:t>Formerly known as “</a:t>
            </a:r>
            <a:r>
              <a:rPr lang="en-US" i="1" dirty="0" err="1"/>
              <a:t>Änderungsstränge</a:t>
            </a:r>
            <a:r>
              <a:rPr lang="en-US" i="1" dirty="0"/>
              <a:t>” (DDC Deutsch Updates)</a:t>
            </a:r>
          </a:p>
          <a:p>
            <a:r>
              <a:rPr lang="en-US" i="1" dirty="0"/>
              <a:t>Formerly known as “Working sets” (Development phase)</a:t>
            </a:r>
          </a:p>
        </p:txBody>
      </p:sp>
    </p:spTree>
    <p:extLst>
      <p:ext uri="{BB962C8B-B14F-4D97-AF65-F5344CB8AC3E}">
        <p14:creationId xmlns:p14="http://schemas.microsoft.com/office/powerpoint/2010/main" val="2854695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4"/>
          <p:cNvSpPr>
            <a:spLocks noChangeArrowheads="1"/>
          </p:cNvSpPr>
          <p:nvPr/>
        </p:nvSpPr>
        <p:spPr bwMode="auto">
          <a:xfrm>
            <a:off x="287338" y="1"/>
            <a:ext cx="215900" cy="1196751"/>
          </a:xfrm>
          <a:prstGeom prst="rect">
            <a:avLst/>
          </a:prstGeom>
          <a:solidFill>
            <a:srgbClr val="FFC920"/>
          </a:solidFill>
          <a:ln w="9525">
            <a:noFill/>
            <a:miter lim="800000"/>
            <a:headEnd/>
            <a:tailEnd/>
          </a:ln>
        </p:spPr>
        <p:txBody>
          <a:bodyPr wrap="none" lIns="0" tIns="36000" rIns="0" bIns="0" anchor="ctr" anchorCtr="1"/>
          <a:lstStyle/>
          <a:p>
            <a:pPr algn="ctr"/>
            <a:fld id="{409DEF66-784C-4ABA-A954-EA29E77B5B61}" type="slidenum">
              <a:rPr lang="de-DE" sz="1000" b="1"/>
              <a:pPr algn="ctr"/>
              <a:t>7</a:t>
            </a:fld>
            <a:endParaRPr lang="de-DE" sz="1000" b="1" dirty="0"/>
          </a:p>
        </p:txBody>
      </p:sp>
      <p:sp>
        <p:nvSpPr>
          <p:cNvPr id="7" name="Rectangle 10"/>
          <p:cNvSpPr>
            <a:spLocks noGrp="1" noChangeArrowheads="1"/>
          </p:cNvSpPr>
          <p:nvPr>
            <p:ph type="ftr" sz="quarter" idx="10"/>
          </p:nvPr>
        </p:nvSpPr>
        <p:spPr>
          <a:noFill/>
        </p:spPr>
        <p:txBody>
          <a:bodyPr/>
          <a:lstStyle/>
          <a:p>
            <a:pPr>
              <a:defRPr/>
            </a:pPr>
            <a:r>
              <a:rPr lang="de-DE" dirty="0"/>
              <a:t>| Tina Mengel, DNB, Peter </a:t>
            </a:r>
            <a:r>
              <a:rPr lang="de-DE" dirty="0" err="1"/>
              <a:t>Werling</a:t>
            </a:r>
            <a:r>
              <a:rPr lang="de-DE" dirty="0"/>
              <a:t>, </a:t>
            </a:r>
            <a:r>
              <a:rPr lang="de-DE" dirty="0" err="1"/>
              <a:t>Pansoft</a:t>
            </a:r>
            <a:r>
              <a:rPr lang="de-DE" dirty="0"/>
              <a:t> | EDUG Symposium | June 28, 2017</a:t>
            </a:r>
          </a:p>
        </p:txBody>
      </p:sp>
      <p:sp>
        <p:nvSpPr>
          <p:cNvPr id="5" name="Inhaltsplatzhalter 4"/>
          <p:cNvSpPr>
            <a:spLocks noGrp="1"/>
          </p:cNvSpPr>
          <p:nvPr>
            <p:ph idx="1"/>
          </p:nvPr>
        </p:nvSpPr>
        <p:spPr>
          <a:xfrm>
            <a:off x="288000" y="2742970"/>
            <a:ext cx="5148096" cy="3422334"/>
          </a:xfrm>
        </p:spPr>
        <p:txBody>
          <a:bodyPr/>
          <a:lstStyle/>
          <a:p>
            <a:r>
              <a:rPr lang="en-US" dirty="0"/>
              <a:t>A group of Dewey numbers that make a bundle of updates which topically belong together</a:t>
            </a:r>
          </a:p>
          <a:p>
            <a:r>
              <a:rPr lang="en-US" dirty="0"/>
              <a:t>Usually consists of at least 2 entries</a:t>
            </a:r>
          </a:p>
          <a:p>
            <a:r>
              <a:rPr lang="en-US" dirty="0"/>
              <a:t>Translator decides when to create a project (Not all updated classes will be part of a project – Or should they?)</a:t>
            </a:r>
          </a:p>
          <a:p>
            <a:endParaRPr lang="en-US" dirty="0"/>
          </a:p>
        </p:txBody>
      </p:sp>
      <p:sp>
        <p:nvSpPr>
          <p:cNvPr id="4" name="Titel 3"/>
          <p:cNvSpPr>
            <a:spLocks noGrp="1"/>
          </p:cNvSpPr>
          <p:nvPr>
            <p:ph type="title"/>
          </p:nvPr>
        </p:nvSpPr>
        <p:spPr/>
        <p:txBody>
          <a:bodyPr/>
          <a:lstStyle/>
          <a:p>
            <a:r>
              <a:rPr lang="en-US" sz="2000" b="0" dirty="0"/>
              <a:t>3. Brief introduction: Projects</a:t>
            </a:r>
            <a:r>
              <a:rPr lang="en-US" dirty="0"/>
              <a:t/>
            </a:r>
            <a:br>
              <a:rPr lang="en-US" dirty="0"/>
            </a:br>
            <a:r>
              <a:rPr lang="en-US" dirty="0"/>
              <a:t>What is a project in Dewey translation?</a:t>
            </a:r>
          </a:p>
        </p:txBody>
      </p:sp>
      <p:grpSp>
        <p:nvGrpSpPr>
          <p:cNvPr id="2" name="Gruppieren 1"/>
          <p:cNvGrpSpPr/>
          <p:nvPr/>
        </p:nvGrpSpPr>
        <p:grpSpPr>
          <a:xfrm>
            <a:off x="5548931" y="2649686"/>
            <a:ext cx="3345788" cy="3659634"/>
            <a:chOff x="5548931" y="2649686"/>
            <a:chExt cx="3345788" cy="3659634"/>
          </a:xfrm>
        </p:grpSpPr>
        <p:grpSp>
          <p:nvGrpSpPr>
            <p:cNvPr id="20" name="Gruppieren 19"/>
            <p:cNvGrpSpPr/>
            <p:nvPr/>
          </p:nvGrpSpPr>
          <p:grpSpPr>
            <a:xfrm>
              <a:off x="5660808" y="3645024"/>
              <a:ext cx="2583600" cy="2664296"/>
              <a:chOff x="1709737" y="0"/>
              <a:chExt cx="5724525" cy="6858000"/>
            </a:xfrm>
          </p:grpSpPr>
          <p:pic>
            <p:nvPicPr>
              <p:cNvPr id="21" name="Picture 2" descr="C:\Users\mengel\AppData\Local\Microsoft\Windows\Temporary Internet Files\Content.IE5\QA3EXA8K\bag-305400_960_72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09737" y="0"/>
                <a:ext cx="5724525" cy="6858000"/>
              </a:xfrm>
              <a:prstGeom prst="rect">
                <a:avLst/>
              </a:prstGeom>
              <a:noFill/>
              <a:extLst>
                <a:ext uri="{909E8E84-426E-40DD-AFC4-6F175D3DCCD1}">
                  <a14:hiddenFill xmlns:a14="http://schemas.microsoft.com/office/drawing/2010/main">
                    <a:solidFill>
                      <a:srgbClr val="FFFFFF"/>
                    </a:solidFill>
                  </a14:hiddenFill>
                </a:ext>
              </a:extLst>
            </p:spPr>
          </p:pic>
          <p:sp>
            <p:nvSpPr>
              <p:cNvPr id="22" name="Textfeld 21"/>
              <p:cNvSpPr txBox="1"/>
              <p:nvPr/>
            </p:nvSpPr>
            <p:spPr>
              <a:xfrm>
                <a:off x="4879601" y="2374746"/>
                <a:ext cx="1599021" cy="633782"/>
              </a:xfrm>
              <a:prstGeom prst="rect">
                <a:avLst/>
              </a:prstGeom>
              <a:noFill/>
            </p:spPr>
            <p:txBody>
              <a:bodyPr wrap="none" rtlCol="0">
                <a:spAutoFit/>
              </a:bodyPr>
              <a:lstStyle/>
              <a:p>
                <a:r>
                  <a:rPr lang="de-DE" sz="1000" dirty="0">
                    <a:solidFill>
                      <a:srgbClr val="C00000"/>
                    </a:solidFill>
                  </a:rPr>
                  <a:t>793.735</a:t>
                </a:r>
              </a:p>
            </p:txBody>
          </p:sp>
          <p:sp>
            <p:nvSpPr>
              <p:cNvPr id="23" name="Textfeld 22"/>
              <p:cNvSpPr txBox="1"/>
              <p:nvPr/>
            </p:nvSpPr>
            <p:spPr>
              <a:xfrm>
                <a:off x="4790733" y="1734281"/>
                <a:ext cx="1236738" cy="633782"/>
              </a:xfrm>
              <a:prstGeom prst="rect">
                <a:avLst/>
              </a:prstGeom>
              <a:noFill/>
            </p:spPr>
            <p:txBody>
              <a:bodyPr wrap="none" rtlCol="0">
                <a:spAutoFit/>
              </a:bodyPr>
              <a:lstStyle/>
              <a:p>
                <a:r>
                  <a:rPr lang="de-DE" sz="1000" dirty="0">
                    <a:solidFill>
                      <a:srgbClr val="C00000"/>
                    </a:solidFill>
                  </a:rPr>
                  <a:t>398.8</a:t>
                </a:r>
              </a:p>
            </p:txBody>
          </p:sp>
          <p:sp>
            <p:nvSpPr>
              <p:cNvPr id="24" name="Textfeld 23"/>
              <p:cNvSpPr txBox="1"/>
              <p:nvPr/>
            </p:nvSpPr>
            <p:spPr>
              <a:xfrm>
                <a:off x="4403264" y="3015210"/>
                <a:ext cx="1599021" cy="633782"/>
              </a:xfrm>
              <a:prstGeom prst="rect">
                <a:avLst/>
              </a:prstGeom>
              <a:noFill/>
            </p:spPr>
            <p:txBody>
              <a:bodyPr wrap="none" rtlCol="0">
                <a:spAutoFit/>
              </a:bodyPr>
              <a:lstStyle/>
              <a:p>
                <a:r>
                  <a:rPr lang="de-DE" sz="1000" dirty="0">
                    <a:solidFill>
                      <a:srgbClr val="C00000"/>
                    </a:solidFill>
                  </a:rPr>
                  <a:t>809.982</a:t>
                </a:r>
              </a:p>
            </p:txBody>
          </p:sp>
          <p:sp>
            <p:nvSpPr>
              <p:cNvPr id="25" name="Textfeld 24"/>
              <p:cNvSpPr txBox="1"/>
              <p:nvPr/>
            </p:nvSpPr>
            <p:spPr>
              <a:xfrm>
                <a:off x="3385058" y="1947770"/>
                <a:ext cx="1396568" cy="633782"/>
              </a:xfrm>
              <a:prstGeom prst="rect">
                <a:avLst/>
              </a:prstGeom>
              <a:noFill/>
            </p:spPr>
            <p:txBody>
              <a:bodyPr wrap="none" rtlCol="0">
                <a:spAutoFit/>
              </a:bodyPr>
              <a:lstStyle/>
              <a:p>
                <a:r>
                  <a:rPr lang="de-DE" sz="1000" dirty="0">
                    <a:solidFill>
                      <a:srgbClr val="C00000"/>
                    </a:solidFill>
                  </a:rPr>
                  <a:t>T3A--8</a:t>
                </a:r>
              </a:p>
            </p:txBody>
          </p:sp>
          <p:sp>
            <p:nvSpPr>
              <p:cNvPr id="26" name="Textfeld 25"/>
              <p:cNvSpPr txBox="1"/>
              <p:nvPr/>
            </p:nvSpPr>
            <p:spPr>
              <a:xfrm>
                <a:off x="3499845" y="4448432"/>
                <a:ext cx="2977121" cy="1822126"/>
              </a:xfrm>
              <a:prstGeom prst="rect">
                <a:avLst/>
              </a:prstGeom>
              <a:noFill/>
            </p:spPr>
            <p:txBody>
              <a:bodyPr wrap="none" rtlCol="0">
                <a:spAutoFit/>
              </a:bodyPr>
              <a:lstStyle/>
              <a:p>
                <a:r>
                  <a:rPr lang="de-DE" sz="1000" dirty="0">
                    <a:solidFill>
                      <a:srgbClr val="C00000"/>
                    </a:solidFill>
                  </a:rPr>
                  <a:t>man:T3A—8+02, </a:t>
                </a:r>
              </a:p>
              <a:p>
                <a:r>
                  <a:rPr lang="de-DE" sz="1000" dirty="0">
                    <a:solidFill>
                      <a:srgbClr val="C00000"/>
                    </a:solidFill>
                  </a:rPr>
                  <a:t>T3B—802, </a:t>
                </a:r>
              </a:p>
              <a:p>
                <a:r>
                  <a:rPr lang="de-DE" sz="1000" dirty="0">
                    <a:solidFill>
                      <a:srgbClr val="C00000"/>
                    </a:solidFill>
                  </a:rPr>
                  <a:t>T3B—8+02 vs. </a:t>
                </a:r>
              </a:p>
              <a:p>
                <a:r>
                  <a:rPr lang="de-DE" sz="1000" dirty="0">
                    <a:solidFill>
                      <a:srgbClr val="C00000"/>
                    </a:solidFill>
                  </a:rPr>
                  <a:t>398.6, 793.735</a:t>
                </a:r>
              </a:p>
            </p:txBody>
          </p:sp>
          <p:sp>
            <p:nvSpPr>
              <p:cNvPr id="27" name="Textfeld 26"/>
              <p:cNvSpPr txBox="1"/>
              <p:nvPr/>
            </p:nvSpPr>
            <p:spPr>
              <a:xfrm>
                <a:off x="2724781" y="2801722"/>
                <a:ext cx="1599021" cy="633782"/>
              </a:xfrm>
              <a:prstGeom prst="rect">
                <a:avLst/>
              </a:prstGeom>
              <a:noFill/>
            </p:spPr>
            <p:txBody>
              <a:bodyPr wrap="none" rtlCol="0">
                <a:spAutoFit/>
              </a:bodyPr>
              <a:lstStyle/>
              <a:p>
                <a:r>
                  <a:rPr lang="de-DE" sz="1000" dirty="0">
                    <a:solidFill>
                      <a:srgbClr val="C00000"/>
                    </a:solidFill>
                  </a:rPr>
                  <a:t>808.882</a:t>
                </a:r>
              </a:p>
            </p:txBody>
          </p:sp>
          <p:sp>
            <p:nvSpPr>
              <p:cNvPr id="28" name="Textfeld 27"/>
              <p:cNvSpPr txBox="1"/>
              <p:nvPr/>
            </p:nvSpPr>
            <p:spPr>
              <a:xfrm>
                <a:off x="2284591" y="3655675"/>
                <a:ext cx="3087224" cy="633782"/>
              </a:xfrm>
              <a:prstGeom prst="rect">
                <a:avLst/>
              </a:prstGeom>
              <a:noFill/>
            </p:spPr>
            <p:txBody>
              <a:bodyPr wrap="none" rtlCol="0">
                <a:spAutoFit/>
              </a:bodyPr>
              <a:lstStyle/>
              <a:p>
                <a:r>
                  <a:rPr lang="de-DE" sz="1000" dirty="0">
                    <a:solidFill>
                      <a:srgbClr val="C00000"/>
                    </a:solidFill>
                  </a:rPr>
                  <a:t>int:T3B—81-89;02</a:t>
                </a:r>
              </a:p>
            </p:txBody>
          </p:sp>
          <p:sp>
            <p:nvSpPr>
              <p:cNvPr id="29" name="Textfeld 28"/>
              <p:cNvSpPr txBox="1"/>
              <p:nvPr/>
            </p:nvSpPr>
            <p:spPr>
              <a:xfrm>
                <a:off x="2068874" y="4509630"/>
                <a:ext cx="1236738" cy="633782"/>
              </a:xfrm>
              <a:prstGeom prst="rect">
                <a:avLst/>
              </a:prstGeom>
              <a:noFill/>
            </p:spPr>
            <p:txBody>
              <a:bodyPr wrap="none" rtlCol="0">
                <a:spAutoFit/>
              </a:bodyPr>
              <a:lstStyle/>
              <a:p>
                <a:r>
                  <a:rPr lang="de-DE" sz="1000" dirty="0">
                    <a:solidFill>
                      <a:srgbClr val="C00000"/>
                    </a:solidFill>
                  </a:rPr>
                  <a:t>398.6</a:t>
                </a:r>
              </a:p>
            </p:txBody>
          </p:sp>
        </p:grpSp>
        <p:sp>
          <p:nvSpPr>
            <p:cNvPr id="8" name="Textfeld 7"/>
            <p:cNvSpPr txBox="1"/>
            <p:nvPr/>
          </p:nvSpPr>
          <p:spPr>
            <a:xfrm>
              <a:off x="5548931" y="2649686"/>
              <a:ext cx="3345788" cy="923330"/>
            </a:xfrm>
            <a:prstGeom prst="rect">
              <a:avLst/>
            </a:prstGeom>
            <a:noFill/>
          </p:spPr>
          <p:txBody>
            <a:bodyPr wrap="none" rtlCol="0">
              <a:spAutoFit/>
            </a:bodyPr>
            <a:lstStyle/>
            <a:p>
              <a:pPr>
                <a:lnSpc>
                  <a:spcPct val="150000"/>
                </a:lnSpc>
              </a:pPr>
              <a:r>
                <a:rPr lang="en-US" b="1" dirty="0">
                  <a:solidFill>
                    <a:srgbClr val="C00000"/>
                  </a:solidFill>
                </a:rPr>
                <a:t>Project: </a:t>
              </a:r>
            </a:p>
            <a:p>
              <a:pPr>
                <a:lnSpc>
                  <a:spcPct val="150000"/>
                </a:lnSpc>
              </a:pPr>
              <a:r>
                <a:rPr lang="en-US" b="1" i="1" dirty="0">
                  <a:solidFill>
                    <a:srgbClr val="C00000"/>
                  </a:solidFill>
                </a:rPr>
                <a:t>Riddles, tongue twisters</a:t>
              </a:r>
            </a:p>
          </p:txBody>
        </p:sp>
      </p:grpSp>
    </p:spTree>
    <p:extLst>
      <p:ext uri="{BB962C8B-B14F-4D97-AF65-F5344CB8AC3E}">
        <p14:creationId xmlns:p14="http://schemas.microsoft.com/office/powerpoint/2010/main" val="1764194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4"/>
          <p:cNvSpPr>
            <a:spLocks noChangeArrowheads="1"/>
          </p:cNvSpPr>
          <p:nvPr/>
        </p:nvSpPr>
        <p:spPr bwMode="auto">
          <a:xfrm>
            <a:off x="287338" y="1"/>
            <a:ext cx="215900" cy="1196751"/>
          </a:xfrm>
          <a:prstGeom prst="rect">
            <a:avLst/>
          </a:prstGeom>
          <a:solidFill>
            <a:srgbClr val="E62E2E"/>
          </a:solidFill>
          <a:ln w="9525">
            <a:noFill/>
            <a:miter lim="800000"/>
            <a:headEnd/>
            <a:tailEnd/>
          </a:ln>
        </p:spPr>
        <p:txBody>
          <a:bodyPr wrap="none" lIns="0" tIns="36000" rIns="0" bIns="0" anchor="ctr" anchorCtr="1"/>
          <a:lstStyle/>
          <a:p>
            <a:pPr algn="ctr"/>
            <a:fld id="{1F6877A1-CE93-4F03-87E7-6555A3C9C3C2}" type="slidenum">
              <a:rPr lang="de-DE" sz="1000" b="1"/>
              <a:pPr algn="ctr"/>
              <a:t>8</a:t>
            </a:fld>
            <a:endParaRPr lang="de-DE" sz="1000" b="1" dirty="0"/>
          </a:p>
        </p:txBody>
      </p:sp>
      <p:sp>
        <p:nvSpPr>
          <p:cNvPr id="6" name="Rectangle 10"/>
          <p:cNvSpPr>
            <a:spLocks noGrp="1" noChangeArrowheads="1"/>
          </p:cNvSpPr>
          <p:nvPr>
            <p:ph type="ftr" sz="quarter" idx="10"/>
          </p:nvPr>
        </p:nvSpPr>
        <p:spPr>
          <a:noFill/>
        </p:spPr>
        <p:txBody>
          <a:bodyPr/>
          <a:lstStyle/>
          <a:p>
            <a:pPr>
              <a:defRPr/>
            </a:pPr>
            <a:r>
              <a:rPr lang="de-DE" dirty="0"/>
              <a:t>| Tina Mengel, DNB, Peter </a:t>
            </a:r>
            <a:r>
              <a:rPr lang="de-DE" dirty="0" err="1"/>
              <a:t>Werling</a:t>
            </a:r>
            <a:r>
              <a:rPr lang="de-DE" dirty="0"/>
              <a:t>, </a:t>
            </a:r>
            <a:r>
              <a:rPr lang="de-DE" dirty="0" err="1"/>
              <a:t>Pansoft</a:t>
            </a:r>
            <a:r>
              <a:rPr lang="de-DE" dirty="0"/>
              <a:t> | EDUG Symposium | June 28, 2017</a:t>
            </a:r>
          </a:p>
        </p:txBody>
      </p:sp>
      <p:sp>
        <p:nvSpPr>
          <p:cNvPr id="5" name="Inhaltsplatzhalter 4"/>
          <p:cNvSpPr>
            <a:spLocks noGrp="1"/>
          </p:cNvSpPr>
          <p:nvPr>
            <p:ph idx="1"/>
          </p:nvPr>
        </p:nvSpPr>
        <p:spPr/>
        <p:txBody>
          <a:bodyPr/>
          <a:lstStyle/>
          <a:p>
            <a:pPr marL="0" indent="0">
              <a:buNone/>
            </a:pPr>
            <a:r>
              <a:rPr lang="de-DE" dirty="0"/>
              <a:t> </a:t>
            </a:r>
          </a:p>
        </p:txBody>
      </p:sp>
      <p:sp>
        <p:nvSpPr>
          <p:cNvPr id="4" name="Titel 3"/>
          <p:cNvSpPr>
            <a:spLocks noGrp="1"/>
          </p:cNvSpPr>
          <p:nvPr>
            <p:ph type="title"/>
          </p:nvPr>
        </p:nvSpPr>
        <p:spPr/>
        <p:txBody>
          <a:bodyPr/>
          <a:lstStyle/>
          <a:p>
            <a:r>
              <a:rPr lang="en-US" sz="2000" b="0" dirty="0"/>
              <a:t>3. Brief introduction: Projects</a:t>
            </a:r>
            <a:r>
              <a:rPr lang="en-US" dirty="0"/>
              <a:t/>
            </a:r>
            <a:br>
              <a:rPr lang="en-US" dirty="0"/>
            </a:br>
            <a:r>
              <a:rPr lang="en-US" dirty="0"/>
              <a:t>What (else) is a project good for?</a:t>
            </a:r>
          </a:p>
        </p:txBody>
      </p:sp>
      <p:graphicFrame>
        <p:nvGraphicFramePr>
          <p:cNvPr id="2" name="Tabelle 1"/>
          <p:cNvGraphicFramePr>
            <a:graphicFrameLocks noGrp="1"/>
          </p:cNvGraphicFramePr>
          <p:nvPr>
            <p:extLst>
              <p:ext uri="{D42A27DB-BD31-4B8C-83A1-F6EECF244321}">
                <p14:modId xmlns:p14="http://schemas.microsoft.com/office/powerpoint/2010/main" val="2200015271"/>
              </p:ext>
            </p:extLst>
          </p:nvPr>
        </p:nvGraphicFramePr>
        <p:xfrm>
          <a:off x="288000" y="2711670"/>
          <a:ext cx="7921128" cy="3760210"/>
        </p:xfrm>
        <a:graphic>
          <a:graphicData uri="http://schemas.openxmlformats.org/drawingml/2006/table">
            <a:tbl>
              <a:tblPr firstRow="1" bandRow="1">
                <a:tableStyleId>{BC89EF96-8CEA-46FF-86C4-4CE0E7609802}</a:tableStyleId>
              </a:tblPr>
              <a:tblGrid>
                <a:gridCol w="3929815">
                  <a:extLst>
                    <a:ext uri="{9D8B030D-6E8A-4147-A177-3AD203B41FA5}">
                      <a16:colId xmlns:a16="http://schemas.microsoft.com/office/drawing/2014/main" xmlns="" val="20000"/>
                    </a:ext>
                  </a:extLst>
                </a:gridCol>
                <a:gridCol w="3991313">
                  <a:extLst>
                    <a:ext uri="{9D8B030D-6E8A-4147-A177-3AD203B41FA5}">
                      <a16:colId xmlns:a16="http://schemas.microsoft.com/office/drawing/2014/main" xmlns="" val="20001"/>
                    </a:ext>
                  </a:extLst>
                </a:gridCol>
              </a:tblGrid>
              <a:tr h="448050">
                <a:tc>
                  <a:txBody>
                    <a:bodyPr/>
                    <a:lstStyle/>
                    <a:p>
                      <a:r>
                        <a:rPr lang="en-US" noProof="0" dirty="0"/>
                        <a:t>Translator</a:t>
                      </a:r>
                    </a:p>
                  </a:txBody>
                  <a:tcPr/>
                </a:tc>
                <a:tc>
                  <a:txBody>
                    <a:bodyPr/>
                    <a:lstStyle/>
                    <a:p>
                      <a:r>
                        <a:rPr lang="en-US" noProof="0" dirty="0"/>
                        <a:t>WebDewey</a:t>
                      </a:r>
                      <a:r>
                        <a:rPr lang="en-US" baseline="0" noProof="0" dirty="0"/>
                        <a:t> user</a:t>
                      </a:r>
                      <a:endParaRPr lang="en-US" noProof="0" dirty="0"/>
                    </a:p>
                  </a:txBody>
                  <a:tcPr/>
                </a:tc>
                <a:extLst>
                  <a:ext uri="{0D108BD9-81ED-4DB2-BD59-A6C34878D82A}">
                    <a16:rowId xmlns:a16="http://schemas.microsoft.com/office/drawing/2014/main" xmlns="" val="10000"/>
                  </a:ext>
                </a:extLst>
              </a:tr>
              <a:tr h="3008334">
                <a:tc>
                  <a:txBody>
                    <a:bodyPr/>
                    <a:lstStyle/>
                    <a:p>
                      <a:pPr marL="285750" indent="-285750">
                        <a:lnSpc>
                          <a:spcPts val="1600"/>
                        </a:lnSpc>
                        <a:buFont typeface="Arial" panose="020B0604020202020204" pitchFamily="34" charset="0"/>
                        <a:buChar char="•"/>
                      </a:pPr>
                      <a:endParaRPr lang="en-US" noProof="0" dirty="0"/>
                    </a:p>
                    <a:p>
                      <a:pPr marL="285750" indent="-285750">
                        <a:lnSpc>
                          <a:spcPts val="2400"/>
                        </a:lnSpc>
                        <a:buFont typeface="Arial" panose="020B0604020202020204" pitchFamily="34" charset="0"/>
                        <a:buChar char="•"/>
                      </a:pPr>
                      <a:r>
                        <a:rPr lang="en-US" noProof="0" dirty="0"/>
                        <a:t>consistent terminology</a:t>
                      </a:r>
                    </a:p>
                    <a:p>
                      <a:pPr marL="285750" indent="-285750">
                        <a:lnSpc>
                          <a:spcPts val="2400"/>
                        </a:lnSpc>
                        <a:buFont typeface="Arial" panose="020B0604020202020204" pitchFamily="34" charset="0"/>
                        <a:buChar char="•"/>
                      </a:pPr>
                      <a:r>
                        <a:rPr lang="en-US" noProof="0" dirty="0"/>
                        <a:t>work-sharing</a:t>
                      </a:r>
                    </a:p>
                    <a:p>
                      <a:pPr marL="285750" indent="-285750">
                        <a:lnSpc>
                          <a:spcPts val="2400"/>
                        </a:lnSpc>
                        <a:buFont typeface="Arial" panose="020B0604020202020204" pitchFamily="34" charset="0"/>
                        <a:buChar char="•"/>
                      </a:pPr>
                      <a:r>
                        <a:rPr lang="en-US" noProof="0" dirty="0"/>
                        <a:t>formal</a:t>
                      </a:r>
                      <a:r>
                        <a:rPr lang="en-US" baseline="0" noProof="0" dirty="0"/>
                        <a:t> updates in many classes</a:t>
                      </a:r>
                    </a:p>
                    <a:p>
                      <a:pPr marL="285750" indent="-285750">
                        <a:lnSpc>
                          <a:spcPts val="2400"/>
                        </a:lnSpc>
                        <a:buFont typeface="Arial" panose="020B0604020202020204" pitchFamily="34" charset="0"/>
                        <a:buChar char="•"/>
                      </a:pPr>
                      <a:r>
                        <a:rPr lang="en-US" baseline="0" noProof="0" dirty="0"/>
                        <a:t>prevents double work (e.g. reduces search efforts)</a:t>
                      </a:r>
                    </a:p>
                    <a:p>
                      <a:pPr marL="285750" indent="-285750">
                        <a:lnSpc>
                          <a:spcPts val="2400"/>
                        </a:lnSpc>
                        <a:buFont typeface="Arial" panose="020B0604020202020204" pitchFamily="34" charset="0"/>
                        <a:buChar char="•"/>
                      </a:pPr>
                      <a:r>
                        <a:rPr lang="en-US" baseline="0" noProof="0" dirty="0"/>
                        <a:t>organizing work on updates</a:t>
                      </a:r>
                    </a:p>
                    <a:p>
                      <a:pPr marL="285750" indent="-285750">
                        <a:lnSpc>
                          <a:spcPts val="2400"/>
                        </a:lnSpc>
                        <a:buFont typeface="Arial" panose="020B0604020202020204" pitchFamily="34" charset="0"/>
                        <a:buChar char="•"/>
                      </a:pPr>
                      <a:r>
                        <a:rPr lang="en-US" baseline="0" noProof="0" dirty="0"/>
                        <a:t>control of complex updates (archive)</a:t>
                      </a:r>
                      <a:endParaRPr lang="en-US" noProof="0" dirty="0"/>
                    </a:p>
                  </a:txBody>
                  <a:tcPr>
                    <a:noFill/>
                  </a:tcPr>
                </a:tc>
                <a:tc>
                  <a:txBody>
                    <a:bodyPr/>
                    <a:lstStyle/>
                    <a:p>
                      <a:pPr marL="285750" indent="-285750">
                        <a:lnSpc>
                          <a:spcPts val="1600"/>
                        </a:lnSpc>
                        <a:buFont typeface="Arial" panose="020B0604020202020204" pitchFamily="34" charset="0"/>
                        <a:buChar char="•"/>
                      </a:pPr>
                      <a:endParaRPr lang="en-US" baseline="0" noProof="0" dirty="0"/>
                    </a:p>
                    <a:p>
                      <a:pPr marL="285750" indent="-285750">
                        <a:lnSpc>
                          <a:spcPts val="2400"/>
                        </a:lnSpc>
                        <a:buFont typeface="Arial" panose="020B0604020202020204" pitchFamily="34" charset="0"/>
                        <a:buChar char="•"/>
                      </a:pPr>
                      <a:r>
                        <a:rPr lang="en-US" baseline="0" noProof="0" dirty="0"/>
                        <a:t>tracking of coherent updates</a:t>
                      </a:r>
                    </a:p>
                    <a:p>
                      <a:pPr marL="285750" indent="-285750">
                        <a:lnSpc>
                          <a:spcPts val="2400"/>
                        </a:lnSpc>
                        <a:buFont typeface="Arial" panose="020B0604020202020204" pitchFamily="34" charset="0"/>
                        <a:buChar char="•"/>
                      </a:pPr>
                      <a:r>
                        <a:rPr lang="en-US" baseline="0" noProof="0" dirty="0"/>
                        <a:t>verbal search for updates (via project name and keywords)</a:t>
                      </a:r>
                    </a:p>
                    <a:p>
                      <a:pPr marL="285750" indent="-285750">
                        <a:lnSpc>
                          <a:spcPts val="2400"/>
                        </a:lnSpc>
                        <a:buFont typeface="Arial" panose="020B0604020202020204" pitchFamily="34" charset="0"/>
                        <a:buChar char="•"/>
                      </a:pPr>
                      <a:r>
                        <a:rPr lang="en-US" baseline="0" noProof="0" dirty="0"/>
                        <a:t>facilitates updating of mappings (old and new numbers shown together)</a:t>
                      </a:r>
                    </a:p>
                    <a:p>
                      <a:pPr marL="285750" marR="0" indent="-285750" algn="l" defTabSz="914400" rtl="0" eaLnBrk="1" fontAlgn="auto" latinLnBrk="0" hangingPunct="1">
                        <a:lnSpc>
                          <a:spcPts val="2400"/>
                        </a:lnSpc>
                        <a:spcBef>
                          <a:spcPts val="0"/>
                        </a:spcBef>
                        <a:spcAft>
                          <a:spcPts val="0"/>
                        </a:spcAft>
                        <a:buClrTx/>
                        <a:buSzTx/>
                        <a:buFont typeface="Arial" panose="020B0604020202020204" pitchFamily="34" charset="0"/>
                        <a:buChar char="•"/>
                        <a:tabLst/>
                        <a:defRPr/>
                      </a:pPr>
                      <a:r>
                        <a:rPr lang="en-US" baseline="0" noProof="0" dirty="0"/>
                        <a:t>work-sharing (scattered updates)</a:t>
                      </a:r>
                    </a:p>
                    <a:p>
                      <a:pPr marL="0" marR="0" indent="0" algn="l" defTabSz="914400" rtl="0" eaLnBrk="1" fontAlgn="auto" latinLnBrk="0" hangingPunct="1">
                        <a:lnSpc>
                          <a:spcPts val="2400"/>
                        </a:lnSpc>
                        <a:spcBef>
                          <a:spcPts val="0"/>
                        </a:spcBef>
                        <a:spcAft>
                          <a:spcPts val="0"/>
                        </a:spcAft>
                        <a:buClrTx/>
                        <a:buSzTx/>
                        <a:buFont typeface="Arial" panose="020B0604020202020204" pitchFamily="34" charset="0"/>
                        <a:buNone/>
                        <a:tabLst/>
                        <a:defRPr/>
                      </a:pPr>
                      <a:endParaRPr lang="en-US" baseline="0" noProof="0" dirty="0"/>
                    </a:p>
                    <a:p>
                      <a:endParaRPr lang="en-US" noProof="0" dirty="0"/>
                    </a:p>
                  </a:txBody>
                  <a:tcPr>
                    <a:no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117081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4"/>
          <p:cNvSpPr>
            <a:spLocks noChangeArrowheads="1"/>
          </p:cNvSpPr>
          <p:nvPr/>
        </p:nvSpPr>
        <p:spPr bwMode="auto">
          <a:xfrm>
            <a:off x="287338" y="0"/>
            <a:ext cx="215900" cy="1195200"/>
          </a:xfrm>
          <a:prstGeom prst="rect">
            <a:avLst/>
          </a:prstGeom>
          <a:solidFill>
            <a:srgbClr val="A4B900"/>
          </a:solidFill>
          <a:ln w="9525">
            <a:noFill/>
            <a:miter lim="800000"/>
            <a:headEnd/>
            <a:tailEnd/>
          </a:ln>
        </p:spPr>
        <p:txBody>
          <a:bodyPr wrap="none" lIns="0" tIns="36000" rIns="0" bIns="0" anchor="ctr" anchorCtr="1"/>
          <a:lstStyle/>
          <a:p>
            <a:pPr algn="ctr"/>
            <a:fld id="{FB9A5C09-60F7-4597-AA13-EB7B3B3D1FF2}" type="slidenum">
              <a:rPr lang="de-DE" sz="1000" b="1"/>
              <a:pPr algn="ctr"/>
              <a:t>9</a:t>
            </a:fld>
            <a:endParaRPr lang="de-DE" sz="1000" b="1"/>
          </a:p>
        </p:txBody>
      </p:sp>
      <p:sp>
        <p:nvSpPr>
          <p:cNvPr id="10" name="Rectangle 10"/>
          <p:cNvSpPr>
            <a:spLocks noGrp="1" noChangeArrowheads="1"/>
          </p:cNvSpPr>
          <p:nvPr>
            <p:ph type="ftr" sz="quarter" idx="10"/>
          </p:nvPr>
        </p:nvSpPr>
        <p:spPr>
          <a:noFill/>
        </p:spPr>
        <p:txBody>
          <a:bodyPr/>
          <a:lstStyle/>
          <a:p>
            <a:pPr>
              <a:defRPr/>
            </a:pPr>
            <a:r>
              <a:rPr lang="de-DE" dirty="0"/>
              <a:t>| Tina Mengel, DNB, Peter </a:t>
            </a:r>
            <a:r>
              <a:rPr lang="de-DE" dirty="0" err="1"/>
              <a:t>Werling</a:t>
            </a:r>
            <a:r>
              <a:rPr lang="de-DE" dirty="0"/>
              <a:t>, </a:t>
            </a:r>
            <a:r>
              <a:rPr lang="de-DE" dirty="0" err="1"/>
              <a:t>Pansoft</a:t>
            </a:r>
            <a:r>
              <a:rPr lang="de-DE" dirty="0"/>
              <a:t> | EDUG Symposium | June 28, 2017</a:t>
            </a:r>
          </a:p>
        </p:txBody>
      </p:sp>
      <p:sp>
        <p:nvSpPr>
          <p:cNvPr id="4" name="Titel 3"/>
          <p:cNvSpPr>
            <a:spLocks noGrp="1"/>
          </p:cNvSpPr>
          <p:nvPr>
            <p:ph type="title"/>
          </p:nvPr>
        </p:nvSpPr>
        <p:spPr/>
        <p:txBody>
          <a:bodyPr/>
          <a:lstStyle/>
          <a:p>
            <a:r>
              <a:rPr lang="en-US" dirty="0"/>
              <a:t>4. Some live clicking to show examples</a:t>
            </a:r>
          </a:p>
        </p:txBody>
      </p:sp>
    </p:spTree>
    <p:extLst>
      <p:ext uri="{BB962C8B-B14F-4D97-AF65-F5344CB8AC3E}">
        <p14:creationId xmlns:p14="http://schemas.microsoft.com/office/powerpoint/2010/main" val="3640664735"/>
      </p:ext>
    </p:extLst>
  </p:cSld>
  <p:clrMapOvr>
    <a:masterClrMapping/>
  </p:clrMapOvr>
</p:sld>
</file>

<file path=ppt/theme/theme1.xml><?xml version="1.0" encoding="utf-8"?>
<a:theme xmlns:a="http://schemas.openxmlformats.org/drawingml/2006/main" name="PPT-Vorlage-Variante">
  <a:themeElements>
    <a:clrScheme name="Larissa-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Design">
      <a:majorFont>
        <a:latin typeface="Verdana"/>
        <a:ea typeface=""/>
        <a:cs typeface="Arial"/>
      </a:majorFont>
      <a:minorFont>
        <a:latin typeface="Verdana"/>
        <a:ea typeface=""/>
        <a:cs typeface="Arial"/>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rissa-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arissa-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arissa-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arissa-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arissa-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arissa-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arissa-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arissa-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arissa-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arissa-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arissa-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arissa-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PPT-Vorlage-Variante</Template>
  <TotalTime>0</TotalTime>
  <Words>1469</Words>
  <Application>Microsoft Office PowerPoint</Application>
  <PresentationFormat>Bildschirmpräsentation (4:3)</PresentationFormat>
  <Paragraphs>172</Paragraphs>
  <Slides>9</Slides>
  <Notes>9</Notes>
  <HiddenSlides>0</HiddenSlides>
  <MMClips>0</MMClips>
  <ScaleCrop>false</ScaleCrop>
  <HeadingPairs>
    <vt:vector size="4" baseType="variant">
      <vt:variant>
        <vt:lpstr>Design</vt:lpstr>
      </vt:variant>
      <vt:variant>
        <vt:i4>1</vt:i4>
      </vt:variant>
      <vt:variant>
        <vt:lpstr>Folientitel</vt:lpstr>
      </vt:variant>
      <vt:variant>
        <vt:i4>9</vt:i4>
      </vt:variant>
    </vt:vector>
  </HeadingPairs>
  <TitlesOfParts>
    <vt:vector size="10" baseType="lpstr">
      <vt:lpstr>PPT-Vorlage-Variante</vt:lpstr>
      <vt:lpstr>New features in DDC applications</vt:lpstr>
      <vt:lpstr>Outline</vt:lpstr>
      <vt:lpstr>1. Short intro: Dewey applications</vt:lpstr>
      <vt:lpstr>2. Overview: What’s new?</vt:lpstr>
      <vt:lpstr>2. Overview: What’s still in the pipeline?</vt:lpstr>
      <vt:lpstr>3. Brief introduction: Projects *</vt:lpstr>
      <vt:lpstr>3. Brief introduction: Projects What is a project in Dewey translation?</vt:lpstr>
      <vt:lpstr>3. Brief introduction: Projects What (else) is a project good for?</vt:lpstr>
      <vt:lpstr>4. Some live clicking to show examples</vt:lpstr>
    </vt:vector>
  </TitlesOfParts>
  <Company>Deutsche Nationalbibliothek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Projects – What they can do for the Dewey translator and for the WebDewey user</dc:title>
  <dc:creator>mengel</dc:creator>
  <cp:lastModifiedBy>mengel</cp:lastModifiedBy>
  <cp:revision>66</cp:revision>
  <cp:lastPrinted>2017-06-25T22:23:41Z</cp:lastPrinted>
  <dcterms:created xsi:type="dcterms:W3CDTF">2017-05-31T11:40:47Z</dcterms:created>
  <dcterms:modified xsi:type="dcterms:W3CDTF">2017-07-03T09:08:43Z</dcterms:modified>
</cp:coreProperties>
</file>