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9" r:id="rId3"/>
    <p:sldId id="260" r:id="rId4"/>
    <p:sldId id="261" r:id="rId5"/>
    <p:sldId id="283" r:id="rId6"/>
    <p:sldId id="262" r:id="rId7"/>
    <p:sldId id="284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7" r:id="rId17"/>
    <p:sldId id="275" r:id="rId18"/>
    <p:sldId id="278" r:id="rId19"/>
    <p:sldId id="279" r:id="rId20"/>
    <p:sldId id="280" r:id="rId21"/>
    <p:sldId id="281" r:id="rId22"/>
    <p:sldId id="282" r:id="rId23"/>
    <p:sldId id="273" r:id="rId24"/>
    <p:sldId id="285" r:id="rId25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90C4"/>
    <a:srgbClr val="26B8C1"/>
    <a:srgbClr val="2DD4DF"/>
    <a:srgbClr val="28C1CA"/>
    <a:srgbClr val="2A4C89"/>
    <a:srgbClr val="335CA6"/>
    <a:srgbClr val="E38E4C"/>
    <a:srgbClr val="A85F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223" autoAdjust="0"/>
    <p:restoredTop sz="94671"/>
  </p:normalViewPr>
  <p:slideViewPr>
    <p:cSldViewPr snapToGrid="0">
      <p:cViewPr>
        <p:scale>
          <a:sx n="78" d="100"/>
          <a:sy n="78" d="100"/>
        </p:scale>
        <p:origin x="-2694" y="-9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27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2158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53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261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0431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383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995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50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512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2127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351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D263F-CB02-4FB4-9248-E906D8FBC0C4}" type="datetimeFigureOut">
              <a:rPr lang="fr-FR" smtClean="0"/>
              <a:t>23/06/2017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40DFF-1B70-4BBB-B52E-EAA4CBEBE2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950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385" y="105013"/>
            <a:ext cx="1187323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latin typeface="Avenir Next" charset="0"/>
                <a:ea typeface="Avenir Next" charset="0"/>
                <a:cs typeface="Avenir Next" charset="0"/>
              </a:rPr>
              <a:t>BnF Bibliothèque nationale de France</a:t>
            </a:r>
          </a:p>
          <a:p>
            <a:r>
              <a:rPr lang="fr-FR" dirty="0">
                <a:latin typeface="Avenir Next" charset="0"/>
                <a:ea typeface="Avenir Next" charset="0"/>
                <a:cs typeface="Avenir Next" charset="0"/>
              </a:rPr>
              <a:t> </a:t>
            </a:r>
          </a:p>
          <a:p>
            <a:r>
              <a:rPr lang="fr-FR" dirty="0">
                <a:latin typeface="Avenir Next" charset="0"/>
                <a:ea typeface="Avenir Next" charset="0"/>
                <a:cs typeface="Avenir Next" charset="0"/>
              </a:rPr>
              <a:t>				</a:t>
            </a:r>
            <a:endParaRPr lang="fr-FR" dirty="0" smtClean="0">
              <a:latin typeface="Avenir Next" charset="0"/>
              <a:ea typeface="Avenir Next" charset="0"/>
              <a:cs typeface="Avenir Next" charset="0"/>
            </a:endParaRPr>
          </a:p>
          <a:p>
            <a:endParaRPr lang="fr-FR" dirty="0" smtClean="0">
              <a:latin typeface="Avenir Next" charset="0"/>
              <a:ea typeface="Avenir Next" charset="0"/>
              <a:cs typeface="Avenir Next" charset="0"/>
            </a:endParaRPr>
          </a:p>
          <a:p>
            <a:endParaRPr lang="fr-FR" dirty="0">
              <a:latin typeface="Avenir Next" charset="0"/>
              <a:ea typeface="Avenir Next" charset="0"/>
              <a:cs typeface="Avenir Next" charset="0"/>
            </a:endParaRPr>
          </a:p>
          <a:p>
            <a:pPr algn="ctr"/>
            <a:endParaRPr lang="fr-FR" dirty="0" smtClean="0">
              <a:latin typeface="Avenir Next" charset="0"/>
              <a:ea typeface="Avenir Next" charset="0"/>
              <a:cs typeface="Avenir Next" charset="0"/>
            </a:endParaRPr>
          </a:p>
          <a:p>
            <a:pPr algn="ctr"/>
            <a:endParaRPr lang="fr-FR" dirty="0" smtClean="0">
              <a:latin typeface="Avenir Next" charset="0"/>
              <a:ea typeface="Avenir Next" charset="0"/>
              <a:cs typeface="Avenir Next" charset="0"/>
            </a:endParaRPr>
          </a:p>
          <a:p>
            <a:pPr algn="ctr"/>
            <a:endParaRPr lang="fr-FR" dirty="0">
              <a:solidFill>
                <a:srgbClr val="1390C4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en-US" sz="5400" dirty="0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Use </a:t>
            </a:r>
            <a:r>
              <a:rPr lang="en-US" sz="5400" dirty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of DDC at the </a:t>
            </a:r>
            <a:r>
              <a:rPr lang="en-US" sz="5400" dirty="0" err="1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BnF</a:t>
            </a:r>
            <a:r>
              <a:rPr lang="en-US" sz="5400" dirty="0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, display of authority </a:t>
            </a:r>
            <a:r>
              <a:rPr lang="en-US" sz="5400" dirty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Data</a:t>
            </a:r>
            <a:endParaRPr lang="fr-FR" sz="5400" dirty="0">
              <a:solidFill>
                <a:srgbClr val="1390C4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algn="r"/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 </a:t>
            </a:r>
            <a:endParaRPr lang="fr-FR" dirty="0">
              <a:latin typeface="Avenir Next" charset="0"/>
              <a:ea typeface="Avenir Next" charset="0"/>
              <a:cs typeface="Avenir Next" charset="0"/>
            </a:endParaRPr>
          </a:p>
          <a:p>
            <a:pPr algn="r"/>
            <a:endParaRPr lang="en-US" dirty="0" smtClean="0">
              <a:latin typeface="Avenir Next" charset="0"/>
              <a:ea typeface="Avenir Next" charset="0"/>
              <a:cs typeface="Avenir Next" charset="0"/>
            </a:endParaRPr>
          </a:p>
          <a:p>
            <a:pPr algn="r"/>
            <a:endParaRPr lang="en-US" dirty="0">
              <a:latin typeface="Avenir Next" charset="0"/>
              <a:ea typeface="Avenir Next" charset="0"/>
              <a:cs typeface="Avenir Next" charset="0"/>
            </a:endParaRPr>
          </a:p>
          <a:p>
            <a:endParaRPr lang="en-US" dirty="0">
              <a:latin typeface="Avenir Next" charset="0"/>
              <a:ea typeface="Avenir Next" charset="0"/>
              <a:cs typeface="Avenir Next" charset="0"/>
            </a:endParaRPr>
          </a:p>
          <a:p>
            <a:endParaRPr lang="en-US" dirty="0">
              <a:latin typeface="Avenir Next" charset="0"/>
              <a:ea typeface="Avenir Next" charset="0"/>
              <a:cs typeface="Avenir Next" charset="0"/>
            </a:endParaRPr>
          </a:p>
          <a:p>
            <a:endParaRPr lang="en-US" dirty="0" smtClean="0">
              <a:latin typeface="Avenir Next" charset="0"/>
              <a:ea typeface="Avenir Next" charset="0"/>
              <a:cs typeface="Avenir Next" charset="0"/>
            </a:endParaRPr>
          </a:p>
          <a:p>
            <a:endParaRPr lang="en-US" dirty="0">
              <a:latin typeface="Avenir Next" charset="0"/>
              <a:ea typeface="Avenir Next" charset="0"/>
              <a:cs typeface="Avenir Next" charset="0"/>
            </a:endParaRPr>
          </a:p>
          <a:p>
            <a:endParaRPr lang="en-US" dirty="0" smtClean="0"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en-US" sz="2000" dirty="0" smtClean="0">
                <a:latin typeface="Avenir Next" charset="0"/>
                <a:ea typeface="Avenir Next" charset="0"/>
                <a:cs typeface="Avenir Next" charset="0"/>
              </a:rPr>
              <a:t>EDUG</a:t>
            </a:r>
            <a:r>
              <a:rPr lang="en-US" sz="2000" dirty="0">
                <a:latin typeface="Avenir Next" charset="0"/>
                <a:ea typeface="Avenir Next" charset="0"/>
                <a:cs typeface="Avenir Next" charset="0"/>
              </a:rPr>
              <a:t>, Paris, 2017	</a:t>
            </a:r>
            <a:r>
              <a:rPr lang="en-US" dirty="0">
                <a:latin typeface="Avenir Next" charset="0"/>
                <a:ea typeface="Avenir Next" charset="0"/>
                <a:cs typeface="Avenir Next" charset="0"/>
              </a:rPr>
              <a:t>							 </a:t>
            </a:r>
            <a:r>
              <a:rPr lang="en-US" dirty="0" smtClean="0">
                <a:latin typeface="Avenir Next" charset="0"/>
                <a:ea typeface="Avenir Next" charset="0"/>
                <a:cs typeface="Avenir Next" charset="0"/>
              </a:rPr>
              <a:t>      </a:t>
            </a:r>
            <a:r>
              <a:rPr lang="en-US" sz="2000" dirty="0" err="1" smtClean="0">
                <a:latin typeface="Avenir Next" charset="0"/>
                <a:ea typeface="Avenir Next" charset="0"/>
                <a:cs typeface="Avenir Next" charset="0"/>
              </a:rPr>
              <a:t>jean.maury@bnf.fr</a:t>
            </a:r>
            <a:endParaRPr lang="fr-FR" sz="2000" dirty="0"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8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30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98425"/>
            <a:ext cx="10515600" cy="968375"/>
          </a:xfrm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A-DCAT-02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346700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"/>
          <a:stretch/>
        </p:blipFill>
        <p:spPr bwMode="auto">
          <a:xfrm>
            <a:off x="838200" y="1054100"/>
            <a:ext cx="10566400" cy="567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72316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sz="7200" dirty="0" smtClean="0">
                <a:solidFill>
                  <a:srgbClr val="002060"/>
                </a:solidFill>
                <a:latin typeface="Snell Roundhand" charset="0"/>
                <a:ea typeface="Snell Roundhand" charset="0"/>
                <a:cs typeface="Snell Roundhand" charset="0"/>
              </a:rPr>
              <a:t>F</a:t>
            </a:r>
            <a:r>
              <a:rPr lang="fr-FR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rench national </a:t>
            </a:r>
            <a:r>
              <a:rPr lang="fr-FR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bibliography</a:t>
            </a:r>
            <a:r>
              <a:rPr lang="fr-FR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- Books </a:t>
            </a:r>
            <a:endParaRPr lang="fr-FR" dirty="0">
              <a:solidFill>
                <a:srgbClr val="00206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87498"/>
            <a:ext cx="8674100" cy="4940301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587499"/>
            <a:ext cx="11544300" cy="5118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4"/>
          <p:cNvCxnSpPr/>
          <p:nvPr/>
        </p:nvCxnSpPr>
        <p:spPr>
          <a:xfrm>
            <a:off x="838200" y="1587498"/>
            <a:ext cx="9883588" cy="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05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8075"/>
          </a:xfrm>
        </p:spPr>
        <p:txBody>
          <a:bodyPr/>
          <a:lstStyle/>
          <a:p>
            <a:pPr algn="ctr"/>
            <a:r>
              <a:rPr lang="fr-FR" dirty="0" err="1" smtClean="0">
                <a:solidFill>
                  <a:srgbClr val="26B8C1"/>
                </a:solidFill>
                <a:latin typeface="Avenir Next" charset="0"/>
                <a:ea typeface="Avenir Next" charset="0"/>
                <a:cs typeface="Avenir Next" charset="0"/>
              </a:rPr>
              <a:t>Webcca</a:t>
            </a:r>
            <a:r>
              <a:rPr lang="fr-FR" dirty="0" smtClean="0">
                <a:solidFill>
                  <a:srgbClr val="26B8C1"/>
                </a:solidFill>
                <a:latin typeface="Avenir Next" charset="0"/>
                <a:ea typeface="Avenir Next" charset="0"/>
                <a:cs typeface="Avenir Next" charset="0"/>
              </a:rPr>
              <a:t> - General catalogue</a:t>
            </a:r>
            <a:r>
              <a:rPr lang="fr-FR" dirty="0">
                <a:solidFill>
                  <a:srgbClr val="26B8C1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1270000"/>
            <a:ext cx="11849100" cy="5435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773859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noFill/>
          <a:ln>
            <a:noFill/>
          </a:ln>
        </p:spPr>
        <p:txBody>
          <a:bodyPr/>
          <a:lstStyle/>
          <a:p>
            <a:pPr algn="ctr"/>
            <a:r>
              <a:rPr lang="fr-FR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Authority</a:t>
            </a:r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data</a:t>
            </a:r>
            <a:endParaRPr lang="fr-FR" dirty="0">
              <a:solidFill>
                <a:schemeClr val="accent5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097741"/>
            <a:ext cx="10515600" cy="4079222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2001 </a:t>
            </a:r>
            <a:r>
              <a:rPr lang="fr-FR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is</a:t>
            </a:r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also</a:t>
            </a:r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the </a:t>
            </a:r>
            <a:r>
              <a:rPr lang="fr-FR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creation</a:t>
            </a:r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of the </a:t>
            </a:r>
            <a:r>
              <a:rPr lang="fr-FR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authority</a:t>
            </a:r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data </a:t>
            </a:r>
          </a:p>
          <a:p>
            <a:endParaRPr lang="fr-FR" dirty="0">
              <a:solidFill>
                <a:schemeClr val="accent5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marL="0" indent="0">
              <a:buNone/>
            </a:pPr>
            <a:r>
              <a:rPr lang="fr-FR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Which</a:t>
            </a:r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contain</a:t>
            </a:r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:</a:t>
            </a:r>
          </a:p>
          <a:p>
            <a:pPr lvl="1"/>
            <a:r>
              <a:rPr lang="fr-FR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Caption</a:t>
            </a:r>
            <a:endParaRPr lang="fr-FR" dirty="0" smtClean="0">
              <a:solidFill>
                <a:schemeClr val="accent5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lvl="1"/>
            <a:r>
              <a:rPr lang="fr-FR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Other</a:t>
            </a:r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form</a:t>
            </a:r>
            <a:endParaRPr lang="fr-FR" dirty="0" smtClean="0">
              <a:solidFill>
                <a:schemeClr val="accent5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lvl="1"/>
            <a:r>
              <a:rPr lang="fr-FR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Other</a:t>
            </a:r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access</a:t>
            </a:r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</a:p>
          <a:p>
            <a:pPr lvl="1"/>
            <a:r>
              <a:rPr lang="fr-FR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Notes </a:t>
            </a:r>
            <a:endParaRPr lang="fr-FR" dirty="0">
              <a:solidFill>
                <a:schemeClr val="accent5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275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2865" y="365125"/>
            <a:ext cx="1072627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26B8C1"/>
                </a:solidFill>
                <a:latin typeface="Avenir Next" charset="0"/>
                <a:ea typeface="Avenir Next" charset="0"/>
                <a:cs typeface="Avenir Next" charset="0"/>
              </a:rPr>
              <a:t>Notice </a:t>
            </a:r>
            <a:r>
              <a:rPr lang="fr-FR" dirty="0" err="1" smtClean="0">
                <a:solidFill>
                  <a:srgbClr val="26B8C1"/>
                </a:solidFill>
                <a:latin typeface="Avenir Next" charset="0"/>
                <a:ea typeface="Avenir Next" charset="0"/>
                <a:cs typeface="Avenir Next" charset="0"/>
              </a:rPr>
              <a:t>Webcca</a:t>
            </a:r>
            <a:r>
              <a:rPr lang="fr-FR" dirty="0" smtClean="0">
                <a:solidFill>
                  <a:srgbClr val="26B8C1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>
                <a:solidFill>
                  <a:srgbClr val="26B8C1"/>
                </a:solidFill>
                <a:latin typeface="Avenir Next" charset="0"/>
                <a:ea typeface="Avenir Next" charset="0"/>
                <a:cs typeface="Avenir Next" charset="0"/>
              </a:rPr>
              <a:t>avec forme, rejetée de l’index</a:t>
            </a:r>
            <a:r>
              <a:rPr lang="fr-FR" dirty="0">
                <a:latin typeface="Avenir Next" charset="0"/>
                <a:ea typeface="Avenir Next" charset="0"/>
                <a:cs typeface="Avenir Next" charset="0"/>
              </a:rPr>
              <a:t/>
            </a:r>
            <a:br>
              <a:rPr lang="fr-FR" dirty="0">
                <a:latin typeface="Avenir Next" charset="0"/>
                <a:ea typeface="Avenir Next" charset="0"/>
                <a:cs typeface="Avenir Next" charset="0"/>
              </a:rPr>
            </a:br>
            <a:r>
              <a:rPr lang="fr-FR" dirty="0">
                <a:latin typeface="Avenir Next" charset="0"/>
                <a:ea typeface="Avenir Next" charset="0"/>
                <a:cs typeface="Avenir Next" charset="0"/>
              </a:rPr>
              <a:t/>
            </a:r>
            <a:br>
              <a:rPr lang="fr-FR" dirty="0">
                <a:latin typeface="Avenir Next" charset="0"/>
                <a:ea typeface="Avenir Next" charset="0"/>
                <a:cs typeface="Avenir Next" charset="0"/>
              </a:rPr>
            </a:br>
            <a:endParaRPr lang="fr-FR" dirty="0">
              <a:latin typeface="Avenir Next" charset="0"/>
              <a:ea typeface="Avenir Next" charset="0"/>
              <a:cs typeface="Avenir Next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"/>
          <a:stretch/>
        </p:blipFill>
        <p:spPr bwMode="auto">
          <a:xfrm>
            <a:off x="1110457" y="1201271"/>
            <a:ext cx="9971087" cy="5529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867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8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Teaching</a:t>
            </a:r>
            <a:r>
              <a:rPr lang="fr-FR" sz="48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DDC</a:t>
            </a:r>
            <a:endParaRPr lang="fr-FR" sz="4800" dirty="0">
              <a:solidFill>
                <a:srgbClr val="00206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Three </a:t>
            </a:r>
            <a:r>
              <a:rPr lang="en-US" dirty="0">
                <a:solidFill>
                  <a:srgbClr val="002060"/>
                </a:solidFill>
              </a:rPr>
              <a:t>and a half days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Common-core </a:t>
            </a:r>
            <a:r>
              <a:rPr lang="en-US" dirty="0">
                <a:solidFill>
                  <a:srgbClr val="002060"/>
                </a:solidFill>
              </a:rPr>
              <a:t>: 	-history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			-general principles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			-</a:t>
            </a:r>
            <a:r>
              <a:rPr lang="en-US" dirty="0" smtClean="0">
                <a:solidFill>
                  <a:srgbClr val="002060"/>
                </a:solidFill>
              </a:rPr>
              <a:t>constructions :	-inside </a:t>
            </a:r>
            <a:r>
              <a:rPr lang="en-US" dirty="0">
                <a:solidFill>
                  <a:srgbClr val="002060"/>
                </a:solidFill>
              </a:rPr>
              <a:t>general tables </a:t>
            </a:r>
            <a:endParaRPr lang="en-US" dirty="0" smtClean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en-US" dirty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					</a:t>
            </a:r>
            <a:r>
              <a:rPr lang="en-US" sz="2800" dirty="0" smtClean="0">
                <a:solidFill>
                  <a:srgbClr val="002060"/>
                </a:solidFill>
              </a:rPr>
              <a:t>-with </a:t>
            </a:r>
            <a:r>
              <a:rPr lang="en-US" sz="2800" dirty="0">
                <a:solidFill>
                  <a:srgbClr val="002060"/>
                </a:solidFill>
              </a:rPr>
              <a:t>the auxiliary tables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						-how </a:t>
            </a:r>
            <a:r>
              <a:rPr lang="en-US" dirty="0">
                <a:solidFill>
                  <a:srgbClr val="002060"/>
                </a:solidFill>
              </a:rPr>
              <a:t>to look for Dewey in </a:t>
            </a:r>
            <a:r>
              <a:rPr lang="en-US" dirty="0" smtClean="0">
                <a:solidFill>
                  <a:srgbClr val="002060"/>
                </a:solidFill>
              </a:rPr>
              <a:t>								catalogs </a:t>
            </a:r>
            <a:r>
              <a:rPr lang="en-US" dirty="0">
                <a:solidFill>
                  <a:srgbClr val="002060"/>
                </a:solidFill>
              </a:rPr>
              <a:t>(professional and public) </a:t>
            </a:r>
            <a:r>
              <a:rPr lang="en-US" dirty="0" smtClean="0">
                <a:solidFill>
                  <a:srgbClr val="002060"/>
                </a:solidFill>
              </a:rPr>
              <a:t>						</a:t>
            </a:r>
            <a:r>
              <a:rPr lang="en-US" dirty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-Authorities </a:t>
            </a:r>
            <a:r>
              <a:rPr lang="en-US" dirty="0">
                <a:solidFill>
                  <a:srgbClr val="002060"/>
                </a:solidFill>
              </a:rPr>
              <a:t>: various zones, </a:t>
            </a:r>
            <a:r>
              <a:rPr lang="en-US" dirty="0" smtClean="0">
                <a:solidFill>
                  <a:srgbClr val="002060"/>
                </a:solidFill>
              </a:rPr>
              <a:t>							caption’s </a:t>
            </a:r>
            <a:r>
              <a:rPr lang="en-US" dirty="0">
                <a:solidFill>
                  <a:srgbClr val="002060"/>
                </a:solidFill>
              </a:rPr>
              <a:t>writing (syntax)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For the </a:t>
            </a:r>
            <a:r>
              <a:rPr lang="en-US" dirty="0" err="1">
                <a:solidFill>
                  <a:srgbClr val="002060"/>
                </a:solidFill>
              </a:rPr>
              <a:t>specialities</a:t>
            </a:r>
            <a:r>
              <a:rPr lang="en-US" dirty="0">
                <a:solidFill>
                  <a:srgbClr val="002060"/>
                </a:solidFill>
              </a:rPr>
              <a:t>, the trainee is taken care by the coordinator Dewey of closeness in every department.</a:t>
            </a:r>
          </a:p>
          <a:p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91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766763"/>
            <a:ext cx="10515600" cy="5324475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Diverse </a:t>
            </a:r>
            <a:r>
              <a:rPr lang="fr-FR" dirty="0" err="1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work</a:t>
            </a:r>
            <a:r>
              <a:rPr lang="fr-FR" dirty="0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tools</a:t>
            </a:r>
            <a:r>
              <a:rPr lang="fr-FR" dirty="0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 made </a:t>
            </a:r>
            <a:r>
              <a:rPr lang="fr-FR" dirty="0" err="1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available</a:t>
            </a:r>
            <a:r>
              <a:rPr lang="fr-FR" dirty="0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 of the </a:t>
            </a:r>
            <a:r>
              <a:rPr lang="fr-FR" dirty="0" err="1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cataloguers</a:t>
            </a:r>
            <a:endParaRPr lang="fr-FR" dirty="0">
              <a:solidFill>
                <a:srgbClr val="1390C4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12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Imag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33" y="670256"/>
            <a:ext cx="6096000" cy="1207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Imag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749551"/>
            <a:ext cx="6705600" cy="135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Imag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4800" y="5249333"/>
            <a:ext cx="2628900" cy="977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1409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2143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2533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51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/>
          <a:stretch>
            <a:fillRect/>
          </a:stretch>
        </p:blipFill>
        <p:spPr>
          <a:xfrm>
            <a:off x="476250" y="260350"/>
            <a:ext cx="11239500" cy="633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99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/>
          <a:stretch>
            <a:fillRect/>
          </a:stretch>
        </p:blipFill>
        <p:spPr>
          <a:xfrm>
            <a:off x="120650" y="158750"/>
            <a:ext cx="11950700" cy="654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619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96812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Overview</a:t>
            </a:r>
            <a:endParaRPr lang="en-GB" sz="5400" dirty="0">
              <a:solidFill>
                <a:srgbClr val="00206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en-GB" dirty="0" smtClean="0">
                <a:latin typeface="Avenir Next" charset="0"/>
                <a:ea typeface="Avenir Next" charset="0"/>
                <a:cs typeface="Avenir Next" charset="0"/>
              </a:rPr>
              <a:t>History of DDC at the </a:t>
            </a:r>
            <a:r>
              <a:rPr lang="en-GB" dirty="0" err="1" smtClean="0">
                <a:latin typeface="Avenir Next" charset="0"/>
                <a:ea typeface="Avenir Next" charset="0"/>
                <a:cs typeface="Avenir Next" charset="0"/>
              </a:rPr>
              <a:t>BnF</a:t>
            </a:r>
            <a:endParaRPr lang="en-GB" dirty="0" smtClean="0"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en-GB" dirty="0" smtClean="0">
                <a:latin typeface="Avenir Next" charset="0"/>
                <a:ea typeface="Avenir Next" charset="0"/>
                <a:cs typeface="Avenir Next" charset="0"/>
              </a:rPr>
              <a:t>In 2000, authority data creation</a:t>
            </a:r>
          </a:p>
          <a:p>
            <a:r>
              <a:rPr lang="en-GB" dirty="0" smtClean="0">
                <a:latin typeface="Avenir Next" charset="0"/>
                <a:ea typeface="Avenir Next" charset="0"/>
                <a:cs typeface="Avenir Next" charset="0"/>
              </a:rPr>
              <a:t>Teaching DDC</a:t>
            </a:r>
          </a:p>
          <a:p>
            <a:r>
              <a:rPr lang="en-GB" dirty="0" smtClean="0">
                <a:latin typeface="Avenir Next" charset="0"/>
                <a:ea typeface="Avenir Next" charset="0"/>
                <a:cs typeface="Avenir Next" charset="0"/>
              </a:rPr>
              <a:t>Diverse work tools made available of the cataloguers</a:t>
            </a:r>
          </a:p>
          <a:p>
            <a:r>
              <a:rPr lang="en-GB" dirty="0" smtClean="0">
                <a:latin typeface="Avenir Next" charset="0"/>
                <a:ea typeface="Avenir Next" charset="0"/>
                <a:cs typeface="Avenir Next" charset="0"/>
              </a:rPr>
              <a:t>Statistics in the general catalogue</a:t>
            </a:r>
          </a:p>
          <a:p>
            <a:r>
              <a:rPr lang="en-GB" dirty="0" smtClean="0">
                <a:latin typeface="Avenir Next" charset="0"/>
                <a:ea typeface="Avenir Next" charset="0"/>
                <a:cs typeface="Avenir Next" charset="0"/>
              </a:rPr>
              <a:t>Dewey at the French digital library </a:t>
            </a:r>
            <a:r>
              <a:rPr lang="en-GB" dirty="0" err="1" smtClean="0">
                <a:latin typeface="Avenir Next" charset="0"/>
                <a:ea typeface="Avenir Next" charset="0"/>
                <a:cs typeface="Avenir Next" charset="0"/>
              </a:rPr>
              <a:t>Gallica</a:t>
            </a:r>
            <a:endParaRPr lang="en-GB" dirty="0"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69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8477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5" name="Imag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2489200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Imag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6325"/>
            <a:ext cx="10337800" cy="542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1624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49576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/>
          <a:stretch>
            <a:fillRect/>
          </a:stretch>
        </p:blipFill>
        <p:spPr>
          <a:xfrm>
            <a:off x="768350" y="1531800"/>
            <a:ext cx="10655300" cy="379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2018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087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err="1"/>
              <a:t>Statistics</a:t>
            </a:r>
            <a:r>
              <a:rPr lang="fr-FR" dirty="0"/>
              <a:t> in the General catalogue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8392235"/>
              </p:ext>
            </p:extLst>
          </p:nvPr>
        </p:nvGraphicFramePr>
        <p:xfrm>
          <a:off x="387350" y="1289049"/>
          <a:ext cx="11417300" cy="4127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4325"/>
                <a:gridCol w="2854325"/>
                <a:gridCol w="2854325"/>
                <a:gridCol w="2854325"/>
              </a:tblGrid>
              <a:tr h="6879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Dewey publishing</a:t>
                      </a:r>
                      <a:endParaRPr lang="fr-FR" sz="20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With</a:t>
                      </a:r>
                      <a:r>
                        <a:rPr lang="fr-FR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fr-FR" sz="20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caption</a:t>
                      </a:r>
                      <a:endParaRPr lang="fr-F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Without</a:t>
                      </a:r>
                      <a:r>
                        <a:rPr lang="fr-FR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fr-FR" sz="20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caption</a:t>
                      </a:r>
                      <a:endParaRPr lang="fr-F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Overall</a:t>
                      </a:r>
                      <a:r>
                        <a:rPr lang="fr-FR" sz="2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total </a:t>
                      </a:r>
                      <a:endParaRPr lang="fr-F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6879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20</a:t>
                      </a:r>
                      <a:endParaRPr lang="fr-FR" sz="18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12 658</a:t>
                      </a:r>
                      <a:endParaRPr lang="fr-FR" sz="18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319</a:t>
                      </a:r>
                      <a:endParaRPr lang="fr-FR" sz="18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12 977</a:t>
                      </a:r>
                      <a:endParaRPr lang="fr-FR" sz="18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6879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21</a:t>
                      </a:r>
                      <a:endParaRPr lang="fr-FR" sz="18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119</a:t>
                      </a:r>
                      <a:endParaRPr lang="fr-FR" sz="18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397</a:t>
                      </a:r>
                      <a:endParaRPr lang="fr-FR" sz="18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516</a:t>
                      </a:r>
                      <a:endParaRPr lang="fr-FR" sz="18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6879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22</a:t>
                      </a:r>
                      <a:endParaRPr lang="fr-FR" sz="18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108 396</a:t>
                      </a:r>
                      <a:endParaRPr lang="fr-FR" sz="18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21 868</a:t>
                      </a:r>
                      <a:endParaRPr lang="fr-FR" sz="18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130 264</a:t>
                      </a:r>
                      <a:endParaRPr lang="fr-FR" sz="18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6879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23</a:t>
                      </a:r>
                      <a:endParaRPr lang="fr-FR" sz="18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2 374</a:t>
                      </a:r>
                      <a:endParaRPr lang="fr-FR" sz="18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fr-FR" sz="18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2 375</a:t>
                      </a:r>
                      <a:endParaRPr lang="fr-FR" sz="18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6879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Total</a:t>
                      </a:r>
                      <a:endParaRPr lang="fr-FR" sz="18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123 547</a:t>
                      </a:r>
                      <a:endParaRPr lang="fr-FR" sz="18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baseline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22 585</a:t>
                      </a:r>
                      <a:endParaRPr lang="fr-FR" sz="18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146 132</a:t>
                      </a:r>
                      <a:endParaRPr lang="fr-FR" sz="18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87350" y="5689600"/>
            <a:ext cx="8026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Total </a:t>
            </a:r>
            <a:r>
              <a:rPr lang="en-US" b="1" dirty="0"/>
              <a:t>with caption </a:t>
            </a:r>
            <a:r>
              <a:rPr lang="en-US" dirty="0"/>
              <a:t>without the 20th </a:t>
            </a:r>
            <a:r>
              <a:rPr lang="en-US" dirty="0" smtClean="0"/>
              <a:t>edition  </a:t>
            </a:r>
            <a:r>
              <a:rPr lang="en-US" dirty="0"/>
              <a:t>: </a:t>
            </a:r>
            <a:r>
              <a:rPr lang="en-US" b="1" dirty="0"/>
              <a:t>110 889 </a:t>
            </a:r>
            <a:r>
              <a:rPr lang="en-US" dirty="0"/>
              <a:t>(only complete files)</a:t>
            </a:r>
            <a:endParaRPr lang="fr-FR" dirty="0"/>
          </a:p>
          <a:p>
            <a:r>
              <a:rPr lang="en-US" dirty="0"/>
              <a:t>Total </a:t>
            </a:r>
            <a:r>
              <a:rPr lang="en-US" b="1" dirty="0"/>
              <a:t>without caption </a:t>
            </a:r>
            <a:r>
              <a:rPr lang="en-US" dirty="0"/>
              <a:t>without the 20th </a:t>
            </a:r>
            <a:r>
              <a:rPr lang="en-US" dirty="0" smtClean="0"/>
              <a:t>edition  </a:t>
            </a:r>
            <a:r>
              <a:rPr lang="en-US" dirty="0"/>
              <a:t>: </a:t>
            </a:r>
            <a:r>
              <a:rPr lang="en-US" sz="2800" b="1" dirty="0" smtClean="0"/>
              <a:t>133</a:t>
            </a:r>
            <a:r>
              <a:rPr lang="en-US" sz="2800" b="1" dirty="0"/>
              <a:t> 474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347603941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French digital </a:t>
            </a:r>
            <a:r>
              <a:rPr lang="fr-FR" dirty="0" err="1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library</a:t>
            </a:r>
            <a:r>
              <a:rPr lang="fr-FR" dirty="0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Gallica</a:t>
            </a:r>
            <a:endParaRPr lang="fr-FR" dirty="0">
              <a:solidFill>
                <a:srgbClr val="1390C4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r-FR" dirty="0">
              <a:solidFill>
                <a:srgbClr val="002060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marL="0" indent="0" algn="ctr">
              <a:buNone/>
            </a:pP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DDC </a:t>
            </a:r>
            <a:r>
              <a:rPr lang="fr-FR" sz="36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was</a:t>
            </a: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sz="36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also</a:t>
            </a: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sz="36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chosen</a:t>
            </a: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by the BnF as </a:t>
            </a:r>
            <a:r>
              <a:rPr lang="fr-FR" sz="36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subject</a:t>
            </a: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classification for the books </a:t>
            </a:r>
            <a:r>
              <a:rPr lang="fr-FR" sz="36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digitized</a:t>
            </a: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in the French digital </a:t>
            </a:r>
            <a:r>
              <a:rPr lang="fr-FR" sz="36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library</a:t>
            </a: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sz="36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Gallica</a:t>
            </a: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(Gallica.bnf.fr) </a:t>
            </a:r>
            <a:r>
              <a:rPr lang="fr-FR" sz="36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which</a:t>
            </a: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sz="36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corrently</a:t>
            </a: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sz="36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holds</a:t>
            </a: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over (3) million </a:t>
            </a:r>
            <a:r>
              <a:rPr lang="fr-FR" sz="3600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digitized</a:t>
            </a:r>
            <a:r>
              <a:rPr lang="fr-FR" sz="3600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documents </a:t>
            </a:r>
            <a:endParaRPr lang="fr-FR" sz="3600" dirty="0">
              <a:solidFill>
                <a:srgbClr val="00206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4684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5" y="790575"/>
            <a:ext cx="8210550" cy="527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22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13300" dirty="0" smtClean="0">
                <a:solidFill>
                  <a:schemeClr val="accent1">
                    <a:lumMod val="75000"/>
                  </a:schemeClr>
                </a:solidFill>
                <a:latin typeface="Edwardian Script ITC" charset="0"/>
                <a:ea typeface="Edwardian Script ITC" charset="0"/>
                <a:cs typeface="Edwardian Script ITC" charset="0"/>
              </a:rPr>
              <a:t>H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1">
                    <a:lumMod val="75000"/>
                  </a:schemeClr>
                </a:solidFill>
                <a:latin typeface="Avenir Next" charset="0"/>
                <a:ea typeface="Avenir Next" charset="0"/>
                <a:cs typeface="Avenir Next" charset="0"/>
              </a:rPr>
              <a:t>istory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  <a:latin typeface="Avenir Next" charset="0"/>
                <a:ea typeface="Avenir Next" charset="0"/>
                <a:cs typeface="Avenir Next" charset="0"/>
              </a:rPr>
              <a:t> of DDC at the BnF</a:t>
            </a:r>
            <a:endParaRPr lang="fr-FR" dirty="0">
              <a:solidFill>
                <a:schemeClr val="accent1">
                  <a:lumMod val="75000"/>
                </a:schemeClr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64522"/>
          </a:xfrm>
        </p:spPr>
        <p:txBody>
          <a:bodyPr anchor="ctr"/>
          <a:lstStyle/>
          <a:p>
            <a:endParaRPr lang="fr-FR" dirty="0" smtClean="0"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In 1992, DDC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was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chosen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by BnF </a:t>
            </a:r>
          </a:p>
          <a:p>
            <a:endParaRPr lang="fr-FR" dirty="0" smtClean="0"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First for open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stack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, as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indexing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and as a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shelf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number</a:t>
            </a:r>
            <a:endParaRPr lang="fr-FR" dirty="0" smtClean="0">
              <a:latin typeface="Avenir Next" charset="0"/>
              <a:ea typeface="Avenir Next" charset="0"/>
              <a:cs typeface="Avenir Next" charset="0"/>
            </a:endParaRPr>
          </a:p>
          <a:p>
            <a:endParaRPr lang="fr-FR" dirty="0" smtClean="0"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For the French national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bibliography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– books – serials -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series</a:t>
            </a:r>
            <a:endParaRPr lang="fr-FR" dirty="0">
              <a:latin typeface="Avenir Next" charset="0"/>
              <a:ea typeface="Avenir Next" charset="0"/>
              <a:cs typeface="Avenir Next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946488" y="1777499"/>
            <a:ext cx="92402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57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8675"/>
          </a:xfrm>
        </p:spPr>
        <p:txBody>
          <a:bodyPr/>
          <a:lstStyle/>
          <a:p>
            <a:pPr algn="ctr"/>
            <a:r>
              <a:rPr lang="fr-FR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Open </a:t>
            </a:r>
            <a:r>
              <a:rPr lang="fr-FR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stack</a:t>
            </a:r>
            <a:r>
              <a:rPr lang="fr-FR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notice </a:t>
            </a:r>
            <a:endParaRPr lang="fr-FR" dirty="0">
              <a:solidFill>
                <a:srgbClr val="00206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869" y="1168399"/>
            <a:ext cx="10482262" cy="5689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656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9" r="3044"/>
          <a:stretch/>
        </p:blipFill>
        <p:spPr bwMode="auto">
          <a:xfrm>
            <a:off x="4551374" y="146050"/>
            <a:ext cx="3114462" cy="6565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410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rgbClr val="1390C4"/>
                </a:solidFill>
                <a:latin typeface="Snell Roundhand" charset="0"/>
                <a:ea typeface="Snell Roundhand" charset="0"/>
                <a:cs typeface="Snell Roundhand" charset="0"/>
              </a:rPr>
              <a:t>S</a:t>
            </a:r>
            <a:r>
              <a:rPr lang="fr-FR" i="1" dirty="0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erials</a:t>
            </a:r>
            <a:r>
              <a:rPr lang="fr-FR" dirty="0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 and </a:t>
            </a:r>
            <a:r>
              <a:rPr lang="fr-FR" b="1" dirty="0" err="1">
                <a:solidFill>
                  <a:srgbClr val="1390C4"/>
                </a:solidFill>
                <a:latin typeface="Snell Roundhand" charset="0"/>
                <a:ea typeface="Snell Roundhand" charset="0"/>
                <a:cs typeface="Snell Roundhand" charset="0"/>
              </a:rPr>
              <a:t>S</a:t>
            </a:r>
            <a:r>
              <a:rPr lang="fr-FR" i="1" dirty="0" err="1" smtClean="0">
                <a:solidFill>
                  <a:srgbClr val="1390C4"/>
                </a:solidFill>
                <a:latin typeface="Avenir Next" charset="0"/>
                <a:ea typeface="Avenir Next" charset="0"/>
                <a:cs typeface="Avenir Next" charset="0"/>
              </a:rPr>
              <a:t>eries</a:t>
            </a:r>
            <a:endParaRPr lang="fr-FR" i="1" dirty="0">
              <a:solidFill>
                <a:srgbClr val="1390C4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Are not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indexing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with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subject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heading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record of the RAMEAU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vocabulary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, but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only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with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Dewey indexation</a:t>
            </a:r>
          </a:p>
          <a:p>
            <a:endParaRPr lang="fr-FR" dirty="0"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Can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contain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up to 3 Dewey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numbers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</a:t>
            </a:r>
          </a:p>
          <a:p>
            <a:endParaRPr lang="fr-FR" dirty="0">
              <a:latin typeface="Avenir Next" charset="0"/>
              <a:ea typeface="Avenir Next" charset="0"/>
              <a:cs typeface="Avenir Next" charset="0"/>
            </a:endParaRPr>
          </a:p>
          <a:p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Before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2001, serials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used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a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closed</a:t>
            </a:r>
            <a:r>
              <a:rPr lang="fr-FR" dirty="0" smtClean="0">
                <a:latin typeface="Avenir Next" charset="0"/>
                <a:ea typeface="Avenir Next" charset="0"/>
                <a:cs typeface="Avenir Next" charset="0"/>
              </a:rPr>
              <a:t> file </a:t>
            </a:r>
            <a:r>
              <a:rPr lang="fr-FR" dirty="0" err="1" smtClean="0">
                <a:latin typeface="Avenir Next" charset="0"/>
                <a:ea typeface="Avenir Next" charset="0"/>
                <a:cs typeface="Avenir Next" charset="0"/>
              </a:rPr>
              <a:t>Pirana</a:t>
            </a:r>
            <a:endParaRPr lang="fr-FR" dirty="0"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16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975"/>
          </a:xfrm>
        </p:spPr>
        <p:txBody>
          <a:bodyPr>
            <a:normAutofit fontScale="90000"/>
          </a:bodyPr>
          <a:lstStyle/>
          <a:p>
            <a:pPr algn="ctr"/>
            <a:r>
              <a:rPr lang="fr-FR" sz="7300" dirty="0" smtClean="0">
                <a:solidFill>
                  <a:srgbClr val="26B8C1"/>
                </a:solidFill>
                <a:latin typeface="Edwardian Script ITC" charset="0"/>
                <a:ea typeface="Edwardian Script ITC" charset="0"/>
                <a:cs typeface="Edwardian Script ITC" charset="0"/>
              </a:rPr>
              <a:t>P</a:t>
            </a:r>
            <a:r>
              <a:rPr lang="fr-FR" sz="7300" dirty="0" smtClean="0">
                <a:solidFill>
                  <a:srgbClr val="26B8C1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rgbClr val="26B8C1"/>
                </a:solidFill>
                <a:latin typeface="Avenir Next" charset="0"/>
                <a:ea typeface="Avenir Next" charset="0"/>
                <a:cs typeface="Avenir Next" charset="0"/>
              </a:rPr>
              <a:t>irana</a:t>
            </a:r>
            <a:endParaRPr lang="fr-FR" dirty="0">
              <a:solidFill>
                <a:srgbClr val="26B8C1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1353321"/>
            <a:ext cx="11468100" cy="5295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211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38898" y="365125"/>
            <a:ext cx="1759565" cy="714375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Snell Roundhand" charset="0"/>
                <a:ea typeface="Snell Roundhand" charset="0"/>
                <a:cs typeface="Snell Roundhand" charset="0"/>
              </a:rPr>
              <a:t>S</a:t>
            </a:r>
            <a:r>
              <a:rPr lang="fr-FR" i="1" dirty="0" smtClean="0">
                <a:solidFill>
                  <a:schemeClr val="accent5">
                    <a:lumMod val="75000"/>
                  </a:schemeClr>
                </a:solidFill>
                <a:latin typeface="Avenir Next" charset="0"/>
                <a:ea typeface="Avenir Next" charset="0"/>
                <a:cs typeface="Avenir Next" charset="0"/>
              </a:rPr>
              <a:t>erials</a:t>
            </a:r>
            <a:endParaRPr lang="fr-FR" i="1" dirty="0">
              <a:solidFill>
                <a:schemeClr val="accent5">
                  <a:lumMod val="75000"/>
                </a:schemeClr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037"/>
          </a:xfrm>
        </p:spPr>
        <p:txBody>
          <a:bodyPr>
            <a:normAutofit fontScale="25000" lnSpcReduction="20000"/>
          </a:bodyPr>
          <a:lstStyle/>
          <a:p>
            <a:pPr algn="ctr"/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349500"/>
            <a:ext cx="5183188" cy="3840163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7"/>
          <a:stretch/>
        </p:blipFill>
        <p:spPr bwMode="auto">
          <a:xfrm>
            <a:off x="453231" y="1187450"/>
            <a:ext cx="6477000" cy="567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2887" y="1079500"/>
            <a:ext cx="3857625" cy="543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re 1"/>
          <p:cNvSpPr txBox="1">
            <a:spLocks/>
          </p:cNvSpPr>
          <p:nvPr/>
        </p:nvSpPr>
        <p:spPr>
          <a:xfrm>
            <a:off x="8977153" y="365125"/>
            <a:ext cx="1629092" cy="714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dirty="0" err="1" smtClean="0">
                <a:solidFill>
                  <a:schemeClr val="accent5">
                    <a:lumMod val="75000"/>
                  </a:schemeClr>
                </a:solidFill>
                <a:latin typeface="Snell Roundhand" charset="0"/>
                <a:ea typeface="Snell Roundhand" charset="0"/>
                <a:cs typeface="Snell Roundhand" charset="0"/>
              </a:rPr>
              <a:t>S</a:t>
            </a:r>
            <a:r>
              <a:rPr lang="fr-FR" i="1" dirty="0" err="1" smtClean="0">
                <a:solidFill>
                  <a:schemeClr val="accent5">
                    <a:lumMod val="75000"/>
                  </a:schemeClr>
                </a:solidFill>
                <a:latin typeface="Avenir Next" charset="0"/>
                <a:ea typeface="Avenir Next" charset="0"/>
                <a:cs typeface="Avenir Next" charset="0"/>
              </a:rPr>
              <a:t>eries</a:t>
            </a:r>
            <a:endParaRPr lang="fr-FR" i="1" dirty="0">
              <a:solidFill>
                <a:schemeClr val="accent5">
                  <a:lumMod val="75000"/>
                </a:schemeClr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1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fr-FR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Legal</a:t>
            </a:r>
            <a:r>
              <a:rPr lang="fr-FR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deposit</a:t>
            </a:r>
            <a:r>
              <a:rPr lang="fr-FR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: books – </a:t>
            </a:r>
            <a:r>
              <a:rPr lang="fr-FR" dirty="0" err="1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series</a:t>
            </a:r>
            <a:r>
              <a:rPr lang="fr-FR" dirty="0" smtClean="0">
                <a:solidFill>
                  <a:srgbClr val="002060"/>
                </a:solidFill>
                <a:latin typeface="Avenir Next" charset="0"/>
                <a:ea typeface="Avenir Next" charset="0"/>
                <a:cs typeface="Avenir Next" charset="0"/>
              </a:rPr>
              <a:t> - serials</a:t>
            </a:r>
            <a:endParaRPr lang="fr-FR" dirty="0">
              <a:solidFill>
                <a:srgbClr val="00206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fr-FR" dirty="0" smtClean="0"/>
          </a:p>
          <a:p>
            <a:pPr marL="0" indent="0">
              <a:buNone/>
            </a:pPr>
            <a:r>
              <a:rPr lang="fr-FR" sz="3600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Since</a:t>
            </a:r>
            <a:r>
              <a:rPr lang="fr-FR" sz="360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2001, DDC serve as a </a:t>
            </a:r>
            <a:r>
              <a:rPr lang="fr-FR" sz="3600" dirty="0" err="1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tool</a:t>
            </a:r>
            <a:r>
              <a:rPr lang="fr-FR" sz="3600" dirty="0" smtClean="0">
                <a:solidFill>
                  <a:schemeClr val="accent5"/>
                </a:solidFill>
                <a:latin typeface="Avenir Next" charset="0"/>
                <a:ea typeface="Avenir Next" charset="0"/>
                <a:cs typeface="Avenir Next" charset="0"/>
              </a:rPr>
              <a:t> : </a:t>
            </a:r>
          </a:p>
          <a:p>
            <a:pPr lvl="1"/>
            <a:endParaRPr lang="fr-FR" dirty="0" smtClean="0">
              <a:solidFill>
                <a:srgbClr val="2A4C89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lvl="1"/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to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facilitate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the publication of the French national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bibliography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library</a:t>
            </a:r>
            <a:endParaRPr lang="fr-FR" dirty="0" smtClean="0">
              <a:solidFill>
                <a:srgbClr val="2A4C89"/>
              </a:solidFill>
              <a:latin typeface="Avenir Next" charset="0"/>
              <a:ea typeface="Avenir Next" charset="0"/>
              <a:cs typeface="Avenir Next" charset="0"/>
            </a:endParaRPr>
          </a:p>
          <a:p>
            <a:pPr lvl="1"/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to index </a:t>
            </a:r>
            <a:r>
              <a:rPr lang="fr-FR" dirty="0" err="1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L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egal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deposit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books, serials and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series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 </a:t>
            </a:r>
          </a:p>
          <a:p>
            <a:pPr lvl="1"/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Only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one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number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Dewey (as an exception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two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different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classes)</a:t>
            </a:r>
          </a:p>
          <a:p>
            <a:pPr lvl="1"/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Dewey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is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used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for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indexing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and not for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shelf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fr-FR" dirty="0" err="1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number</a:t>
            </a:r>
            <a:r>
              <a:rPr lang="fr-FR" dirty="0" smtClean="0">
                <a:solidFill>
                  <a:srgbClr val="2A4C89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endParaRPr lang="fr-FR" dirty="0">
              <a:solidFill>
                <a:srgbClr val="2A4C89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86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313</Words>
  <Application>Microsoft Office PowerPoint</Application>
  <PresentationFormat>Personnalisé</PresentationFormat>
  <Paragraphs>100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Présentation PowerPoint</vt:lpstr>
      <vt:lpstr>Overview</vt:lpstr>
      <vt:lpstr>H istory of DDC at the BnF</vt:lpstr>
      <vt:lpstr>Open stack notice </vt:lpstr>
      <vt:lpstr>Présentation PowerPoint</vt:lpstr>
      <vt:lpstr>Serials and Series</vt:lpstr>
      <vt:lpstr>P irana</vt:lpstr>
      <vt:lpstr>Serials</vt:lpstr>
      <vt:lpstr>Legal deposit : books – series - serials</vt:lpstr>
      <vt:lpstr>A-DCAT-02</vt:lpstr>
      <vt:lpstr>French national bibliography - Books </vt:lpstr>
      <vt:lpstr>Webcca - General catalogue </vt:lpstr>
      <vt:lpstr>Authority data</vt:lpstr>
      <vt:lpstr> Notice Webcca avec forme, rejetée de l’index  </vt:lpstr>
      <vt:lpstr>Teaching DDC</vt:lpstr>
      <vt:lpstr>Diverse work tools made available of the cataloguers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Statistics in the General catalogue</vt:lpstr>
      <vt:lpstr>French digital library Gallica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BnF Bibliothèque nationale de France</dc:title>
  <dc:creator>Valérie Maury</dc:creator>
  <cp:lastModifiedBy>Jean MAURY</cp:lastModifiedBy>
  <cp:revision>168</cp:revision>
  <cp:lastPrinted>2017-06-13T15:46:31Z</cp:lastPrinted>
  <dcterms:created xsi:type="dcterms:W3CDTF">2017-05-29T19:28:46Z</dcterms:created>
  <dcterms:modified xsi:type="dcterms:W3CDTF">2017-06-23T13:32:20Z</dcterms:modified>
</cp:coreProperties>
</file>