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61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2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934" y="-1410"/>
      </p:cViewPr>
      <p:guideLst>
        <p:guide orient="horz" pos="3657"/>
        <p:guide orient="horz" pos="515"/>
        <p:guide orient="horz" pos="3395"/>
        <p:guide orient="horz" pos="4319"/>
        <p:guide orient="horz" pos="1026"/>
        <p:guide pos="299"/>
        <p:guide pos="4921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0BDDD-4F58-4D97-A4A2-CD17A585244C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0C509-D668-496A-AB3B-53FFF0389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3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0C509-D668-496A-AB3B-53FFF0389437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8944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6725" y="1887538"/>
            <a:ext cx="7305675" cy="1644650"/>
          </a:xfrm>
        </p:spPr>
        <p:txBody>
          <a:bodyPr lIns="0" tIns="0" rIns="0" bIns="0"/>
          <a:lstStyle>
            <a:lvl1pPr>
              <a:defRPr sz="5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6725" y="3644900"/>
            <a:ext cx="7305675" cy="6731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468313" y="1484313"/>
            <a:ext cx="8205787" cy="1254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6C79-726D-40DD-BB69-16A7977F519E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Presentationens titel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9267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199"/>
            <a:ext cx="7308000" cy="378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959A-18A9-4805-94E7-0063EAA7F95B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Presentationens titel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6844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6724" y="790575"/>
            <a:ext cx="7308000" cy="4826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3"/>
          </p:nvPr>
        </p:nvSpPr>
        <p:spPr>
          <a:xfrm>
            <a:off x="457200" y="1600198"/>
            <a:ext cx="4032000" cy="378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innehåll 8"/>
          <p:cNvSpPr>
            <a:spLocks noGrp="1"/>
          </p:cNvSpPr>
          <p:nvPr>
            <p:ph sz="quarter" idx="14"/>
          </p:nvPr>
        </p:nvSpPr>
        <p:spPr>
          <a:xfrm>
            <a:off x="4631375" y="1600198"/>
            <a:ext cx="4032000" cy="378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ED22997-6ED5-48E1-B951-7BB6997D85A1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smtClean="0"/>
              <a:t>Presentationens titel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0658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28775"/>
            <a:ext cx="4032000" cy="5461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628775"/>
            <a:ext cx="4032000" cy="5461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3"/>
          </p:nvPr>
        </p:nvSpPr>
        <p:spPr>
          <a:xfrm>
            <a:off x="474663" y="2205038"/>
            <a:ext cx="4032000" cy="31845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Platshållare för innehåll 10"/>
          <p:cNvSpPr>
            <a:spLocks noGrp="1"/>
          </p:cNvSpPr>
          <p:nvPr>
            <p:ph sz="quarter" idx="14"/>
          </p:nvPr>
        </p:nvSpPr>
        <p:spPr>
          <a:xfrm>
            <a:off x="4649788" y="2205038"/>
            <a:ext cx="4032000" cy="31845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EE466C9-FF92-45D2-95D1-EEFE466051AC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smtClean="0"/>
              <a:t>Presentationens titel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3679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71201-EB3C-4436-A556-EE2CB812A741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Presentationens titel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0695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Logg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47035"/>
            <a:ext cx="7921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Platshållare fö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AB55-45EE-4D3D-BF89-ECF95B3753E5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Presentationens titel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218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66724" y="790575"/>
            <a:ext cx="7308000" cy="482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199"/>
            <a:ext cx="7308000" cy="37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66725" y="6224588"/>
            <a:ext cx="2160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fld id="{5B0EEDDE-9EA7-45CF-BC50-5DFFF4E80F9F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66725" y="6525360"/>
            <a:ext cx="2160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Presentationens titel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66725" y="6373813"/>
            <a:ext cx="2160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r>
              <a:rPr lang="sv-SE" sz="800" dirty="0" smtClean="0"/>
              <a:t>Sidnummer </a:t>
            </a:r>
            <a:fld id="{1EF22DC9-761D-41F9-AA5F-851485B82DA2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68313" y="1484313"/>
            <a:ext cx="8205787" cy="1254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pic>
        <p:nvPicPr>
          <p:cNvPr id="8" name="Picture 8" descr="Logg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47035"/>
            <a:ext cx="7921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450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ts val="2200"/>
        </a:lnSpc>
        <a:spcBef>
          <a:spcPts val="12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43600" indent="-183600" algn="l" defTabSz="914400" rtl="0" eaLnBrk="1" latinLnBrk="0" hangingPunct="1">
        <a:lnSpc>
          <a:spcPts val="2200"/>
        </a:lnSpc>
        <a:spcBef>
          <a:spcPts val="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6400" indent="-172800" algn="l" defTabSz="914400" rtl="0" eaLnBrk="1" latinLnBrk="0" hangingPunct="1">
        <a:lnSpc>
          <a:spcPts val="2200"/>
        </a:lnSpc>
        <a:spcBef>
          <a:spcPts val="0"/>
        </a:spcBef>
        <a:buFont typeface="Arial" pitchFamily="34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6400" indent="-180000" algn="l" defTabSz="914400" rtl="0" eaLnBrk="1" latinLnBrk="0" hangingPunct="1">
        <a:lnSpc>
          <a:spcPts val="2200"/>
        </a:lnSpc>
        <a:spcBef>
          <a:spcPts val="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3600" algn="l" defTabSz="914400" rtl="0" eaLnBrk="1" latinLnBrk="0" hangingPunct="1">
        <a:lnSpc>
          <a:spcPts val="2200"/>
        </a:lnSpc>
        <a:spcBef>
          <a:spcPts val="0"/>
        </a:spcBef>
        <a:buFont typeface="Arial" pitchFamily="34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eweysv.pansoft.de/webdewey/index_11.html?recordId=ddc:371.225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Translation</a:t>
            </a:r>
            <a:r>
              <a:rPr lang="sv-SE" dirty="0" smtClean="0"/>
              <a:t> </a:t>
            </a:r>
            <a:r>
              <a:rPr lang="sv-SE" dirty="0" err="1" smtClean="0"/>
              <a:t>issues</a:t>
            </a:r>
            <a:endParaRPr lang="sv-SE" dirty="0"/>
          </a:p>
        </p:txBody>
      </p:sp>
      <p:sp>
        <p:nvSpPr>
          <p:cNvPr id="13" name="Underrubrik 12"/>
          <p:cNvSpPr>
            <a:spLocks noGrp="1"/>
          </p:cNvSpPr>
          <p:nvPr>
            <p:ph type="subTitle" idx="1"/>
          </p:nvPr>
        </p:nvSpPr>
        <p:spPr>
          <a:xfrm>
            <a:off x="971600" y="4221088"/>
            <a:ext cx="6840760" cy="576064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sv-SE" sz="8000" dirty="0"/>
              <a:t>Dewey in </a:t>
            </a:r>
            <a:r>
              <a:rPr lang="sv-SE" sz="8000" dirty="0" err="1"/>
              <a:t>Italy</a:t>
            </a:r>
            <a:r>
              <a:rPr lang="sv-SE" sz="8000" dirty="0"/>
              <a:t> = Amore? EDUG Symposium 2015</a:t>
            </a:r>
          </a:p>
          <a:p>
            <a:pPr algn="ctr"/>
            <a:endParaRPr lang="sv-SE" sz="7200" dirty="0" smtClean="0"/>
          </a:p>
          <a:p>
            <a:pPr algn="ctr"/>
            <a:r>
              <a:rPr lang="sv-SE" sz="7200" dirty="0" smtClean="0"/>
              <a:t>Harriet </a:t>
            </a:r>
            <a:r>
              <a:rPr lang="sv-SE" sz="7200" dirty="0"/>
              <a:t>Aagaard, National </a:t>
            </a:r>
            <a:r>
              <a:rPr lang="sv-SE" sz="7200" dirty="0" err="1"/>
              <a:t>Library</a:t>
            </a:r>
            <a:r>
              <a:rPr lang="sv-SE" sz="7200" dirty="0"/>
              <a:t> </a:t>
            </a:r>
            <a:r>
              <a:rPr lang="sv-SE" sz="7200" dirty="0" err="1"/>
              <a:t>of</a:t>
            </a:r>
            <a:r>
              <a:rPr lang="sv-SE" sz="7200" dirty="0"/>
              <a:t> Sweden</a:t>
            </a:r>
          </a:p>
          <a:p>
            <a:pPr algn="ctr"/>
            <a:r>
              <a:rPr lang="sv-SE" sz="7200" dirty="0"/>
              <a:t>Elise Conradi, National </a:t>
            </a:r>
            <a:r>
              <a:rPr lang="sv-SE" sz="7200" dirty="0" err="1"/>
              <a:t>Library</a:t>
            </a:r>
            <a:r>
              <a:rPr lang="sv-SE" sz="7200" dirty="0"/>
              <a:t> </a:t>
            </a:r>
            <a:r>
              <a:rPr lang="sv-SE" sz="7200" dirty="0" err="1"/>
              <a:t>of</a:t>
            </a:r>
            <a:r>
              <a:rPr lang="sv-SE" sz="7200" dirty="0"/>
              <a:t> </a:t>
            </a:r>
            <a:r>
              <a:rPr lang="sv-SE" sz="7200" dirty="0" err="1"/>
              <a:t>Norway</a:t>
            </a:r>
            <a:endParaRPr lang="sv-SE" sz="7200" dirty="0"/>
          </a:p>
          <a:p>
            <a:endParaRPr lang="sv-SE" dirty="0"/>
          </a:p>
        </p:txBody>
      </p:sp>
      <p:pic>
        <p:nvPicPr>
          <p:cNvPr id="4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6021288"/>
            <a:ext cx="2920635" cy="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13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AB55-45EE-4D3D-BF89-ECF95B3753E5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6" name="Tittel 1"/>
          <p:cNvSpPr txBox="1">
            <a:spLocks/>
          </p:cNvSpPr>
          <p:nvPr/>
        </p:nvSpPr>
        <p:spPr>
          <a:xfrm>
            <a:off x="1640336" y="830638"/>
            <a:ext cx="7046464" cy="11168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Solutions</a:t>
            </a:r>
            <a:endParaRPr lang="nb-NO" dirty="0"/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1640336" y="1947462"/>
            <a:ext cx="7046464" cy="4408887"/>
          </a:xfrm>
          <a:prstGeom prst="rect">
            <a:avLst/>
          </a:prstGeom>
        </p:spPr>
        <p:txBody>
          <a:bodyPr>
            <a:normAutofit/>
          </a:bodyPr>
          <a:lstStyle>
            <a:lvl1pPr marL="180000" indent="-180000" algn="l" defTabSz="914400" rtl="0" eaLnBrk="1" latinLnBrk="0" hangingPunct="1">
              <a:lnSpc>
                <a:spcPts val="2200"/>
              </a:lnSpc>
              <a:spcBef>
                <a:spcPts val="12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36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6400" indent="-1728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6400" indent="-1800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nb-NO" smtClean="0"/>
              <a:t>Translation of specific terms:</a:t>
            </a:r>
          </a:p>
          <a:p>
            <a:pPr marL="400050" lvl="1" indent="0">
              <a:buFont typeface="Arial" pitchFamily="34" charset="0"/>
              <a:buNone/>
            </a:pPr>
            <a:r>
              <a:rPr lang="nb-NO" smtClean="0"/>
              <a:t>		</a:t>
            </a:r>
            <a:r>
              <a:rPr lang="nb-NO" b="1" smtClean="0"/>
              <a:t>Creation of International Dewey translators’ 			forum in translation software</a:t>
            </a:r>
          </a:p>
          <a:p>
            <a:pPr marL="514350" indent="-514350">
              <a:buFont typeface="+mj-lt"/>
              <a:buAutoNum type="arabicPeriod"/>
            </a:pPr>
            <a:r>
              <a:rPr lang="nb-NO" smtClean="0"/>
              <a:t>Translation of topical structures </a:t>
            </a:r>
          </a:p>
          <a:p>
            <a:pPr marL="800100" lvl="2" indent="0">
              <a:buFont typeface="Arial" pitchFamily="34" charset="0"/>
              <a:buNone/>
            </a:pPr>
            <a:r>
              <a:rPr lang="nb-NO" b="1" smtClean="0"/>
              <a:t>EDUG (European Dewey Users Group)</a:t>
            </a:r>
          </a:p>
          <a:p>
            <a:pPr marL="514350" indent="-514350">
              <a:buFont typeface="+mj-lt"/>
              <a:buAutoNum type="arabicPeriod"/>
            </a:pPr>
            <a:r>
              <a:rPr lang="nb-NO" smtClean="0"/>
              <a:t>Inaccurate translations</a:t>
            </a:r>
          </a:p>
          <a:p>
            <a:pPr marL="800100" lvl="2" indent="0">
              <a:buFont typeface="Arial" pitchFamily="34" charset="0"/>
              <a:buNone/>
            </a:pPr>
            <a:r>
              <a:rPr lang="nb-NO" b="1" smtClean="0"/>
              <a:t>Fix as we catch them.</a:t>
            </a:r>
          </a:p>
          <a:p>
            <a:pPr marL="800100" lvl="2" indent="0">
              <a:buFont typeface="Arial" pitchFamily="34" charset="0"/>
              <a:buNone/>
            </a:pPr>
            <a:r>
              <a:rPr lang="nb-NO" b="1" smtClean="0"/>
              <a:t>Implementation of Search and replace function in translation software</a:t>
            </a:r>
          </a:p>
          <a:p>
            <a:pPr marL="514350" indent="-514350">
              <a:buFont typeface="+mj-lt"/>
              <a:buAutoNum type="arabicPeriod"/>
            </a:pPr>
            <a:r>
              <a:rPr lang="nb-NO" smtClean="0"/>
              <a:t>Inconsistencies due to translation over time  </a:t>
            </a:r>
          </a:p>
          <a:p>
            <a:pPr marL="800100" lvl="2" indent="0">
              <a:buFont typeface="Arial" pitchFamily="34" charset="0"/>
              <a:buNone/>
            </a:pPr>
            <a:r>
              <a:rPr lang="nb-NO" b="1" smtClean="0"/>
              <a:t>Fix as we catch them.</a:t>
            </a:r>
          </a:p>
          <a:p>
            <a:pPr marL="800100" lvl="2" indent="0">
              <a:buFont typeface="Arial" pitchFamily="34" charset="0"/>
              <a:buNone/>
            </a:pPr>
            <a:r>
              <a:rPr lang="nb-NO" b="1" smtClean="0"/>
              <a:t>Implementation of Search and replace function in translation software</a:t>
            </a:r>
          </a:p>
          <a:p>
            <a:pPr marL="514350" indent="-514350">
              <a:buFont typeface="+mj-lt"/>
              <a:buAutoNum type="arabicPeriod"/>
            </a:pPr>
            <a:endParaRPr lang="nb-NO" dirty="0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8" y="144924"/>
            <a:ext cx="2920635" cy="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68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71201-EB3C-4436-A556-EE2CB812A741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11</a:t>
            </a:fld>
            <a:endParaRPr lang="sv-SE" dirty="0"/>
          </a:p>
        </p:txBody>
      </p:sp>
      <p:sp>
        <p:nvSpPr>
          <p:cNvPr id="2" name="Tittel 1"/>
          <p:cNvSpPr>
            <a:spLocks noGrp="1"/>
          </p:cNvSpPr>
          <p:nvPr>
            <p:ph type="title" idx="4294967295"/>
          </p:nvPr>
        </p:nvSpPr>
        <p:spPr>
          <a:xfrm>
            <a:off x="0" y="790575"/>
            <a:ext cx="7307263" cy="482600"/>
          </a:xfrm>
        </p:spPr>
        <p:txBody>
          <a:bodyPr/>
          <a:lstStyle/>
          <a:p>
            <a:r>
              <a:rPr lang="nb-NO" dirty="0" err="1" smtClean="0"/>
              <a:t>Translation</a:t>
            </a:r>
            <a:r>
              <a:rPr lang="nb-NO" dirty="0" smtClean="0"/>
              <a:t> </a:t>
            </a:r>
            <a:r>
              <a:rPr lang="nb-NO" dirty="0" err="1" smtClean="0"/>
              <a:t>issues</a:t>
            </a:r>
            <a:r>
              <a:rPr lang="nb-NO" dirty="0" smtClean="0"/>
              <a:t> in general….</a:t>
            </a:r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2"/>
            <a:ext cx="9144000" cy="5786846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19" y="116632"/>
            <a:ext cx="2920635" cy="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10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CF4F-1A79-4D2A-8A41-118003E003BA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2</a:t>
            </a:fld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1691680" y="836712"/>
            <a:ext cx="62646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dirty="0" err="1" smtClean="0">
                <a:latin typeface="Calibri" panose="020F0502020204030204" pitchFamily="34" charset="0"/>
              </a:rPr>
              <a:t>Hosiery</a:t>
            </a:r>
            <a:endParaRPr lang="sv-SE" sz="4400" dirty="0">
              <a:latin typeface="Calibri" panose="020F0502020204030204" pitchFamily="34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395536" y="170080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r>
              <a:rPr lang="sv-SE" dirty="0"/>
              <a:t> </a:t>
            </a:r>
            <a:r>
              <a:rPr lang="sv-SE" i="1" dirty="0"/>
              <a:t>s</a:t>
            </a:r>
            <a:r>
              <a:rPr lang="sv-SE" dirty="0"/>
              <a:t> </a:t>
            </a:r>
            <a:r>
              <a:rPr lang="sv-SE" b="1" dirty="0"/>
              <a:t>1</a:t>
            </a:r>
            <a:r>
              <a:rPr lang="sv-SE" dirty="0"/>
              <a:t> strumpor, trikåvaror </a:t>
            </a:r>
            <a:r>
              <a:rPr lang="sv-SE" b="1" dirty="0"/>
              <a:t>2</a:t>
            </a:r>
            <a:r>
              <a:rPr lang="sv-SE" dirty="0"/>
              <a:t> strumpfabrik</a:t>
            </a:r>
            <a:r>
              <a:rPr lang="sv-SE" dirty="0" smtClean="0"/>
              <a:t>, trikåfabrik</a:t>
            </a:r>
            <a:r>
              <a:rPr lang="sv-SE" dirty="0"/>
              <a:t> </a:t>
            </a:r>
            <a:r>
              <a:rPr lang="sv-SE" b="1" dirty="0"/>
              <a:t>3</a:t>
            </a:r>
            <a:r>
              <a:rPr lang="sv-SE" dirty="0"/>
              <a:t> </a:t>
            </a:r>
            <a:r>
              <a:rPr lang="sv-SE" dirty="0" smtClean="0"/>
              <a:t>trikå[</a:t>
            </a:r>
            <a:r>
              <a:rPr lang="sv-SE" dirty="0" err="1" smtClean="0"/>
              <a:t>varu</a:t>
            </a:r>
            <a:r>
              <a:rPr lang="sv-SE" dirty="0" smtClean="0"/>
              <a:t>]affär, trikåaffär</a:t>
            </a:r>
            <a:r>
              <a:rPr lang="sv-SE" dirty="0"/>
              <a:t>, </a:t>
            </a:r>
            <a:r>
              <a:rPr lang="sv-SE" dirty="0" smtClean="0"/>
              <a:t>trikåvaruaffär ; herrekipering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66992"/>
            <a:ext cx="6944669" cy="3791455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</p:pic>
      <p:sp>
        <p:nvSpPr>
          <p:cNvPr id="8" name="Rektangel med rundade hörn 7"/>
          <p:cNvSpPr/>
          <p:nvPr/>
        </p:nvSpPr>
        <p:spPr>
          <a:xfrm>
            <a:off x="899592" y="1916832"/>
            <a:ext cx="936104" cy="43204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 smtClean="0"/>
          </a:p>
        </p:txBody>
      </p:sp>
      <p:sp>
        <p:nvSpPr>
          <p:cNvPr id="7" name="textruta 6"/>
          <p:cNvSpPr txBox="1"/>
          <p:nvPr/>
        </p:nvSpPr>
        <p:spPr>
          <a:xfrm>
            <a:off x="5364088" y="6309320"/>
            <a:ext cx="2120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 smtClean="0"/>
              <a:t>Wikipedia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918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AB55-45EE-4D3D-BF89-ECF95B3753E5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827584" y="836712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391.42 	</a:t>
            </a:r>
            <a:r>
              <a:rPr lang="sv-SE" dirty="0" err="1" smtClean="0"/>
              <a:t>Undergarments</a:t>
            </a:r>
            <a:r>
              <a:rPr lang="sv-SE" dirty="0" smtClean="0"/>
              <a:t>, </a:t>
            </a:r>
            <a:r>
              <a:rPr lang="sv-SE" dirty="0" err="1" smtClean="0"/>
              <a:t>hosiery</a:t>
            </a:r>
            <a:r>
              <a:rPr lang="sv-SE" dirty="0" smtClean="0"/>
              <a:t>, </a:t>
            </a:r>
            <a:r>
              <a:rPr lang="sv-SE" dirty="0" err="1" smtClean="0"/>
              <a:t>sleepware</a:t>
            </a:r>
            <a:r>
              <a:rPr lang="sv-SE" dirty="0" smtClean="0"/>
              <a:t>, </a:t>
            </a:r>
            <a:r>
              <a:rPr lang="sv-SE" dirty="0" err="1" smtClean="0"/>
              <a:t>loungware</a:t>
            </a:r>
            <a:endParaRPr lang="sv-SE" dirty="0" smtClean="0"/>
          </a:p>
          <a:p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6832"/>
            <a:ext cx="9144000" cy="4702629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827584" y="1483043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391.423   </a:t>
            </a:r>
            <a:r>
              <a:rPr lang="sv-SE" dirty="0" err="1"/>
              <a:t>Hosiery</a:t>
            </a:r>
            <a:r>
              <a:rPr lang="sv-SE" dirty="0"/>
              <a:t> and </a:t>
            </a:r>
            <a:r>
              <a:rPr lang="sv-SE" dirty="0" err="1" smtClean="0"/>
              <a:t>undergarments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321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Students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01F-2B7F-4D41-9592-6D60A9229E0C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4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idx="4294967295"/>
          </p:nvPr>
        </p:nvSpPr>
        <p:spPr>
          <a:xfrm>
            <a:off x="611560" y="1844675"/>
            <a:ext cx="6289303" cy="3535363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 smtClean="0"/>
              <a:t>Elev (</a:t>
            </a:r>
            <a:r>
              <a:rPr lang="sv-SE" sz="2000" dirty="0" err="1" smtClean="0"/>
              <a:t>primary</a:t>
            </a:r>
            <a:r>
              <a:rPr lang="sv-SE" sz="2000" dirty="0" smtClean="0"/>
              <a:t> </a:t>
            </a:r>
            <a:r>
              <a:rPr lang="sv-SE" sz="2000" dirty="0"/>
              <a:t>&amp; </a:t>
            </a:r>
            <a:r>
              <a:rPr lang="sv-SE" sz="2000" dirty="0" err="1"/>
              <a:t>secondary</a:t>
            </a:r>
            <a:r>
              <a:rPr lang="sv-SE" sz="2000" dirty="0"/>
              <a:t> </a:t>
            </a:r>
            <a:r>
              <a:rPr lang="sv-SE" sz="2000" dirty="0" err="1" smtClean="0"/>
              <a:t>education</a:t>
            </a:r>
            <a:r>
              <a:rPr lang="sv-SE" sz="2000" dirty="0" smtClean="0"/>
              <a:t>)</a:t>
            </a:r>
            <a:endParaRPr lang="sv-SE" sz="2000" dirty="0"/>
          </a:p>
          <a:p>
            <a:pPr marL="0" indent="0">
              <a:buNone/>
            </a:pPr>
            <a:r>
              <a:rPr lang="sv-SE" sz="2000" dirty="0" smtClean="0"/>
              <a:t>Student</a:t>
            </a:r>
            <a:r>
              <a:rPr lang="sv-SE" sz="2000" dirty="0"/>
              <a:t>	</a:t>
            </a:r>
            <a:r>
              <a:rPr lang="sv-SE" sz="2000" dirty="0" smtClean="0"/>
              <a:t> (</a:t>
            </a:r>
            <a:r>
              <a:rPr lang="sv-SE" sz="2000" dirty="0" err="1"/>
              <a:t>t</a:t>
            </a:r>
            <a:r>
              <a:rPr lang="sv-SE" sz="2000" dirty="0" err="1" smtClean="0"/>
              <a:t>ertiary</a:t>
            </a:r>
            <a:r>
              <a:rPr lang="sv-SE" sz="2000" dirty="0" smtClean="0"/>
              <a:t> </a:t>
            </a:r>
            <a:r>
              <a:rPr lang="sv-SE" sz="2000" dirty="0" err="1" smtClean="0"/>
              <a:t>education</a:t>
            </a:r>
            <a:r>
              <a:rPr lang="sv-SE" sz="2000" dirty="0" smtClean="0"/>
              <a:t>)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dirty="0"/>
          </a:p>
          <a:p>
            <a:r>
              <a:rPr lang="sv-SE" b="1" dirty="0" smtClean="0"/>
              <a:t>371.8019	Elevpsykologi </a:t>
            </a:r>
            <a:r>
              <a:rPr lang="sv-SE" b="1" dirty="0"/>
              <a:t>(studentpsykologi</a:t>
            </a:r>
            <a:r>
              <a:rPr lang="sv-SE" b="1" dirty="0" smtClean="0"/>
              <a:t>)</a:t>
            </a:r>
            <a:endParaRPr lang="sv-SE" dirty="0"/>
          </a:p>
          <a:p>
            <a:r>
              <a:rPr lang="sv-SE" b="1" dirty="0" smtClean="0"/>
              <a:t>371.4		Studentvägledning </a:t>
            </a:r>
            <a:r>
              <a:rPr lang="sv-SE" b="1" dirty="0"/>
              <a:t>och </a:t>
            </a:r>
            <a:r>
              <a:rPr lang="sv-SE" b="1" dirty="0" smtClean="0"/>
              <a:t>studentråd</a:t>
            </a:r>
          </a:p>
          <a:p>
            <a:pPr lvl="1"/>
            <a:r>
              <a:rPr lang="sv-SE" dirty="0"/>
              <a:t>Klassificera här tjänster för </a:t>
            </a:r>
            <a:r>
              <a:rPr lang="sv-SE" b="1" dirty="0"/>
              <a:t>elever och studenter</a:t>
            </a:r>
          </a:p>
          <a:p>
            <a:pPr lvl="1"/>
            <a:r>
              <a:rPr lang="sv-SE" dirty="0"/>
              <a:t>För en särskild tjänst för </a:t>
            </a:r>
            <a:r>
              <a:rPr lang="sv-SE" b="1" dirty="0"/>
              <a:t>elever och studenter </a:t>
            </a:r>
            <a:r>
              <a:rPr lang="sv-SE" dirty="0"/>
              <a:t>som inte passar in här se tjänsten, t.ex. arbetsförmedling för studenter </a:t>
            </a:r>
            <a:r>
              <a:rPr lang="sv-SE" dirty="0">
                <a:hlinkClick r:id="rId2" action="ppaction://hlinkfile" tooltip="Studentanställningar, . . ."/>
              </a:rPr>
              <a:t>371.225</a:t>
            </a:r>
            <a:endParaRPr lang="sv-SE" dirty="0"/>
          </a:p>
          <a:p>
            <a:endParaRPr lang="sv-SE" b="1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103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AB55-45EE-4D3D-BF89-ECF95B3753E5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5</a:t>
            </a:fld>
            <a:endParaRPr lang="sv-SE" dirty="0"/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1640336" y="830638"/>
            <a:ext cx="7046464" cy="11168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Translation of specific terms (1)</a:t>
            </a:r>
            <a:endParaRPr lang="nb-NO" dirty="0"/>
          </a:p>
        </p:txBody>
      </p:sp>
      <p:sp>
        <p:nvSpPr>
          <p:cNvPr id="5" name="Plassholder for innhold 2"/>
          <p:cNvSpPr txBox="1">
            <a:spLocks/>
          </p:cNvSpPr>
          <p:nvPr/>
        </p:nvSpPr>
        <p:spPr>
          <a:xfrm>
            <a:off x="1640336" y="1947462"/>
            <a:ext cx="7046464" cy="4408887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ts val="2200"/>
              </a:lnSpc>
              <a:spcBef>
                <a:spcPts val="12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36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6400" indent="-1728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6400" indent="-1800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nb-NO" smtClean="0"/>
              <a:t>Example 1 </a:t>
            </a:r>
          </a:p>
          <a:p>
            <a:pPr marL="0" indent="0">
              <a:buFont typeface="Arial" pitchFamily="34" charset="0"/>
              <a:buNone/>
            </a:pPr>
            <a:r>
              <a:rPr lang="nb-NO" b="1" smtClean="0"/>
              <a:t>Exhibits vs Exhibitions</a:t>
            </a:r>
            <a:endParaRPr lang="nb-NO" smtClean="0"/>
          </a:p>
          <a:p>
            <a:pPr marL="0" indent="0">
              <a:buFont typeface="Arial" pitchFamily="34" charset="0"/>
              <a:buNone/>
            </a:pPr>
            <a:r>
              <a:rPr lang="nb-NO" smtClean="0"/>
              <a:t>Would like to translate both to «Utstillinger», but:</a:t>
            </a:r>
          </a:p>
          <a:p>
            <a:pPr marL="0" indent="0">
              <a:buFont typeface="Arial" pitchFamily="34" charset="0"/>
              <a:buNone/>
            </a:pPr>
            <a:endParaRPr lang="nb-NO" smtClean="0"/>
          </a:p>
          <a:p>
            <a:pPr marL="0" indent="0">
              <a:buFont typeface="Arial" pitchFamily="34" charset="0"/>
              <a:buNone/>
            </a:pPr>
            <a:endParaRPr lang="nb-NO" smtClean="0"/>
          </a:p>
          <a:p>
            <a:pPr marL="0" indent="0">
              <a:buFont typeface="Arial" pitchFamily="34" charset="0"/>
              <a:buNone/>
            </a:pPr>
            <a:endParaRPr lang="nb-NO" smtClean="0"/>
          </a:p>
          <a:p>
            <a:pPr marL="0" indent="0">
              <a:buFont typeface="Arial" pitchFamily="34" charset="0"/>
              <a:buNone/>
            </a:pPr>
            <a:endParaRPr lang="nb-NO" smtClean="0"/>
          </a:p>
          <a:p>
            <a:pPr marL="0" indent="0">
              <a:buFont typeface="Arial" pitchFamily="34" charset="0"/>
              <a:buNone/>
            </a:pPr>
            <a:endParaRPr lang="nb-NO" smtClean="0"/>
          </a:p>
          <a:p>
            <a:pPr marL="0" indent="0">
              <a:buFont typeface="Arial" pitchFamily="34" charset="0"/>
              <a:buNone/>
            </a:pP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826" y="4050977"/>
            <a:ext cx="3381847" cy="2305372"/>
          </a:xfrm>
          <a:prstGeom prst="rect">
            <a:avLst/>
          </a:prstGeom>
        </p:spPr>
      </p:pic>
      <p:sp>
        <p:nvSpPr>
          <p:cNvPr id="7" name="Frihåndsform 6"/>
          <p:cNvSpPr/>
          <p:nvPr/>
        </p:nvSpPr>
        <p:spPr>
          <a:xfrm>
            <a:off x="5072063" y="5057775"/>
            <a:ext cx="621567" cy="414338"/>
          </a:xfrm>
          <a:custGeom>
            <a:avLst/>
            <a:gdLst>
              <a:gd name="connsiteX0" fmla="*/ 528637 w 621567"/>
              <a:gd name="connsiteY0" fmla="*/ 0 h 414338"/>
              <a:gd name="connsiteX1" fmla="*/ 185737 w 621567"/>
              <a:gd name="connsiteY1" fmla="*/ 14288 h 414338"/>
              <a:gd name="connsiteX2" fmla="*/ 142875 w 621567"/>
              <a:gd name="connsiteY2" fmla="*/ 42863 h 414338"/>
              <a:gd name="connsiteX3" fmla="*/ 28575 w 621567"/>
              <a:gd name="connsiteY3" fmla="*/ 171450 h 414338"/>
              <a:gd name="connsiteX4" fmla="*/ 0 w 621567"/>
              <a:gd name="connsiteY4" fmla="*/ 228600 h 414338"/>
              <a:gd name="connsiteX5" fmla="*/ 14287 w 621567"/>
              <a:gd name="connsiteY5" fmla="*/ 357188 h 414338"/>
              <a:gd name="connsiteX6" fmla="*/ 100012 w 621567"/>
              <a:gd name="connsiteY6" fmla="*/ 385763 h 414338"/>
              <a:gd name="connsiteX7" fmla="*/ 142875 w 621567"/>
              <a:gd name="connsiteY7" fmla="*/ 414338 h 414338"/>
              <a:gd name="connsiteX8" fmla="*/ 457200 w 621567"/>
              <a:gd name="connsiteY8" fmla="*/ 400050 h 414338"/>
              <a:gd name="connsiteX9" fmla="*/ 514350 w 621567"/>
              <a:gd name="connsiteY9" fmla="*/ 385763 h 414338"/>
              <a:gd name="connsiteX10" fmla="*/ 542925 w 621567"/>
              <a:gd name="connsiteY10" fmla="*/ 328613 h 414338"/>
              <a:gd name="connsiteX11" fmla="*/ 571500 w 621567"/>
              <a:gd name="connsiteY11" fmla="*/ 285750 h 414338"/>
              <a:gd name="connsiteX12" fmla="*/ 585787 w 621567"/>
              <a:gd name="connsiteY12" fmla="*/ 242888 h 414338"/>
              <a:gd name="connsiteX13" fmla="*/ 600075 w 621567"/>
              <a:gd name="connsiteY13" fmla="*/ 85725 h 414338"/>
              <a:gd name="connsiteX14" fmla="*/ 557212 w 621567"/>
              <a:gd name="connsiteY14" fmla="*/ 71438 h 414338"/>
              <a:gd name="connsiteX15" fmla="*/ 500062 w 621567"/>
              <a:gd name="connsiteY15" fmla="*/ 57150 h 414338"/>
              <a:gd name="connsiteX16" fmla="*/ 457200 w 621567"/>
              <a:gd name="connsiteY16" fmla="*/ 28575 h 41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21567" h="414338">
                <a:moveTo>
                  <a:pt x="528637" y="0"/>
                </a:moveTo>
                <a:cubicBezTo>
                  <a:pt x="414337" y="4763"/>
                  <a:pt x="299436" y="1655"/>
                  <a:pt x="185737" y="14288"/>
                </a:cubicBezTo>
                <a:cubicBezTo>
                  <a:pt x="168671" y="16184"/>
                  <a:pt x="155709" y="31455"/>
                  <a:pt x="142875" y="42863"/>
                </a:cubicBezTo>
                <a:cubicBezTo>
                  <a:pt x="92477" y="87661"/>
                  <a:pt x="59396" y="117514"/>
                  <a:pt x="28575" y="171450"/>
                </a:cubicBezTo>
                <a:cubicBezTo>
                  <a:pt x="18008" y="189942"/>
                  <a:pt x="9525" y="209550"/>
                  <a:pt x="0" y="228600"/>
                </a:cubicBezTo>
                <a:cubicBezTo>
                  <a:pt x="4762" y="271463"/>
                  <a:pt x="-8866" y="320804"/>
                  <a:pt x="14287" y="357188"/>
                </a:cubicBezTo>
                <a:cubicBezTo>
                  <a:pt x="30458" y="382600"/>
                  <a:pt x="74950" y="369055"/>
                  <a:pt x="100012" y="385763"/>
                </a:cubicBezTo>
                <a:lnTo>
                  <a:pt x="142875" y="414338"/>
                </a:lnTo>
                <a:cubicBezTo>
                  <a:pt x="247650" y="409575"/>
                  <a:pt x="352626" y="408094"/>
                  <a:pt x="457200" y="400050"/>
                </a:cubicBezTo>
                <a:cubicBezTo>
                  <a:pt x="476778" y="398544"/>
                  <a:pt x="499265" y="398334"/>
                  <a:pt x="514350" y="385763"/>
                </a:cubicBezTo>
                <a:cubicBezTo>
                  <a:pt x="530712" y="372128"/>
                  <a:pt x="532358" y="347105"/>
                  <a:pt x="542925" y="328613"/>
                </a:cubicBezTo>
                <a:cubicBezTo>
                  <a:pt x="551444" y="313704"/>
                  <a:pt x="561975" y="300038"/>
                  <a:pt x="571500" y="285750"/>
                </a:cubicBezTo>
                <a:cubicBezTo>
                  <a:pt x="576262" y="271463"/>
                  <a:pt x="579855" y="256730"/>
                  <a:pt x="585787" y="242888"/>
                </a:cubicBezTo>
                <a:cubicBezTo>
                  <a:pt x="613441" y="178361"/>
                  <a:pt x="642643" y="170861"/>
                  <a:pt x="600075" y="85725"/>
                </a:cubicBezTo>
                <a:cubicBezTo>
                  <a:pt x="593340" y="72255"/>
                  <a:pt x="571693" y="75575"/>
                  <a:pt x="557212" y="71438"/>
                </a:cubicBezTo>
                <a:cubicBezTo>
                  <a:pt x="538331" y="66044"/>
                  <a:pt x="519112" y="61913"/>
                  <a:pt x="500062" y="57150"/>
                </a:cubicBezTo>
                <a:lnTo>
                  <a:pt x="457200" y="28575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rgbClr val="FF0000"/>
              </a:solidFill>
            </a:endParaRPr>
          </a:p>
        </p:txBody>
      </p:sp>
      <p:sp>
        <p:nvSpPr>
          <p:cNvPr id="8" name="Frihåndsform 7"/>
          <p:cNvSpPr/>
          <p:nvPr/>
        </p:nvSpPr>
        <p:spPr>
          <a:xfrm>
            <a:off x="3200400" y="6011075"/>
            <a:ext cx="671513" cy="404013"/>
          </a:xfrm>
          <a:custGeom>
            <a:avLst/>
            <a:gdLst>
              <a:gd name="connsiteX0" fmla="*/ 328613 w 671513"/>
              <a:gd name="connsiteY0" fmla="*/ 18250 h 404013"/>
              <a:gd name="connsiteX1" fmla="*/ 85725 w 671513"/>
              <a:gd name="connsiteY1" fmla="*/ 18250 h 404013"/>
              <a:gd name="connsiteX2" fmla="*/ 42863 w 671513"/>
              <a:gd name="connsiteY2" fmla="*/ 46825 h 404013"/>
              <a:gd name="connsiteX3" fmla="*/ 0 w 671513"/>
              <a:gd name="connsiteY3" fmla="*/ 103975 h 404013"/>
              <a:gd name="connsiteX4" fmla="*/ 14288 w 671513"/>
              <a:gd name="connsiteY4" fmla="*/ 246850 h 404013"/>
              <a:gd name="connsiteX5" fmla="*/ 157163 w 671513"/>
              <a:gd name="connsiteY5" fmla="*/ 346863 h 404013"/>
              <a:gd name="connsiteX6" fmla="*/ 285750 w 671513"/>
              <a:gd name="connsiteY6" fmla="*/ 389725 h 404013"/>
              <a:gd name="connsiteX7" fmla="*/ 328613 w 671513"/>
              <a:gd name="connsiteY7" fmla="*/ 404013 h 404013"/>
              <a:gd name="connsiteX8" fmla="*/ 557213 w 671513"/>
              <a:gd name="connsiteY8" fmla="*/ 389725 h 404013"/>
              <a:gd name="connsiteX9" fmla="*/ 642938 w 671513"/>
              <a:gd name="connsiteY9" fmla="*/ 275425 h 404013"/>
              <a:gd name="connsiteX10" fmla="*/ 671513 w 671513"/>
              <a:gd name="connsiteY10" fmla="*/ 232563 h 404013"/>
              <a:gd name="connsiteX11" fmla="*/ 657225 w 671513"/>
              <a:gd name="connsiteY11" fmla="*/ 118263 h 404013"/>
              <a:gd name="connsiteX12" fmla="*/ 585788 w 671513"/>
              <a:gd name="connsiteY12" fmla="*/ 46825 h 404013"/>
              <a:gd name="connsiteX13" fmla="*/ 528638 w 671513"/>
              <a:gd name="connsiteY13" fmla="*/ 32538 h 404013"/>
              <a:gd name="connsiteX14" fmla="*/ 257175 w 671513"/>
              <a:gd name="connsiteY14" fmla="*/ 3963 h 404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71513" h="404013">
                <a:moveTo>
                  <a:pt x="328613" y="18250"/>
                </a:moveTo>
                <a:cubicBezTo>
                  <a:pt x="225106" y="-2451"/>
                  <a:pt x="224309" y="-9466"/>
                  <a:pt x="85725" y="18250"/>
                </a:cubicBezTo>
                <a:cubicBezTo>
                  <a:pt x="68887" y="21618"/>
                  <a:pt x="55005" y="34683"/>
                  <a:pt x="42863" y="46825"/>
                </a:cubicBezTo>
                <a:cubicBezTo>
                  <a:pt x="26025" y="63663"/>
                  <a:pt x="14288" y="84925"/>
                  <a:pt x="0" y="103975"/>
                </a:cubicBezTo>
                <a:cubicBezTo>
                  <a:pt x="4763" y="151600"/>
                  <a:pt x="3526" y="200213"/>
                  <a:pt x="14288" y="246850"/>
                </a:cubicBezTo>
                <a:cubicBezTo>
                  <a:pt x="27337" y="303393"/>
                  <a:pt x="124635" y="336020"/>
                  <a:pt x="157163" y="346863"/>
                </a:cubicBezTo>
                <a:lnTo>
                  <a:pt x="285750" y="389725"/>
                </a:lnTo>
                <a:lnTo>
                  <a:pt x="328613" y="404013"/>
                </a:lnTo>
                <a:cubicBezTo>
                  <a:pt x="404813" y="399250"/>
                  <a:pt x="483802" y="410700"/>
                  <a:pt x="557213" y="389725"/>
                </a:cubicBezTo>
                <a:cubicBezTo>
                  <a:pt x="637622" y="366751"/>
                  <a:pt x="618751" y="323799"/>
                  <a:pt x="642938" y="275425"/>
                </a:cubicBezTo>
                <a:cubicBezTo>
                  <a:pt x="650617" y="260067"/>
                  <a:pt x="661988" y="246850"/>
                  <a:pt x="671513" y="232563"/>
                </a:cubicBezTo>
                <a:cubicBezTo>
                  <a:pt x="666750" y="194463"/>
                  <a:pt x="667328" y="155307"/>
                  <a:pt x="657225" y="118263"/>
                </a:cubicBezTo>
                <a:cubicBezTo>
                  <a:pt x="648821" y="87447"/>
                  <a:pt x="613243" y="58591"/>
                  <a:pt x="585788" y="46825"/>
                </a:cubicBezTo>
                <a:cubicBezTo>
                  <a:pt x="567739" y="39090"/>
                  <a:pt x="547446" y="38180"/>
                  <a:pt x="528638" y="32538"/>
                </a:cubicBezTo>
                <a:cubicBezTo>
                  <a:pt x="368124" y="-15616"/>
                  <a:pt x="506030" y="3963"/>
                  <a:pt x="257175" y="3963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65" y="144924"/>
            <a:ext cx="2920635" cy="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70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AB55-45EE-4D3D-BF89-ECF95B3753E5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1640336" y="830638"/>
            <a:ext cx="7046464" cy="11168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Translation of specific terms (2)</a:t>
            </a:r>
            <a:endParaRPr lang="nb-NO" dirty="0"/>
          </a:p>
        </p:txBody>
      </p:sp>
      <p:sp>
        <p:nvSpPr>
          <p:cNvPr id="5" name="Plassholder for innhold 2"/>
          <p:cNvSpPr txBox="1">
            <a:spLocks/>
          </p:cNvSpPr>
          <p:nvPr/>
        </p:nvSpPr>
        <p:spPr>
          <a:xfrm>
            <a:off x="1640336" y="1947462"/>
            <a:ext cx="7046464" cy="4408887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ts val="2200"/>
              </a:lnSpc>
              <a:spcBef>
                <a:spcPts val="12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36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6400" indent="-1728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6400" indent="-1800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nb-NO" dirty="0" err="1" smtClean="0"/>
              <a:t>Example</a:t>
            </a:r>
            <a:r>
              <a:rPr lang="nb-NO" dirty="0" smtClean="0"/>
              <a:t> 2</a:t>
            </a:r>
          </a:p>
          <a:p>
            <a:pPr marL="0" indent="0">
              <a:buFont typeface="Arial" pitchFamily="34" charset="0"/>
              <a:buNone/>
            </a:pPr>
            <a:r>
              <a:rPr lang="nb-NO" b="1" dirty="0" smtClean="0"/>
              <a:t>Household </a:t>
            </a:r>
            <a:r>
              <a:rPr lang="nb-NO" b="1" dirty="0" err="1" smtClean="0"/>
              <a:t>furnishings</a:t>
            </a:r>
            <a:r>
              <a:rPr lang="nb-NO" b="1" dirty="0" smtClean="0"/>
              <a:t> </a:t>
            </a:r>
            <a:r>
              <a:rPr lang="nb-NO" b="1" dirty="0" err="1" smtClean="0"/>
              <a:t>vs</a:t>
            </a:r>
            <a:r>
              <a:rPr lang="nb-NO" b="1" dirty="0" smtClean="0"/>
              <a:t> Home </a:t>
            </a:r>
            <a:r>
              <a:rPr lang="nb-NO" b="1" dirty="0" err="1" smtClean="0"/>
              <a:t>furnishings</a:t>
            </a:r>
            <a:endParaRPr lang="nb-NO" b="1" dirty="0" smtClean="0"/>
          </a:p>
          <a:p>
            <a:pPr marL="0" indent="0">
              <a:buFont typeface="Arial" pitchFamily="34" charset="0"/>
              <a:buNone/>
            </a:pPr>
            <a:r>
              <a:rPr lang="nb-NO" dirty="0" err="1" smtClean="0"/>
              <a:t>Would</a:t>
            </a:r>
            <a:r>
              <a:rPr lang="nb-NO" dirty="0" smtClean="0"/>
              <a:t> like to translate </a:t>
            </a:r>
            <a:r>
              <a:rPr lang="nb-NO" dirty="0" err="1" smtClean="0"/>
              <a:t>both</a:t>
            </a:r>
            <a:r>
              <a:rPr lang="nb-NO" dirty="0" smtClean="0"/>
              <a:t> to «Hjeminnredning», </a:t>
            </a:r>
            <a:r>
              <a:rPr lang="nb-NO" dirty="0" err="1" smtClean="0"/>
              <a:t>but</a:t>
            </a:r>
            <a:r>
              <a:rPr lang="nb-NO" dirty="0" smtClean="0"/>
              <a:t>:</a:t>
            </a:r>
          </a:p>
          <a:p>
            <a:pPr marL="0" indent="0">
              <a:buFont typeface="Arial" pitchFamily="34" charset="0"/>
              <a:buNone/>
            </a:pP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477080"/>
            <a:ext cx="3886200" cy="1351721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608" y="4488594"/>
            <a:ext cx="4100192" cy="1328691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8" y="144924"/>
            <a:ext cx="2920635" cy="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AB55-45EE-4D3D-BF89-ECF95B3753E5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7</a:t>
            </a:fld>
            <a:endParaRPr lang="sv-SE" dirty="0"/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1640336" y="830638"/>
            <a:ext cx="7046464" cy="111682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Translation of specific terms (3)</a:t>
            </a:r>
            <a:endParaRPr lang="nb-NO" dirty="0"/>
          </a:p>
        </p:txBody>
      </p:sp>
      <p:sp>
        <p:nvSpPr>
          <p:cNvPr id="5" name="Plassholder for innhold 2"/>
          <p:cNvSpPr txBox="1">
            <a:spLocks/>
          </p:cNvSpPr>
          <p:nvPr/>
        </p:nvSpPr>
        <p:spPr>
          <a:xfrm>
            <a:off x="1640336" y="1947462"/>
            <a:ext cx="7046464" cy="4408887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ts val="2200"/>
              </a:lnSpc>
              <a:spcBef>
                <a:spcPts val="12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36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6400" indent="-1728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6400" indent="-1800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nb-NO" smtClean="0"/>
              <a:t>Example 3</a:t>
            </a:r>
          </a:p>
          <a:p>
            <a:pPr marL="0" indent="0">
              <a:buFont typeface="Arial" pitchFamily="34" charset="0"/>
              <a:buNone/>
            </a:pPr>
            <a:r>
              <a:rPr lang="nb-NO" b="1" smtClean="0"/>
              <a:t>Civic art</a:t>
            </a:r>
          </a:p>
          <a:p>
            <a:pPr marL="0" indent="0">
              <a:buFont typeface="Arial" pitchFamily="34" charset="0"/>
              <a:buNone/>
            </a:pPr>
            <a:r>
              <a:rPr lang="nb-NO" smtClean="0"/>
              <a:t>We don’t have a term for this in Norwegian. Would like to translate it (and </a:t>
            </a:r>
            <a:r>
              <a:rPr lang="nb-NO" b="1" smtClean="0"/>
              <a:t>Area planning</a:t>
            </a:r>
            <a:r>
              <a:rPr lang="nb-NO" smtClean="0"/>
              <a:t>) to «Arealplanlegging», but:</a:t>
            </a: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369699"/>
            <a:ext cx="7772400" cy="2607894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8" y="144924"/>
            <a:ext cx="2920635" cy="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7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AB55-45EE-4D3D-BF89-ECF95B3753E5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8</a:t>
            </a:fld>
            <a:endParaRPr lang="sv-SE" dirty="0"/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1640336" y="830638"/>
            <a:ext cx="7046464" cy="111682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Translation of topical structures </a:t>
            </a:r>
            <a:endParaRPr lang="nb-NO" dirty="0"/>
          </a:p>
        </p:txBody>
      </p:sp>
      <p:sp>
        <p:nvSpPr>
          <p:cNvPr id="5" name="Plassholder for innhold 2"/>
          <p:cNvSpPr txBox="1">
            <a:spLocks/>
          </p:cNvSpPr>
          <p:nvPr/>
        </p:nvSpPr>
        <p:spPr>
          <a:xfrm>
            <a:off x="1640336" y="1947462"/>
            <a:ext cx="7046464" cy="4408887"/>
          </a:xfrm>
          <a:prstGeom prst="rect">
            <a:avLst/>
          </a:prstGeom>
        </p:spPr>
        <p:txBody>
          <a:bodyPr>
            <a:normAutofit/>
          </a:bodyPr>
          <a:lstStyle>
            <a:lvl1pPr marL="180000" indent="-180000" algn="l" defTabSz="914400" rtl="0" eaLnBrk="1" latinLnBrk="0" hangingPunct="1">
              <a:lnSpc>
                <a:spcPts val="2200"/>
              </a:lnSpc>
              <a:spcBef>
                <a:spcPts val="12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36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6400" indent="-1728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6400" indent="-1800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nb-NO" b="1" smtClean="0"/>
              <a:t>Structure of sports (796)</a:t>
            </a:r>
          </a:p>
          <a:p>
            <a:pPr marL="0" indent="0">
              <a:buFont typeface="Arial" pitchFamily="34" charset="0"/>
              <a:buNone/>
            </a:pPr>
            <a:endParaRPr lang="nb-NO" b="1" smtClean="0"/>
          </a:p>
          <a:p>
            <a:pPr marL="0" indent="0">
              <a:buFont typeface="Arial" pitchFamily="34" charset="0"/>
              <a:buNone/>
            </a:pPr>
            <a:r>
              <a:rPr lang="en-US" smtClean="0"/>
              <a:t>In particular:</a:t>
            </a:r>
          </a:p>
          <a:p>
            <a:r>
              <a:rPr lang="en-US" smtClean="0"/>
              <a:t>Precollege sports</a:t>
            </a:r>
          </a:p>
          <a:p>
            <a:r>
              <a:rPr lang="en-US" smtClean="0"/>
              <a:t>College sports</a:t>
            </a:r>
          </a:p>
          <a:p>
            <a:r>
              <a:rPr lang="en-US" smtClean="0"/>
              <a:t>Professional sports</a:t>
            </a:r>
          </a:p>
          <a:p>
            <a:pPr marL="0" indent="0">
              <a:buFont typeface="Arial" pitchFamily="34" charset="0"/>
              <a:buNone/>
            </a:pP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We have a totally different structure for sports in Norway, based on participation in clubs - not schools. </a:t>
            </a:r>
          </a:p>
          <a:p>
            <a:endParaRPr lang="nb-NO" smtClean="0"/>
          </a:p>
          <a:p>
            <a:pPr marL="0" indent="0">
              <a:buFont typeface="Arial" pitchFamily="34" charset="0"/>
              <a:buNone/>
            </a:pPr>
            <a:endParaRPr lang="nb-NO" b="1" smtClean="0"/>
          </a:p>
          <a:p>
            <a:pPr marL="0" indent="0">
              <a:buFont typeface="Arial" pitchFamily="34" charset="0"/>
              <a:buNone/>
            </a:pP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4924"/>
            <a:ext cx="2920635" cy="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39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AB55-45EE-4D3D-BF89-ECF95B3753E5}" type="datetime1">
              <a:rPr lang="sv-SE" smtClean="0"/>
              <a:t>2015-04-21</a:t>
            </a:fld>
            <a:endParaRPr lang="sv-SE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sz="800" smtClean="0"/>
              <a:t>Sidnummer </a:t>
            </a:r>
            <a:fld id="{1EF22DC9-761D-41F9-AA5F-851485B82DA2}" type="slidenum">
              <a:rPr lang="sv-SE" smtClean="0"/>
              <a:pPr/>
              <a:t>9</a:t>
            </a:fld>
            <a:endParaRPr lang="sv-SE" dirty="0"/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1640336" y="830638"/>
            <a:ext cx="7046464" cy="111682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err="1" smtClean="0"/>
              <a:t>Difficult</a:t>
            </a:r>
            <a:r>
              <a:rPr lang="nb-NO" dirty="0" smtClean="0"/>
              <a:t> </a:t>
            </a:r>
            <a:r>
              <a:rPr lang="nb-NO" dirty="0" err="1" smtClean="0"/>
              <a:t>translations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" name="Plassholder for innhold 2"/>
          <p:cNvSpPr txBox="1">
            <a:spLocks/>
          </p:cNvSpPr>
          <p:nvPr/>
        </p:nvSpPr>
        <p:spPr>
          <a:xfrm>
            <a:off x="1640336" y="1947462"/>
            <a:ext cx="7046464" cy="4408887"/>
          </a:xfrm>
          <a:prstGeom prst="rect">
            <a:avLst/>
          </a:prstGeom>
        </p:spPr>
        <p:txBody>
          <a:bodyPr>
            <a:normAutofit/>
          </a:bodyPr>
          <a:lstStyle>
            <a:lvl1pPr marL="180000" indent="-180000" algn="l" defTabSz="914400" rtl="0" eaLnBrk="1" latinLnBrk="0" hangingPunct="1">
              <a:lnSpc>
                <a:spcPts val="2200"/>
              </a:lnSpc>
              <a:spcBef>
                <a:spcPts val="12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36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6400" indent="-1728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6400" indent="-1800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0000" indent="-183600" algn="l" defTabSz="914400" rtl="0" eaLnBrk="1" latinLnBrk="0" hangingPunct="1">
              <a:lnSpc>
                <a:spcPts val="2200"/>
              </a:lnSpc>
              <a:spcBef>
                <a:spcPts val="0"/>
              </a:spcBef>
              <a:buFont typeface="Arial" pitchFamily="34" charset="0"/>
              <a:buChar char="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nb-NO" smtClean="0"/>
              <a:t>Example in terminology:</a:t>
            </a:r>
          </a:p>
          <a:p>
            <a:pPr marL="0" indent="0">
              <a:buFont typeface="Arial" pitchFamily="34" charset="0"/>
              <a:buNone/>
            </a:pPr>
            <a:r>
              <a:rPr lang="nb-NO" b="1" smtClean="0"/>
              <a:t>Fine and decorative arts</a:t>
            </a:r>
          </a:p>
          <a:p>
            <a:pPr marL="0" indent="0">
              <a:buFont typeface="Arial" pitchFamily="34" charset="0"/>
              <a:buNone/>
            </a:pPr>
            <a:endParaRPr lang="nb-NO" smtClean="0"/>
          </a:p>
          <a:p>
            <a:pPr marL="0" indent="0">
              <a:buFont typeface="Arial" pitchFamily="34" charset="0"/>
              <a:buNone/>
            </a:pPr>
            <a:r>
              <a:rPr lang="nb-NO" smtClean="0"/>
              <a:t>DDK5 translation: </a:t>
            </a:r>
          </a:p>
          <a:p>
            <a:pPr marL="0" indent="0">
              <a:buFont typeface="Arial" pitchFamily="34" charset="0"/>
              <a:buNone/>
            </a:pPr>
            <a:r>
              <a:rPr lang="nb-NO" smtClean="0"/>
              <a:t>Arkitektur, bildende kunst og kunsthåndverk</a:t>
            </a:r>
          </a:p>
          <a:p>
            <a:pPr marL="0" indent="0">
              <a:buFont typeface="Arial" pitchFamily="34" charset="0"/>
              <a:buNone/>
            </a:pPr>
            <a:endParaRPr lang="nb-NO" smtClean="0"/>
          </a:p>
          <a:p>
            <a:pPr marL="0" indent="0">
              <a:buFont typeface="Arial" pitchFamily="34" charset="0"/>
              <a:buNone/>
            </a:pPr>
            <a:r>
              <a:rPr lang="nb-NO" smtClean="0"/>
              <a:t>(We don’t have an everyday term for «fine arts», so this was a workable solution in the abridged edition. It doesn’t work in the Norwegian WebDewey, where we need a translation of «fine arts».)</a:t>
            </a: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8" y="144924"/>
            <a:ext cx="2920635" cy="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46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KB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000000"/>
      </a:accent1>
      <a:accent2>
        <a:srgbClr val="009EE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8FCB"/>
      </a:accent6>
      <a:hlink>
        <a:srgbClr val="E2007A"/>
      </a:hlink>
      <a:folHlink>
        <a:srgbClr val="F29400"/>
      </a:folHlink>
    </a:clrScheme>
    <a:fontScheme name="KB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577</TotalTime>
  <Words>247</Words>
  <Application>Microsoft Office PowerPoint</Application>
  <PresentationFormat>Bildspel på skärmen (4:3)</PresentationFormat>
  <Paragraphs>86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2" baseType="lpstr">
      <vt:lpstr>Blank</vt:lpstr>
      <vt:lpstr>Translation issues</vt:lpstr>
      <vt:lpstr>PowerPoint-presentation</vt:lpstr>
      <vt:lpstr>PowerPoint-presentation</vt:lpstr>
      <vt:lpstr>Students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Translation issues in general….</vt:lpstr>
    </vt:vector>
  </TitlesOfParts>
  <Company>Kungl.biblioteket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 issues</dc:title>
  <dc:creator>Harriet Aagaard</dc:creator>
  <cp:lastModifiedBy>Harriet Aagaard</cp:lastModifiedBy>
  <cp:revision>18</cp:revision>
  <dcterms:created xsi:type="dcterms:W3CDTF">2015-04-07T10:27:00Z</dcterms:created>
  <dcterms:modified xsi:type="dcterms:W3CDTF">2015-04-21T14:38:41Z</dcterms:modified>
</cp:coreProperties>
</file>