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62" r:id="rId2"/>
    <p:sldId id="276" r:id="rId3"/>
    <p:sldId id="287" r:id="rId4"/>
    <p:sldId id="298" r:id="rId5"/>
    <p:sldId id="346" r:id="rId6"/>
    <p:sldId id="345" r:id="rId7"/>
    <p:sldId id="344" r:id="rId8"/>
    <p:sldId id="343" r:id="rId9"/>
    <p:sldId id="381" r:id="rId10"/>
    <p:sldId id="392" r:id="rId11"/>
    <p:sldId id="376" r:id="rId12"/>
    <p:sldId id="387" r:id="rId13"/>
    <p:sldId id="380" r:id="rId14"/>
    <p:sldId id="341" r:id="rId15"/>
    <p:sldId id="383" r:id="rId16"/>
    <p:sldId id="377" r:id="rId17"/>
    <p:sldId id="382" r:id="rId18"/>
    <p:sldId id="391" r:id="rId19"/>
    <p:sldId id="385" r:id="rId20"/>
    <p:sldId id="386" r:id="rId21"/>
    <p:sldId id="350" r:id="rId22"/>
    <p:sldId id="378" r:id="rId23"/>
    <p:sldId id="352" r:id="rId24"/>
    <p:sldId id="353" r:id="rId25"/>
    <p:sldId id="351" r:id="rId26"/>
    <p:sldId id="354" r:id="rId27"/>
    <p:sldId id="355" r:id="rId28"/>
    <p:sldId id="357" r:id="rId29"/>
    <p:sldId id="356" r:id="rId30"/>
    <p:sldId id="358" r:id="rId31"/>
    <p:sldId id="359" r:id="rId32"/>
    <p:sldId id="360" r:id="rId33"/>
    <p:sldId id="361" r:id="rId34"/>
    <p:sldId id="362" r:id="rId35"/>
    <p:sldId id="372" r:id="rId36"/>
    <p:sldId id="365" r:id="rId37"/>
    <p:sldId id="389" r:id="rId38"/>
    <p:sldId id="390" r:id="rId39"/>
    <p:sldId id="375" r:id="rId4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AE9"/>
    <a:srgbClr val="57757A"/>
    <a:srgbClr val="F79043"/>
    <a:srgbClr val="99B9BF"/>
    <a:srgbClr val="FFE455"/>
    <a:srgbClr val="F89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emastil 1 -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iddels stil 2 -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ddels stil 2 -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iddels stil 4 -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Mørk stil 1 -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Mørk stil 2 - utheving 3 /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ørk stil 2 -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Middels stil 3 -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ddels stil 3 -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iddels stil 3 - uthev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ddels stil 3 -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ddels stil 4 -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4168" autoAdjust="0"/>
  </p:normalViewPr>
  <p:slideViewPr>
    <p:cSldViewPr showGuides="1">
      <p:cViewPr varScale="1">
        <p:scale>
          <a:sx n="95" d="100"/>
          <a:sy n="95" d="100"/>
        </p:scale>
        <p:origin x="2664" y="184"/>
      </p:cViewPr>
      <p:guideLst>
        <p:guide orient="horz" pos="2160"/>
        <p:guide pos="288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74A5-AC0E-4831-AE6B-ACCF7246A344}" type="datetimeFigureOut">
              <a:rPr lang="nb-NO" smtClean="0"/>
              <a:t>25.06.2017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E6425-4994-4411-B381-843994BBA5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 smtClean="0"/>
              <a:t>Glass </a:t>
            </a:r>
            <a:r>
              <a:rPr lang="nb-NO" sz="1200" dirty="0" err="1" smtClean="0"/>
              <a:t>facades</a:t>
            </a:r>
            <a:r>
              <a:rPr lang="nb-NO" sz="1200" smtClean="0"/>
              <a:t>: </a:t>
            </a:r>
            <a:r>
              <a:rPr lang="nb-NO" sz="1200" dirty="0" err="1" smtClean="0"/>
              <a:t>inviting</a:t>
            </a:r>
            <a:r>
              <a:rPr lang="nb-NO" sz="1200" dirty="0" smtClean="0"/>
              <a:t> in and providing </a:t>
            </a:r>
            <a:r>
              <a:rPr lang="nb-NO" sz="1200" dirty="0" err="1" smtClean="0"/>
              <a:t>outlook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8644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9687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865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3687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3536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we needed ccmapper</a:t>
            </a:r>
            <a:b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     Mapping, intellectual process, supported by automatic suggestions, need for a mapping software. </a:t>
            </a:r>
            <a:r>
              <a:rPr lang="en-US" smtClean="0"/>
              <a:t/>
            </a:r>
            <a:br>
              <a:rPr lang="en-US" smtClean="0"/>
            </a:b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     This software should support mapping on the concept level </a:t>
            </a:r>
            <a:r>
              <a:rPr lang="en-US" smtClean="0"/>
              <a:t/>
            </a:r>
            <a:br>
              <a:rPr lang="en-US" smtClean="0"/>
            </a:b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     Support the kinds of concepts we have and display and use all relevant data such as synonyms, hierarchy</a:t>
            </a:r>
            <a:r>
              <a:rPr lang="en-US" smtClean="0"/>
              <a:t/>
            </a:r>
            <a:br>
              <a:rPr lang="en-US" smtClean="0"/>
            </a:b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     tool that would allow us to update and edit our mappings </a:t>
            </a:r>
            <a:r>
              <a:rPr lang="en-US" smtClean="0"/>
              <a:t/>
            </a:r>
            <a:br>
              <a:rPr lang="en-US" smtClean="0"/>
            </a:b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     changes in both the source vocabularies and WebDewey </a:t>
            </a:r>
            <a:r>
              <a:rPr lang="en-US" smtClean="0"/>
              <a:t/>
            </a:r>
            <a:br>
              <a:rPr lang="en-US" smtClean="0"/>
            </a:b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     search for lists and overview of mappings, and find concepts to map</a:t>
            </a:r>
            <a:r>
              <a:rPr lang="en-US" smtClean="0"/>
              <a:t/>
            </a:r>
            <a:br>
              <a:rPr lang="en-US" smtClean="0"/>
            </a:b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     We reached out to pansoft on the edug meeting two years ago, resulted in collaboration</a:t>
            </a:r>
          </a:p>
          <a:p>
            <a:endParaRPr lang="en-US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Behov for ccmapper</a:t>
            </a:r>
            <a:r>
              <a:rPr lang="nb-NO" smtClean="0"/>
              <a:t/>
            </a:r>
            <a:br>
              <a:rPr lang="nb-NO" smtClean="0"/>
            </a:br>
            <a:r>
              <a:rPr lang="nb-NO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     Mapping er en intellektuell prosess men kan lettes av datastøtte</a:t>
            </a:r>
            <a:r>
              <a:rPr lang="nb-NO" smtClean="0"/>
              <a:t/>
            </a:r>
            <a:br>
              <a:rPr lang="nb-NO" smtClean="0"/>
            </a:br>
            <a:r>
              <a:rPr lang="nb-NO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     Opprette mappinger</a:t>
            </a:r>
            <a:r>
              <a:rPr lang="nb-NO" smtClean="0"/>
              <a:t/>
            </a:r>
            <a:br>
              <a:rPr lang="nb-NO" smtClean="0"/>
            </a:br>
            <a:r>
              <a:rPr lang="nb-NO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     En mapper og en kontrollerer</a:t>
            </a:r>
            <a:r>
              <a:rPr lang="nb-NO" smtClean="0"/>
              <a:t/>
            </a:r>
            <a:br>
              <a:rPr lang="nb-NO" smtClean="0"/>
            </a:br>
            <a:r>
              <a:rPr lang="nb-NO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     Endre/vedlikeholde mappinger</a:t>
            </a:r>
            <a:r>
              <a:rPr lang="nb-NO" smtClean="0"/>
              <a:t/>
            </a:r>
            <a:br>
              <a:rPr lang="nb-NO" smtClean="0"/>
            </a:br>
            <a:r>
              <a:rPr lang="nb-NO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     Oppdage endringer i vokabularene som påvirker mappingene</a:t>
            </a:r>
            <a:r>
              <a:rPr lang="nb-NO" smtClean="0"/>
              <a:t/>
            </a:r>
            <a:br>
              <a:rPr lang="nb-NO" smtClean="0"/>
            </a:br>
            <a:r>
              <a:rPr lang="nb-NO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     Oversikt over eget arbeid (lister)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7329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462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963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107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do we achieve with mapping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6425-4994-4411-B381-843994BBA51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839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do we achieve with mapping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6425-4994-4411-B381-843994BBA51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0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1751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388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861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393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9404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974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616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0961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605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4753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780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1523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9664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7729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345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5668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4763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4586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84331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5436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33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2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88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52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9004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245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16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04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2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9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75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83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31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39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8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2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33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4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25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92" y="170656"/>
            <a:ext cx="2167968" cy="162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7757A"/>
                </a:solidFill>
              </a:defRPr>
            </a:lvl1pPr>
          </a:lstStyle>
          <a:p>
            <a:r>
              <a:rPr lang="nb-NO" smtClean="0"/>
              <a:t>Mapping to Norwegian WebDewey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0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ccmapperno.pansoft.de/login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ccmapperno.pansoft.de/login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8.jp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9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9.png"/><Relationship Id="rId5" Type="http://schemas.microsoft.com/office/2007/relationships/hdphoto" Target="../media/hdphoto1.wdp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1216" y="2739916"/>
            <a:ext cx="5122912" cy="936104"/>
          </a:xfrm>
        </p:spPr>
        <p:txBody>
          <a:bodyPr>
            <a:noAutofit/>
          </a:bodyPr>
          <a:lstStyle/>
          <a:p>
            <a:pPr algn="l"/>
            <a:r>
              <a:rPr lang="en-GB" sz="4200" b="1" dirty="0">
                <a:solidFill>
                  <a:srgbClr val="57757A"/>
                </a:solidFill>
              </a:rPr>
              <a:t>Mapping to Dewey</a:t>
            </a:r>
            <a:endParaRPr lang="en-GB" sz="4200" b="1" dirty="0">
              <a:solidFill>
                <a:srgbClr val="99B9BF"/>
              </a:solidFill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601216" y="4869160"/>
            <a:ext cx="54109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 smtClean="0">
                <a:solidFill>
                  <a:srgbClr val="57757A"/>
                </a:solidFill>
              </a:rPr>
              <a:t>Mapping </a:t>
            </a:r>
            <a:r>
              <a:rPr lang="en-GB" sz="1100" b="1" dirty="0">
                <a:solidFill>
                  <a:srgbClr val="57757A"/>
                </a:solidFill>
              </a:rPr>
              <a:t>for end users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01216" y="3501008"/>
            <a:ext cx="4546848" cy="8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>
                <a:solidFill>
                  <a:srgbClr val="99B9BF"/>
                </a:solidFill>
              </a:rPr>
              <a:t>Experiences from the Oslo University Library</a:t>
            </a:r>
            <a:br>
              <a:rPr lang="en-GB" sz="2000" b="1" dirty="0" smtClean="0">
                <a:solidFill>
                  <a:srgbClr val="99B9BF"/>
                </a:solidFill>
              </a:rPr>
            </a:br>
            <a:r>
              <a:rPr lang="en-GB" sz="2000" b="1" dirty="0" err="1" smtClean="0">
                <a:solidFill>
                  <a:srgbClr val="99B9BF"/>
                </a:solidFill>
              </a:rPr>
              <a:t>Unni</a:t>
            </a:r>
            <a:r>
              <a:rPr lang="en-GB" sz="2000" b="1" dirty="0" smtClean="0">
                <a:solidFill>
                  <a:srgbClr val="99B9BF"/>
                </a:solidFill>
              </a:rPr>
              <a:t> </a:t>
            </a:r>
            <a:r>
              <a:rPr lang="en-GB" sz="2000" b="1" dirty="0" err="1" smtClean="0">
                <a:solidFill>
                  <a:srgbClr val="99B9BF"/>
                </a:solidFill>
              </a:rPr>
              <a:t>Knutsen</a:t>
            </a:r>
            <a:endParaRPr lang="en-GB" sz="2000" b="1" dirty="0" smtClean="0">
              <a:solidFill>
                <a:srgbClr val="99B9BF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8" y="580536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67167" y="391264"/>
            <a:ext cx="6172200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mapping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628800"/>
            <a:ext cx="6567760" cy="4176464"/>
          </a:xfrm>
          <a:prstGeom prst="roundRect">
            <a:avLst/>
          </a:prstGeom>
        </p:spPr>
      </p:pic>
      <p:sp>
        <p:nvSpPr>
          <p:cNvPr id="3" name="Avrundet rektangel 2"/>
          <p:cNvSpPr/>
          <p:nvPr/>
        </p:nvSpPr>
        <p:spPr>
          <a:xfrm>
            <a:off x="543772" y="1988840"/>
            <a:ext cx="1368152" cy="360040"/>
          </a:xfrm>
          <a:prstGeom prst="roundRect">
            <a:avLst/>
          </a:prstGeom>
          <a:solidFill>
            <a:srgbClr val="FFE455"/>
          </a:solidFill>
          <a:ln>
            <a:solidFill>
              <a:srgbClr val="FFE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vrundet rektangel 6"/>
          <p:cNvSpPr/>
          <p:nvPr/>
        </p:nvSpPr>
        <p:spPr>
          <a:xfrm>
            <a:off x="503548" y="3012710"/>
            <a:ext cx="1368152" cy="360040"/>
          </a:xfrm>
          <a:prstGeom prst="roundRect">
            <a:avLst/>
          </a:prstGeom>
          <a:solidFill>
            <a:srgbClr val="F79043"/>
          </a:solidFill>
          <a:ln>
            <a:solidFill>
              <a:srgbClr val="F79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/>
          <p:cNvSpPr/>
          <p:nvPr/>
        </p:nvSpPr>
        <p:spPr>
          <a:xfrm>
            <a:off x="503548" y="3933056"/>
            <a:ext cx="1368152" cy="360040"/>
          </a:xfrm>
          <a:prstGeom prst="roundRect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543092" y="5013176"/>
            <a:ext cx="1368152" cy="360040"/>
          </a:xfrm>
          <a:prstGeom prst="roundRect">
            <a:avLst/>
          </a:prstGeom>
          <a:solidFill>
            <a:srgbClr val="57757A"/>
          </a:solidFill>
          <a:ln>
            <a:solidFill>
              <a:srgbClr val="577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556988" y="305423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>
                <a:solidFill>
                  <a:schemeClr val="accent1">
                    <a:lumMod val="75000"/>
                  </a:schemeClr>
                </a:solidFill>
              </a:rPr>
              <a:t>Similar</a:t>
            </a:r>
            <a:endParaRPr lang="nb-NO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570884" y="201563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>
                <a:solidFill>
                  <a:schemeClr val="accent1">
                    <a:lumMod val="75000"/>
                  </a:schemeClr>
                </a:solidFill>
              </a:rPr>
              <a:t>Identical</a:t>
            </a:r>
            <a:endParaRPr lang="nb-NO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70884" y="3989306"/>
            <a:ext cx="109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>
                <a:solidFill>
                  <a:srgbClr val="57757A"/>
                </a:solidFill>
              </a:rPr>
              <a:t>Broader</a:t>
            </a:r>
            <a:endParaRPr lang="nb-NO" sz="1200" b="1" dirty="0">
              <a:solidFill>
                <a:srgbClr val="57757A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606876" y="50546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solidFill>
                  <a:schemeClr val="bg1"/>
                </a:solidFill>
              </a:rPr>
              <a:t>Associated</a:t>
            </a:r>
            <a:endParaRPr lang="nb-NO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8206" y="411510"/>
            <a:ext cx="7956391" cy="857250"/>
          </a:xfrm>
        </p:spPr>
        <p:txBody>
          <a:bodyPr>
            <a:no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nb-NO" dirty="0" err="1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2014-2016</a:t>
            </a:r>
            <a:endParaRPr lang="nb-NO" dirty="0"/>
          </a:p>
        </p:txBody>
      </p:sp>
      <p:sp>
        <p:nvSpPr>
          <p:cNvPr id="3" name="Ellipse 2"/>
          <p:cNvSpPr/>
          <p:nvPr/>
        </p:nvSpPr>
        <p:spPr>
          <a:xfrm>
            <a:off x="2267744" y="1916832"/>
            <a:ext cx="3888432" cy="1152128"/>
          </a:xfrm>
          <a:prstGeom prst="ellipse">
            <a:avLst/>
          </a:prstGeom>
          <a:solidFill>
            <a:srgbClr val="F79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2771800" y="212601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smtClean="0"/>
              <a:t>Methodology</a:t>
            </a:r>
            <a:endParaRPr lang="nb-NO" sz="4000"/>
          </a:p>
        </p:txBody>
      </p:sp>
      <p:sp>
        <p:nvSpPr>
          <p:cNvPr id="8" name="Ellipse 7"/>
          <p:cNvSpPr/>
          <p:nvPr/>
        </p:nvSpPr>
        <p:spPr>
          <a:xfrm>
            <a:off x="487969" y="3540865"/>
            <a:ext cx="3888432" cy="1152128"/>
          </a:xfrm>
          <a:prstGeom prst="ellipse">
            <a:avLst/>
          </a:prstGeom>
          <a:solidFill>
            <a:srgbClr val="F79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1251169" y="375303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smtClean="0"/>
              <a:t>Software</a:t>
            </a:r>
            <a:endParaRPr lang="nb-NO" sz="4000"/>
          </a:p>
        </p:txBody>
      </p:sp>
      <p:sp>
        <p:nvSpPr>
          <p:cNvPr id="9" name="Ellipse 8"/>
          <p:cNvSpPr/>
          <p:nvPr/>
        </p:nvSpPr>
        <p:spPr>
          <a:xfrm>
            <a:off x="4707553" y="3540865"/>
            <a:ext cx="3888432" cy="1152128"/>
          </a:xfrm>
          <a:prstGeom prst="ellipse">
            <a:avLst/>
          </a:prstGeom>
          <a:solidFill>
            <a:srgbClr val="F79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5493913" y="376298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smtClean="0"/>
              <a:t>Mapping</a:t>
            </a:r>
            <a:endParaRPr lang="nb-NO" sz="4000"/>
          </a:p>
        </p:txBody>
      </p:sp>
    </p:spTree>
    <p:extLst>
      <p:ext uri="{BB962C8B-B14F-4D97-AF65-F5344CB8AC3E}">
        <p14:creationId xmlns:p14="http://schemas.microsoft.com/office/powerpoint/2010/main" val="27205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08096" y="404972"/>
            <a:ext cx="7127807" cy="857250"/>
          </a:xfrm>
        </p:spPr>
        <p:txBody>
          <a:bodyPr>
            <a:no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for mapping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06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08096" y="404972"/>
            <a:ext cx="7127807" cy="857250"/>
          </a:xfrm>
        </p:spPr>
        <p:txBody>
          <a:bodyPr>
            <a:no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for mapping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259632" y="1552433"/>
            <a:ext cx="77768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● ISO </a:t>
            </a:r>
            <a:r>
              <a:rPr lang="nb-NO" sz="2800"/>
              <a:t>25964-2 Interoperability with other vocabularies</a:t>
            </a:r>
          </a:p>
          <a:p>
            <a:endParaRPr lang="nb-NO" sz="2800"/>
          </a:p>
          <a:p>
            <a:r>
              <a:rPr lang="nb-NO" sz="2800"/>
              <a:t>● </a:t>
            </a:r>
            <a:r>
              <a:rPr lang="en-US" sz="2800" smtClean="0"/>
              <a:t>EDUG’s </a:t>
            </a:r>
            <a:r>
              <a:rPr lang="en-US" sz="2800"/>
              <a:t>recommendations for</a:t>
            </a:r>
          </a:p>
          <a:p>
            <a:r>
              <a:rPr lang="en-US" sz="2800"/>
              <a:t>best practice in mapping involving Dewey Decimal Classification (DDC</a:t>
            </a:r>
            <a:r>
              <a:rPr lang="en-US" sz="2800" smtClean="0"/>
              <a:t>)</a:t>
            </a:r>
          </a:p>
          <a:p>
            <a:endParaRPr lang="en-US" sz="2800"/>
          </a:p>
          <a:p>
            <a:pPr>
              <a:spcBef>
                <a:spcPts val="1200"/>
              </a:spcBef>
            </a:pPr>
            <a:r>
              <a:rPr lang="nb-NO" sz="2800"/>
              <a:t>● </a:t>
            </a:r>
            <a:r>
              <a:rPr lang="en-US" sz="2800" smtClean="0"/>
              <a:t>Policy </a:t>
            </a:r>
            <a:r>
              <a:rPr lang="en-US" sz="2800"/>
              <a:t>statement for the project</a:t>
            </a:r>
          </a:p>
          <a:p>
            <a:r>
              <a:rPr lang="en-US" sz="2800" smtClean="0"/>
              <a:t>“Mapping </a:t>
            </a:r>
            <a:r>
              <a:rPr lang="en-US" sz="2800"/>
              <a:t>to Norwegian WebDewey</a:t>
            </a:r>
          </a:p>
          <a:p>
            <a:r>
              <a:rPr lang="en-US" sz="2800"/>
              <a:t>at the University of Oslo </a:t>
            </a:r>
            <a:r>
              <a:rPr lang="en-US" sz="2800" smtClean="0"/>
              <a:t>Library”</a:t>
            </a:r>
            <a:endParaRPr lang="nb-NO" sz="2800"/>
          </a:p>
        </p:txBody>
      </p:sp>
      <p:sp>
        <p:nvSpPr>
          <p:cNvPr id="3" name="Pil ned 2"/>
          <p:cNvSpPr/>
          <p:nvPr/>
        </p:nvSpPr>
        <p:spPr>
          <a:xfrm>
            <a:off x="4247964" y="2132856"/>
            <a:ext cx="648072" cy="720080"/>
          </a:xfrm>
          <a:prstGeom prst="downArrow">
            <a:avLst/>
          </a:prstGeom>
          <a:solidFill>
            <a:srgbClr val="F89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ned 6"/>
          <p:cNvSpPr/>
          <p:nvPr/>
        </p:nvSpPr>
        <p:spPr>
          <a:xfrm>
            <a:off x="4247964" y="4120191"/>
            <a:ext cx="648072" cy="720080"/>
          </a:xfrm>
          <a:prstGeom prst="downArrow">
            <a:avLst/>
          </a:prstGeom>
          <a:solidFill>
            <a:srgbClr val="F89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0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116632"/>
            <a:ext cx="4665698" cy="962066"/>
          </a:xfrm>
          <a:prstGeom prst="roundRect">
            <a:avLst/>
          </a:prstGeom>
        </p:spPr>
      </p:pic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4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b-NO" sz="3900" b="1" dirty="0" smtClean="0">
                <a:solidFill>
                  <a:srgbClr val="F89A53"/>
                </a:solidFill>
              </a:rPr>
              <a:t>The </a:t>
            </a:r>
            <a:r>
              <a:rPr lang="en-US" sz="3900" b="1" dirty="0" smtClean="0">
                <a:solidFill>
                  <a:srgbClr val="F89A53"/>
                </a:solidFill>
              </a:rPr>
              <a:t>need </a:t>
            </a:r>
            <a:r>
              <a:rPr lang="en-US" sz="3900" b="1" dirty="0">
                <a:solidFill>
                  <a:srgbClr val="F89A53"/>
                </a:solidFill>
              </a:rPr>
              <a:t>for a mapping </a:t>
            </a:r>
            <a:r>
              <a:rPr lang="en-US" sz="3900" b="1" dirty="0" smtClean="0">
                <a:solidFill>
                  <a:srgbClr val="F89A53"/>
                </a:solidFill>
              </a:rPr>
              <a:t>software</a:t>
            </a:r>
          </a:p>
          <a:p>
            <a:r>
              <a:rPr lang="en-US" dirty="0"/>
              <a:t>Mapping as a  computer-assisted intellectual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From proof of concept to fully developed web application thanks to cooperation with </a:t>
            </a:r>
            <a:r>
              <a:rPr lang="en-US" dirty="0" err="1" smtClean="0"/>
              <a:t>Pansoft</a:t>
            </a:r>
            <a:endParaRPr lang="en-US" dirty="0" smtClean="0"/>
          </a:p>
          <a:p>
            <a:r>
              <a:rPr lang="en-US" dirty="0" smtClean="0"/>
              <a:t>Started using the tool in January 2017</a:t>
            </a:r>
          </a:p>
          <a:p>
            <a:r>
              <a:rPr lang="en-US" dirty="0" smtClean="0"/>
              <a:t>Mapping, import/export and update management</a:t>
            </a:r>
          </a:p>
          <a:p>
            <a:endParaRPr lang="en-US" dirty="0"/>
          </a:p>
        </p:txBody>
      </p:sp>
      <p:pic>
        <p:nvPicPr>
          <p:cNvPr id="7" name="Bild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116632"/>
            <a:ext cx="4665698" cy="96206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391264"/>
            <a:ext cx="6695759" cy="857250"/>
          </a:xfrm>
        </p:spPr>
        <p:txBody>
          <a:bodyPr>
            <a:no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far have we come?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43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391264"/>
            <a:ext cx="6695759" cy="857250"/>
          </a:xfrm>
        </p:spPr>
        <p:txBody>
          <a:bodyPr>
            <a:no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far have we come?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943435" y="47792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/>
              <a:t>Humord</a:t>
            </a:r>
            <a:endParaRPr lang="nb-NO" b="1"/>
          </a:p>
        </p:txBody>
      </p:sp>
      <p:sp>
        <p:nvSpPr>
          <p:cNvPr id="3" name="TekstSylinder 2"/>
          <p:cNvSpPr txBox="1"/>
          <p:nvPr/>
        </p:nvSpPr>
        <p:spPr>
          <a:xfrm>
            <a:off x="2966500" y="4779236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/>
              <a:t>Realfagstermer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568" y="1741458"/>
            <a:ext cx="3337087" cy="3240360"/>
          </a:xfrm>
          <a:prstGeom prst="ellipse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7164288" y="2492896"/>
            <a:ext cx="1043131" cy="369332"/>
          </a:xfrm>
          <a:prstGeom prst="rect">
            <a:avLst/>
          </a:prstGeom>
          <a:solidFill>
            <a:srgbClr val="FFE455"/>
          </a:solidFill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Identical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524000" y="3708000"/>
            <a:ext cx="610223" cy="523220"/>
          </a:xfrm>
          <a:prstGeom prst="rect">
            <a:avLst/>
          </a:prstGeom>
          <a:solidFill>
            <a:srgbClr val="F79043"/>
          </a:solidFill>
        </p:spPr>
        <p:txBody>
          <a:bodyPr wrap="square" rtlCol="0">
            <a:spAutoFit/>
          </a:bodyPr>
          <a:lstStyle/>
          <a:p>
            <a:r>
              <a:rPr lang="nb-NO" sz="1400" dirty="0" err="1" smtClean="0">
                <a:solidFill>
                  <a:schemeClr val="accent1">
                    <a:lumMod val="75000"/>
                  </a:schemeClr>
                </a:solidFill>
              </a:rPr>
              <a:t>Simi</a:t>
            </a:r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-lar</a:t>
            </a:r>
            <a:endParaRPr lang="nb-N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6077876" y="4202956"/>
            <a:ext cx="1193439" cy="369332"/>
          </a:xfrm>
          <a:prstGeom prst="rect">
            <a:avLst/>
          </a:prstGeom>
          <a:solidFill>
            <a:srgbClr val="99B9BF"/>
          </a:solidFill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rgbClr val="57757A"/>
                </a:solidFill>
              </a:rPr>
              <a:t>Broader</a:t>
            </a:r>
            <a:endParaRPr lang="nb-NO" dirty="0">
              <a:solidFill>
                <a:srgbClr val="57757A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5892974" y="2284300"/>
            <a:ext cx="983281" cy="646331"/>
          </a:xfrm>
          <a:prstGeom prst="rect">
            <a:avLst/>
          </a:prstGeom>
          <a:solidFill>
            <a:srgbClr val="57757A"/>
          </a:solidFill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Associ-ated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931199" y="5303604"/>
            <a:ext cx="248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16.600</a:t>
            </a:r>
            <a:r>
              <a:rPr lang="en-US"/>
              <a:t> </a:t>
            </a:r>
            <a:r>
              <a:rPr lang="en-US" smtClean="0"/>
              <a:t>concepts </a:t>
            </a:r>
            <a:br>
              <a:rPr lang="en-US" smtClean="0"/>
            </a:br>
            <a:r>
              <a:rPr lang="en-US" smtClean="0"/>
              <a:t>mapped </a:t>
            </a:r>
            <a:r>
              <a:rPr lang="en-US"/>
              <a:t>and reviewed</a:t>
            </a:r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6049149" y="5285300"/>
            <a:ext cx="269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43.000</a:t>
            </a:r>
            <a:endParaRPr lang="nb-NO"/>
          </a:p>
          <a:p>
            <a:r>
              <a:rPr lang="nb-NO"/>
              <a:t>reviewed </a:t>
            </a:r>
            <a:r>
              <a:rPr lang="nb-NO" smtClean="0"/>
              <a:t>mappings</a:t>
            </a:r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3751498" y="5303604"/>
            <a:ext cx="214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2.59 mappings </a:t>
            </a:r>
            <a:br>
              <a:rPr lang="nb-NO" smtClean="0"/>
            </a:br>
            <a:r>
              <a:rPr lang="nb-NO" smtClean="0"/>
              <a:t>per concept</a:t>
            </a:r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65" y="1905057"/>
            <a:ext cx="4572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4658" y="387911"/>
            <a:ext cx="8638290" cy="857250"/>
          </a:xfrm>
        </p:spPr>
        <p:txBody>
          <a:bodyPr>
            <a:no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project period 2017-2018</a:t>
            </a:r>
            <a:endParaRPr lang="nb-NO" dirty="0"/>
          </a:p>
        </p:txBody>
      </p:sp>
      <p:sp>
        <p:nvSpPr>
          <p:cNvPr id="5" name="Ellipse 4"/>
          <p:cNvSpPr/>
          <p:nvPr/>
        </p:nvSpPr>
        <p:spPr>
          <a:xfrm>
            <a:off x="755576" y="1865800"/>
            <a:ext cx="2808312" cy="1887236"/>
          </a:xfrm>
          <a:prstGeom prst="ellipse">
            <a:avLst/>
          </a:prstGeom>
          <a:solidFill>
            <a:srgbClr val="F79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1403648" y="2041377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smtClean="0"/>
              <a:t>Explore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the end </a:t>
            </a:r>
            <a:r>
              <a:rPr lang="nb-NO"/>
              <a:t>user </a:t>
            </a:r>
            <a:r>
              <a:rPr lang="nb-NO" smtClean="0"/>
              <a:t>perspective in searching</a:t>
            </a:r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5220072" y="1836423"/>
            <a:ext cx="2808312" cy="1887236"/>
          </a:xfrm>
          <a:prstGeom prst="ellipse">
            <a:avLst/>
          </a:prstGeom>
          <a:solidFill>
            <a:srgbClr val="F79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5580112" y="2041377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smtClean="0"/>
              <a:t>Develop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a prototype </a:t>
            </a:r>
            <a:r>
              <a:rPr lang="nb-NO"/>
              <a:t>for improved subject searching</a:t>
            </a:r>
          </a:p>
        </p:txBody>
      </p:sp>
      <p:sp>
        <p:nvSpPr>
          <p:cNvPr id="8" name="Ellipse 7"/>
          <p:cNvSpPr/>
          <p:nvPr/>
        </p:nvSpPr>
        <p:spPr>
          <a:xfrm>
            <a:off x="2952316" y="3784759"/>
            <a:ext cx="2808312" cy="1887236"/>
          </a:xfrm>
          <a:prstGeom prst="ellipse">
            <a:avLst/>
          </a:prstGeom>
          <a:solidFill>
            <a:srgbClr val="F79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3157659" y="4139344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/>
              <a:t>Complete</a:t>
            </a:r>
            <a:r>
              <a:rPr lang="nb-NO"/>
              <a:t> 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mapping </a:t>
            </a:r>
            <a:r>
              <a:rPr lang="nb-NO"/>
              <a:t>of two subject vocabularies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1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achieve with mapping?</a:t>
            </a:r>
            <a:endParaRPr lang="nb-NO" dirty="0"/>
          </a:p>
        </p:txBody>
      </p:sp>
      <p:sp>
        <p:nvSpPr>
          <p:cNvPr id="11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15416"/>
            <a:ext cx="11556776" cy="649751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1835696" y="254014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smtClean="0"/>
              <a:t>Source concept</a:t>
            </a:r>
            <a:endParaRPr lang="nb-NO" sz="2400"/>
          </a:p>
        </p:txBody>
      </p:sp>
      <p:sp>
        <p:nvSpPr>
          <p:cNvPr id="3" name="TekstSylinder 2"/>
          <p:cNvSpPr txBox="1"/>
          <p:nvPr/>
        </p:nvSpPr>
        <p:spPr>
          <a:xfrm>
            <a:off x="7236296" y="2109261"/>
            <a:ext cx="1450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smtClean="0"/>
              <a:t>Target concept:</a:t>
            </a:r>
          </a:p>
          <a:p>
            <a:r>
              <a:rPr lang="nb-NO" sz="2000" smtClean="0"/>
              <a:t>Dewey</a:t>
            </a:r>
            <a:br>
              <a:rPr lang="nb-NO" sz="2000" smtClean="0"/>
            </a:br>
            <a:r>
              <a:rPr lang="nb-NO" sz="2000" smtClean="0"/>
              <a:t>class</a:t>
            </a:r>
            <a:endParaRPr lang="nb-NO" sz="2000"/>
          </a:p>
        </p:txBody>
      </p:sp>
      <p:sp>
        <p:nvSpPr>
          <p:cNvPr id="7" name="TekstSylinder 6"/>
          <p:cNvSpPr txBox="1"/>
          <p:nvPr/>
        </p:nvSpPr>
        <p:spPr>
          <a:xfrm>
            <a:off x="1835696" y="377310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2400"/>
              <a:t>● </a:t>
            </a:r>
            <a:r>
              <a:rPr lang="en-GB" sz="2400" smtClean="0"/>
              <a:t>We achieve interoperability </a:t>
            </a:r>
            <a:br>
              <a:rPr lang="en-GB" sz="2400" smtClean="0"/>
            </a:br>
            <a:r>
              <a:rPr lang="en-GB" sz="2400" smtClean="0"/>
              <a:t>between vocabularies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8258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libraries </a:t>
            </a:r>
            <a:r>
              <a:rPr lang="mr-IN" sz="3400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nb-NO" sz="3400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dirty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vrundet rektangel 6"/>
          <p:cNvSpPr>
            <a:spLocks noChangeAspect="1"/>
          </p:cNvSpPr>
          <p:nvPr/>
        </p:nvSpPr>
        <p:spPr>
          <a:xfrm>
            <a:off x="899592" y="1709809"/>
            <a:ext cx="3168352" cy="4086454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Bilde 7" descr="The François-Mitterrand Library © Éric Sempé / Bn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0263"/>
            <a:ext cx="2724000" cy="408600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9" name="TekstSylinder 8"/>
          <p:cNvSpPr txBox="1"/>
          <p:nvPr/>
        </p:nvSpPr>
        <p:spPr>
          <a:xfrm>
            <a:off x="4175229" y="4437112"/>
            <a:ext cx="11535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HumSam Library,</a:t>
            </a:r>
            <a:br>
              <a:rPr lang="nb-NO" sz="1400" dirty="0" smtClean="0"/>
            </a:br>
            <a:r>
              <a:rPr lang="nb-NO" sz="1400" dirty="0" smtClean="0"/>
              <a:t>Georg </a:t>
            </a:r>
            <a:r>
              <a:rPr lang="nb-NO" sz="1400" dirty="0"/>
              <a:t>Sverdrups </a:t>
            </a:r>
            <a:r>
              <a:rPr lang="nb-NO" sz="1400" dirty="0" smtClean="0"/>
              <a:t>hus, </a:t>
            </a:r>
            <a:r>
              <a:rPr lang="nb-NO" sz="1400" dirty="0"/>
              <a:t>1999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165013" y="1696814"/>
            <a:ext cx="1255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François-Mitterrand Library, </a:t>
            </a:r>
            <a:r>
              <a:rPr lang="nb-NO" sz="1400" dirty="0" smtClean="0"/>
              <a:t>1996</a:t>
            </a:r>
            <a:br>
              <a:rPr lang="nb-NO" sz="1400" dirty="0" smtClean="0"/>
            </a:br>
            <a:endParaRPr lang="nb-NO" sz="1400" dirty="0"/>
          </a:p>
        </p:txBody>
      </p:sp>
      <p:cxnSp>
        <p:nvCxnSpPr>
          <p:cNvPr id="3" name="Rett pilkobling 2"/>
          <p:cNvCxnSpPr/>
          <p:nvPr/>
        </p:nvCxnSpPr>
        <p:spPr>
          <a:xfrm>
            <a:off x="4248690" y="2420888"/>
            <a:ext cx="1008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 rot="10800000" flipV="1">
            <a:off x="4175230" y="5661248"/>
            <a:ext cx="1008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achieve with mapping?</a:t>
            </a:r>
            <a:endParaRPr lang="nb-NO" dirty="0"/>
          </a:p>
        </p:txBody>
      </p:sp>
      <p:sp>
        <p:nvSpPr>
          <p:cNvPr id="11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15416"/>
            <a:ext cx="11556776" cy="649751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1835696" y="254014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smtClean="0"/>
              <a:t>Source concept</a:t>
            </a:r>
            <a:endParaRPr lang="nb-NO" sz="2400"/>
          </a:p>
        </p:txBody>
      </p:sp>
      <p:sp>
        <p:nvSpPr>
          <p:cNvPr id="3" name="TekstSylinder 2"/>
          <p:cNvSpPr txBox="1"/>
          <p:nvPr/>
        </p:nvSpPr>
        <p:spPr>
          <a:xfrm>
            <a:off x="7236296" y="2109261"/>
            <a:ext cx="1450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smtClean="0"/>
              <a:t>Target concept:</a:t>
            </a:r>
          </a:p>
          <a:p>
            <a:r>
              <a:rPr lang="nb-NO" sz="2000" smtClean="0"/>
              <a:t>Dewey</a:t>
            </a:r>
            <a:br>
              <a:rPr lang="nb-NO" sz="2000" smtClean="0"/>
            </a:br>
            <a:r>
              <a:rPr lang="nb-NO" sz="2000" smtClean="0"/>
              <a:t>class</a:t>
            </a:r>
            <a:endParaRPr lang="nb-NO" sz="2000"/>
          </a:p>
        </p:txBody>
      </p:sp>
      <p:sp>
        <p:nvSpPr>
          <p:cNvPr id="7" name="TekstSylinder 6"/>
          <p:cNvSpPr txBox="1"/>
          <p:nvPr/>
        </p:nvSpPr>
        <p:spPr>
          <a:xfrm>
            <a:off x="1835696" y="377310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2400"/>
              <a:t>● </a:t>
            </a:r>
            <a:r>
              <a:rPr lang="en-GB" sz="2400" smtClean="0"/>
              <a:t>We achieve interoperability </a:t>
            </a:r>
            <a:br>
              <a:rPr lang="en-GB" sz="2400" smtClean="0"/>
            </a:br>
            <a:r>
              <a:rPr lang="en-GB" sz="2400" smtClean="0"/>
              <a:t>between vocabularies</a:t>
            </a:r>
            <a:br>
              <a:rPr lang="en-GB" sz="2400" smtClean="0"/>
            </a:br>
            <a:endParaRPr lang="en-GB" sz="2400" smtClean="0"/>
          </a:p>
          <a:p>
            <a:pPr>
              <a:defRPr/>
            </a:pPr>
            <a:r>
              <a:rPr lang="nb-NO" sz="2400" b="1" smtClean="0">
                <a:solidFill>
                  <a:srgbClr val="F79043"/>
                </a:solidFill>
              </a:rPr>
              <a:t>● Why is this useful?</a:t>
            </a:r>
            <a:endParaRPr lang="en-GB" sz="2400" b="1">
              <a:solidFill>
                <a:srgbClr val="F79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6048" y="411510"/>
            <a:ext cx="7991903" cy="857250"/>
          </a:xfrm>
        </p:spPr>
        <p:txBody>
          <a:bodyPr>
            <a:normAutofit fontScale="90000"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benefits from our mappings?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48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6048" y="411510"/>
            <a:ext cx="7991903" cy="857250"/>
          </a:xfrm>
        </p:spPr>
        <p:txBody>
          <a:bodyPr>
            <a:normAutofit fontScale="90000"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benefits from our mappings?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8" y="1554475"/>
            <a:ext cx="2647444" cy="1944216"/>
          </a:xfrm>
          <a:prstGeom prst="round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60458" y="3735203"/>
            <a:ext cx="262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br>
              <a:rPr lang="nb-NO" sz="1200" smtClean="0"/>
            </a:br>
            <a:r>
              <a:rPr lang="nb-NO" sz="1200" smtClean="0"/>
              <a:t>http</a:t>
            </a:r>
            <a:r>
              <a:rPr lang="nb-NO" sz="1200" dirty="0"/>
              <a:t>://</a:t>
            </a:r>
            <a:r>
              <a:rPr lang="nb-NO" sz="1200"/>
              <a:t>library.pdx.edu</a:t>
            </a:r>
            <a:r>
              <a:rPr lang="nb-NO" sz="1200" smtClean="0"/>
              <a:t>/</a:t>
            </a:r>
            <a:br>
              <a:rPr lang="nb-NO" sz="1200" smtClean="0"/>
            </a:br>
            <a:r>
              <a:rPr lang="nb-NO" sz="1200" smtClean="0"/>
              <a:t>services/students</a:t>
            </a:r>
            <a:r>
              <a:rPr lang="nb-NO" sz="1200" dirty="0"/>
              <a:t>/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864904" y="4515834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End users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9406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6048" y="411510"/>
            <a:ext cx="7991903" cy="857250"/>
          </a:xfrm>
        </p:spPr>
        <p:txBody>
          <a:bodyPr>
            <a:normAutofit fontScale="90000"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benefits from our mappings?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8" y="1554475"/>
            <a:ext cx="2647444" cy="1944216"/>
          </a:xfrm>
          <a:prstGeom prst="round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08" y="1502719"/>
            <a:ext cx="1651488" cy="1995971"/>
          </a:xfrm>
          <a:prstGeom prst="round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60458" y="3735203"/>
            <a:ext cx="262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br>
              <a:rPr lang="nb-NO" sz="1200" smtClean="0"/>
            </a:br>
            <a:r>
              <a:rPr lang="nb-NO" sz="1200" smtClean="0"/>
              <a:t>http</a:t>
            </a:r>
            <a:r>
              <a:rPr lang="nb-NO" sz="1200" dirty="0"/>
              <a:t>://</a:t>
            </a:r>
            <a:r>
              <a:rPr lang="nb-NO" sz="1200"/>
              <a:t>library.pdx.edu</a:t>
            </a:r>
            <a:r>
              <a:rPr lang="nb-NO" sz="1200" smtClean="0"/>
              <a:t>/</a:t>
            </a:r>
            <a:br>
              <a:rPr lang="nb-NO" sz="1200" smtClean="0"/>
            </a:br>
            <a:r>
              <a:rPr lang="nb-NO" sz="1200" smtClean="0"/>
              <a:t>services/students</a:t>
            </a:r>
            <a:r>
              <a:rPr lang="nb-NO" sz="1200" dirty="0"/>
              <a:t>/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701307" y="3732649"/>
            <a:ext cx="1883081" cy="67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r>
              <a:rPr lang="nb-NO" sz="1200" dirty="0"/>
              <a:t>https://www.nysoclib.org/</a:t>
            </a:r>
            <a:br>
              <a:rPr lang="nb-NO" sz="1200" dirty="0"/>
            </a:br>
            <a:r>
              <a:rPr lang="nb-NO" sz="1200" dirty="0" err="1"/>
              <a:t>about</a:t>
            </a:r>
            <a:r>
              <a:rPr lang="nb-NO" sz="1200" dirty="0"/>
              <a:t>/ask-</a:t>
            </a:r>
            <a:r>
              <a:rPr lang="nb-NO" sz="1200" dirty="0" err="1"/>
              <a:t>librarian</a:t>
            </a:r>
            <a:endParaRPr lang="nb-NO" sz="12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864904" y="4515834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End users</a:t>
            </a:r>
            <a:endParaRPr lang="nb-NO" sz="28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3566197" y="4523613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Librarians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896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6048" y="411510"/>
            <a:ext cx="7991903" cy="857250"/>
          </a:xfrm>
        </p:spPr>
        <p:txBody>
          <a:bodyPr>
            <a:normAutofit fontScale="90000"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benefits from our mappings?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8" y="1554475"/>
            <a:ext cx="2647444" cy="1944216"/>
          </a:xfrm>
          <a:prstGeom prst="round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08" y="1502719"/>
            <a:ext cx="1651488" cy="1995971"/>
          </a:xfrm>
          <a:prstGeom prst="round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2" b="99006" l="3636" r="93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89" y="1441359"/>
            <a:ext cx="2965091" cy="2170447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60458" y="3735203"/>
            <a:ext cx="262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br>
              <a:rPr lang="nb-NO" sz="1200" smtClean="0"/>
            </a:br>
            <a:r>
              <a:rPr lang="nb-NO" sz="1200" smtClean="0"/>
              <a:t>http</a:t>
            </a:r>
            <a:r>
              <a:rPr lang="nb-NO" sz="1200" dirty="0"/>
              <a:t>://</a:t>
            </a:r>
            <a:r>
              <a:rPr lang="nb-NO" sz="1200"/>
              <a:t>library.pdx.edu</a:t>
            </a:r>
            <a:r>
              <a:rPr lang="nb-NO" sz="1200" smtClean="0"/>
              <a:t>/</a:t>
            </a:r>
            <a:br>
              <a:rPr lang="nb-NO" sz="1200" smtClean="0"/>
            </a:br>
            <a:r>
              <a:rPr lang="nb-NO" sz="1200" smtClean="0"/>
              <a:t>services/students</a:t>
            </a:r>
            <a:r>
              <a:rPr lang="nb-NO" sz="1200" dirty="0"/>
              <a:t>/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701307" y="3732649"/>
            <a:ext cx="1883081" cy="67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r>
              <a:rPr lang="nb-NO" sz="1200" dirty="0"/>
              <a:t>https://www.nysoclib.org/</a:t>
            </a:r>
            <a:br>
              <a:rPr lang="nb-NO" sz="1200" dirty="0"/>
            </a:br>
            <a:r>
              <a:rPr lang="nb-NO" sz="1200" dirty="0" err="1"/>
              <a:t>about</a:t>
            </a:r>
            <a:r>
              <a:rPr lang="nb-NO" sz="1200" dirty="0"/>
              <a:t>/ask-</a:t>
            </a:r>
            <a:r>
              <a:rPr lang="nb-NO" sz="1200" dirty="0" err="1"/>
              <a:t>librarian</a:t>
            </a:r>
            <a:endParaRPr lang="nb-NO" sz="12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798162" y="3784405"/>
            <a:ext cx="252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r>
              <a:rPr lang="nb-NO" sz="1200" dirty="0"/>
              <a:t>http://staff.oclc.org/~dewey/</a:t>
            </a:r>
            <a:br>
              <a:rPr lang="nb-NO" sz="1200" dirty="0"/>
            </a:br>
            <a:r>
              <a:rPr lang="nb-NO" sz="1200" dirty="0"/>
              <a:t>dewey.htm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864904" y="4515834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End users</a:t>
            </a:r>
            <a:endParaRPr lang="nb-NO" sz="28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3566197" y="4523613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Librarians</a:t>
            </a:r>
            <a:endParaRPr lang="nb-NO" sz="28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584388" y="4515834"/>
            <a:ext cx="320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Vocabulary editors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4562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6048" y="411510"/>
            <a:ext cx="7991903" cy="857250"/>
          </a:xfrm>
        </p:spPr>
        <p:txBody>
          <a:bodyPr>
            <a:noAutofit/>
          </a:bodyPr>
          <a:lstStyle/>
          <a:p>
            <a:r>
              <a:rPr lang="nb-NO" sz="32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project 2017-2018: </a:t>
            </a:r>
            <a: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nb-NO" sz="32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end users</a:t>
            </a:r>
            <a:endParaRPr lang="nb-NO" sz="3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8" y="1554475"/>
            <a:ext cx="2647444" cy="1944216"/>
          </a:xfrm>
          <a:prstGeom prst="round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08" y="1502719"/>
            <a:ext cx="1651488" cy="1995971"/>
          </a:xfrm>
          <a:prstGeom prst="round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2" b="99006" l="3636" r="93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89" y="1441359"/>
            <a:ext cx="2965091" cy="2170447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60458" y="3735203"/>
            <a:ext cx="262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br>
              <a:rPr lang="nb-NO" sz="1200" smtClean="0"/>
            </a:br>
            <a:r>
              <a:rPr lang="nb-NO" sz="1200" smtClean="0"/>
              <a:t>http</a:t>
            </a:r>
            <a:r>
              <a:rPr lang="nb-NO" sz="1200" dirty="0"/>
              <a:t>://</a:t>
            </a:r>
            <a:r>
              <a:rPr lang="nb-NO" sz="1200"/>
              <a:t>library.pdx.edu</a:t>
            </a:r>
            <a:r>
              <a:rPr lang="nb-NO" sz="1200" smtClean="0"/>
              <a:t>/</a:t>
            </a:r>
            <a:br>
              <a:rPr lang="nb-NO" sz="1200" smtClean="0"/>
            </a:br>
            <a:r>
              <a:rPr lang="nb-NO" sz="1200" smtClean="0"/>
              <a:t>services/students</a:t>
            </a:r>
            <a:r>
              <a:rPr lang="nb-NO" sz="1200" dirty="0"/>
              <a:t>/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701307" y="3732649"/>
            <a:ext cx="1883081" cy="67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r>
              <a:rPr lang="nb-NO" sz="1200" dirty="0"/>
              <a:t>https://www.nysoclib.org/</a:t>
            </a:r>
            <a:br>
              <a:rPr lang="nb-NO" sz="1200" dirty="0"/>
            </a:br>
            <a:r>
              <a:rPr lang="nb-NO" sz="1200" dirty="0" err="1"/>
              <a:t>about</a:t>
            </a:r>
            <a:r>
              <a:rPr lang="nb-NO" sz="1200" dirty="0"/>
              <a:t>/ask-</a:t>
            </a:r>
            <a:r>
              <a:rPr lang="nb-NO" sz="1200" dirty="0" err="1"/>
              <a:t>librarian</a:t>
            </a:r>
            <a:endParaRPr lang="nb-NO" sz="12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798162" y="3784405"/>
            <a:ext cx="252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r>
              <a:rPr lang="nb-NO" sz="1200" dirty="0"/>
              <a:t>http://staff.oclc.org/~dewey/</a:t>
            </a:r>
            <a:br>
              <a:rPr lang="nb-NO" sz="1200" dirty="0"/>
            </a:br>
            <a:r>
              <a:rPr lang="nb-NO" sz="1200" dirty="0"/>
              <a:t>dewey.htm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864904" y="4515834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End users</a:t>
            </a:r>
            <a:endParaRPr lang="nb-NO" sz="28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3566197" y="4523613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Librarians</a:t>
            </a:r>
            <a:endParaRPr lang="nb-NO" sz="28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584388" y="4515834"/>
            <a:ext cx="320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Vocabulary editors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2186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6048" y="411510"/>
            <a:ext cx="7991903" cy="857250"/>
          </a:xfrm>
        </p:spPr>
        <p:txBody>
          <a:bodyPr>
            <a:noAutofit/>
          </a:bodyPr>
          <a:lstStyle/>
          <a:p>
            <a:r>
              <a:rPr lang="nb-NO" sz="32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project 2017-2018: </a:t>
            </a:r>
            <a: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nb-NO" sz="32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end users</a:t>
            </a:r>
            <a:endParaRPr lang="nb-NO" sz="3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8" y="1554475"/>
            <a:ext cx="2647444" cy="1944216"/>
          </a:xfrm>
          <a:prstGeom prst="round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60458" y="3735203"/>
            <a:ext cx="262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br>
              <a:rPr lang="nb-NO" sz="1200" smtClean="0"/>
            </a:br>
            <a:r>
              <a:rPr lang="nb-NO" sz="1200" smtClean="0"/>
              <a:t>http</a:t>
            </a:r>
            <a:r>
              <a:rPr lang="nb-NO" sz="1200" dirty="0"/>
              <a:t>://</a:t>
            </a:r>
            <a:r>
              <a:rPr lang="nb-NO" sz="1200"/>
              <a:t>library.pdx.edu</a:t>
            </a:r>
            <a:r>
              <a:rPr lang="nb-NO" sz="1200" smtClean="0"/>
              <a:t>/</a:t>
            </a:r>
            <a:br>
              <a:rPr lang="nb-NO" sz="1200" smtClean="0"/>
            </a:br>
            <a:r>
              <a:rPr lang="nb-NO" sz="1200" smtClean="0"/>
              <a:t>services/students</a:t>
            </a:r>
            <a:r>
              <a:rPr lang="nb-NO" sz="1200" dirty="0"/>
              <a:t>/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864904" y="4515834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End users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813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6048" y="411510"/>
            <a:ext cx="7991903" cy="857250"/>
          </a:xfrm>
        </p:spPr>
        <p:txBody>
          <a:bodyPr>
            <a:noAutofit/>
          </a:bodyPr>
          <a:lstStyle/>
          <a:p>
            <a:r>
              <a:rPr lang="nb-NO" sz="32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project 2017-2018: </a:t>
            </a:r>
            <a: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nb-NO" sz="32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end users</a:t>
            </a:r>
            <a:endParaRPr lang="nb-NO" sz="3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8" y="1554475"/>
            <a:ext cx="2647444" cy="1944216"/>
          </a:xfrm>
          <a:prstGeom prst="round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60458" y="3735203"/>
            <a:ext cx="262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br>
              <a:rPr lang="nb-NO" sz="1200" smtClean="0"/>
            </a:br>
            <a:r>
              <a:rPr lang="nb-NO" sz="1200" smtClean="0"/>
              <a:t>http</a:t>
            </a:r>
            <a:r>
              <a:rPr lang="nb-NO" sz="1200" dirty="0"/>
              <a:t>://</a:t>
            </a:r>
            <a:r>
              <a:rPr lang="nb-NO" sz="1200"/>
              <a:t>library.pdx.edu</a:t>
            </a:r>
            <a:r>
              <a:rPr lang="nb-NO" sz="1200" smtClean="0"/>
              <a:t>/</a:t>
            </a:r>
            <a:br>
              <a:rPr lang="nb-NO" sz="1200" smtClean="0"/>
            </a:br>
            <a:r>
              <a:rPr lang="nb-NO" sz="1200" smtClean="0"/>
              <a:t>services/students</a:t>
            </a:r>
            <a:r>
              <a:rPr lang="nb-NO" sz="1200" dirty="0"/>
              <a:t>/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864904" y="4515834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End users</a:t>
            </a:r>
            <a:endParaRPr lang="nb-NO" sz="28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812680" y="1373523"/>
            <a:ext cx="507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● </a:t>
            </a:r>
            <a:r>
              <a:rPr lang="nb-NO" smtClean="0"/>
              <a:t>Explore: How do students perform topically oriented searching?</a:t>
            </a:r>
            <a:br>
              <a:rPr lang="nb-NO" smtClean="0"/>
            </a:br>
            <a:endParaRPr lang="nb-NO" smtClean="0"/>
          </a:p>
          <a:p>
            <a:endParaRPr lang="nb-NO" smtClean="0"/>
          </a:p>
          <a:p>
            <a:endParaRPr lang="nb-NO" smtClean="0"/>
          </a:p>
          <a:p>
            <a:r>
              <a:rPr lang="nb-NO"/>
              <a:t/>
            </a:r>
            <a:br>
              <a:rPr lang="nb-NO"/>
            </a:br>
            <a:r>
              <a:rPr lang="nb-NO" smtClean="0"/>
              <a:t>● Develop: Search interface which benefits from mappings in topically oriented searching</a:t>
            </a:r>
            <a:r>
              <a:rPr lang="nb-NO"/>
              <a:t/>
            </a:r>
            <a:br>
              <a:rPr lang="nb-NO"/>
            </a:br>
            <a:endParaRPr lang="nb-NO" smtClean="0"/>
          </a:p>
          <a:p>
            <a:pPr marL="285750" indent="-285750">
              <a:buFontTx/>
              <a:buChar char="-"/>
            </a:pPr>
            <a:endParaRPr lang="nb-NO"/>
          </a:p>
          <a:p>
            <a:pPr marL="285750" indent="-285750">
              <a:buFontTx/>
              <a:buChar char="-"/>
            </a:pPr>
            <a:endParaRPr lang="nb-NO" smtClean="0"/>
          </a:p>
          <a:p>
            <a:pPr marL="285750" indent="-285750">
              <a:buFontTx/>
              <a:buChar char="-"/>
            </a:pPr>
            <a:endParaRPr lang="nb-NO"/>
          </a:p>
          <a:p>
            <a:pPr marL="285750" indent="-285750">
              <a:buFontTx/>
              <a:buChar char="-"/>
            </a:pPr>
            <a:endParaRPr lang="nb-NO" smtClean="0"/>
          </a:p>
          <a:p>
            <a:endParaRPr lang="nb-NO" dirty="0"/>
          </a:p>
          <a:p>
            <a:r>
              <a:rPr lang="nb-NO" smtClean="0"/>
              <a:t>● </a:t>
            </a:r>
            <a:r>
              <a:rPr lang="en-US"/>
              <a:t>Complete </a:t>
            </a:r>
            <a:r>
              <a:rPr lang="en-US" smtClean="0"/>
              <a:t>our mapping </a:t>
            </a:r>
            <a:r>
              <a:rPr lang="en-US"/>
              <a:t>of </a:t>
            </a:r>
            <a:r>
              <a:rPr lang="en-US" smtClean="0"/>
              <a:t>the subject vocabularies </a:t>
            </a:r>
            <a:r>
              <a:rPr lang="nb-NO" smtClean="0"/>
              <a:t>Humord and </a:t>
            </a:r>
            <a:r>
              <a:rPr lang="nb-NO" dirty="0"/>
              <a:t>Realfagstermer</a:t>
            </a:r>
          </a:p>
        </p:txBody>
      </p:sp>
    </p:spTree>
    <p:extLst>
      <p:ext uri="{BB962C8B-B14F-4D97-AF65-F5344CB8AC3E}">
        <p14:creationId xmlns:p14="http://schemas.microsoft.com/office/powerpoint/2010/main" val="406956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6048" y="411510"/>
            <a:ext cx="7991903" cy="857250"/>
          </a:xfrm>
        </p:spPr>
        <p:txBody>
          <a:bodyPr>
            <a:noAutofit/>
          </a:bodyPr>
          <a:lstStyle/>
          <a:p>
            <a:r>
              <a:rPr lang="nb-NO" sz="32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project 2017-2018: </a:t>
            </a:r>
            <a: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nb-NO" sz="32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end users</a:t>
            </a:r>
            <a:endParaRPr lang="nb-NO" sz="3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8" y="1554475"/>
            <a:ext cx="2647444" cy="1944216"/>
          </a:xfrm>
          <a:prstGeom prst="round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60458" y="3735203"/>
            <a:ext cx="262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br>
              <a:rPr lang="nb-NO" sz="1200" smtClean="0"/>
            </a:br>
            <a:r>
              <a:rPr lang="nb-NO" sz="1200" smtClean="0"/>
              <a:t>http</a:t>
            </a:r>
            <a:r>
              <a:rPr lang="nb-NO" sz="1200" dirty="0"/>
              <a:t>://</a:t>
            </a:r>
            <a:r>
              <a:rPr lang="nb-NO" sz="1200"/>
              <a:t>library.pdx.edu</a:t>
            </a:r>
            <a:r>
              <a:rPr lang="nb-NO" sz="1200" smtClean="0"/>
              <a:t>/</a:t>
            </a:r>
            <a:br>
              <a:rPr lang="nb-NO" sz="1200" smtClean="0"/>
            </a:br>
            <a:r>
              <a:rPr lang="nb-NO" sz="1200" smtClean="0"/>
              <a:t>services/students</a:t>
            </a:r>
            <a:r>
              <a:rPr lang="nb-NO" sz="1200" dirty="0"/>
              <a:t>/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864904" y="4515834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End users</a:t>
            </a:r>
            <a:endParaRPr lang="nb-NO" sz="28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812680" y="1373523"/>
            <a:ext cx="507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● </a:t>
            </a:r>
            <a:r>
              <a:rPr lang="nb-NO" smtClean="0"/>
              <a:t>Explore: How do students perform topically oriented searching?</a:t>
            </a:r>
            <a:br>
              <a:rPr lang="nb-NO" smtClean="0"/>
            </a:br>
            <a:r>
              <a:rPr lang="nb-NO"/>
              <a:t>- </a:t>
            </a:r>
            <a:r>
              <a:rPr lang="nb-NO" smtClean="0"/>
              <a:t>What do we know from previous research?</a:t>
            </a:r>
            <a:r>
              <a:rPr lang="nb-NO"/>
              <a:t/>
            </a:r>
            <a:br>
              <a:rPr lang="nb-NO"/>
            </a:br>
            <a:r>
              <a:rPr lang="nb-NO"/>
              <a:t>- </a:t>
            </a:r>
            <a:r>
              <a:rPr lang="nb-NO" smtClean="0"/>
              <a:t>Analysis of Oria search logs</a:t>
            </a:r>
            <a:endParaRPr lang="nb-NO"/>
          </a:p>
          <a:p>
            <a:r>
              <a:rPr lang="nb-NO" smtClean="0"/>
              <a:t>- Empirical study with student informants</a:t>
            </a:r>
            <a:endParaRPr lang="nb-NO"/>
          </a:p>
          <a:p>
            <a:r>
              <a:rPr lang="nb-NO"/>
              <a:t/>
            </a:r>
            <a:br>
              <a:rPr lang="nb-NO"/>
            </a:br>
            <a:r>
              <a:rPr lang="nb-NO" smtClean="0"/>
              <a:t>● Develop: Search interface which benefits from mappings in topically oriented searching</a:t>
            </a:r>
            <a:r>
              <a:rPr lang="nb-NO"/>
              <a:t/>
            </a:r>
            <a:br>
              <a:rPr lang="nb-NO"/>
            </a:br>
            <a:endParaRPr lang="nb-NO" smtClean="0"/>
          </a:p>
          <a:p>
            <a:pPr marL="285750" indent="-285750">
              <a:buFontTx/>
              <a:buChar char="-"/>
            </a:pPr>
            <a:endParaRPr lang="nb-NO"/>
          </a:p>
          <a:p>
            <a:pPr marL="285750" indent="-285750">
              <a:buFontTx/>
              <a:buChar char="-"/>
            </a:pPr>
            <a:endParaRPr lang="nb-NO" smtClean="0"/>
          </a:p>
          <a:p>
            <a:pPr marL="285750" indent="-285750">
              <a:buFontTx/>
              <a:buChar char="-"/>
            </a:pPr>
            <a:endParaRPr lang="nb-NO"/>
          </a:p>
          <a:p>
            <a:pPr marL="285750" indent="-285750">
              <a:buFontTx/>
              <a:buChar char="-"/>
            </a:pPr>
            <a:endParaRPr lang="nb-NO" smtClean="0"/>
          </a:p>
          <a:p>
            <a:endParaRPr lang="nb-NO" dirty="0"/>
          </a:p>
          <a:p>
            <a:r>
              <a:rPr lang="nb-NO" smtClean="0"/>
              <a:t>● </a:t>
            </a:r>
            <a:r>
              <a:rPr lang="en-US"/>
              <a:t>Complete </a:t>
            </a:r>
            <a:r>
              <a:rPr lang="en-US" smtClean="0"/>
              <a:t>our mapping </a:t>
            </a:r>
            <a:r>
              <a:rPr lang="en-US"/>
              <a:t>of </a:t>
            </a:r>
            <a:r>
              <a:rPr lang="en-US" smtClean="0"/>
              <a:t>the subject vocabularies </a:t>
            </a:r>
            <a:r>
              <a:rPr lang="nb-NO" smtClean="0"/>
              <a:t>Humord and </a:t>
            </a:r>
            <a:r>
              <a:rPr lang="nb-NO" dirty="0"/>
              <a:t>Realfagstermer</a:t>
            </a:r>
          </a:p>
        </p:txBody>
      </p:sp>
    </p:spTree>
    <p:extLst>
      <p:ext uri="{BB962C8B-B14F-4D97-AF65-F5344CB8AC3E}">
        <p14:creationId xmlns:p14="http://schemas.microsoft.com/office/powerpoint/2010/main" val="29657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6048" y="411510"/>
            <a:ext cx="7991903" cy="857250"/>
          </a:xfrm>
        </p:spPr>
        <p:txBody>
          <a:bodyPr>
            <a:noAutofit/>
          </a:bodyPr>
          <a:lstStyle/>
          <a:p>
            <a:r>
              <a:rPr lang="nb-NO" sz="32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project 2017-2018: </a:t>
            </a:r>
            <a: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nb-NO" sz="32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end users</a:t>
            </a:r>
            <a:endParaRPr lang="nb-NO" sz="3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8" y="1554475"/>
            <a:ext cx="2647444" cy="1944216"/>
          </a:xfrm>
          <a:prstGeom prst="round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60458" y="3735203"/>
            <a:ext cx="262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br>
              <a:rPr lang="nb-NO" sz="1200" smtClean="0"/>
            </a:br>
            <a:r>
              <a:rPr lang="nb-NO" sz="1200" smtClean="0"/>
              <a:t>http</a:t>
            </a:r>
            <a:r>
              <a:rPr lang="nb-NO" sz="1200" dirty="0"/>
              <a:t>://</a:t>
            </a:r>
            <a:r>
              <a:rPr lang="nb-NO" sz="1200"/>
              <a:t>library.pdx.edu</a:t>
            </a:r>
            <a:r>
              <a:rPr lang="nb-NO" sz="1200" smtClean="0"/>
              <a:t>/</a:t>
            </a:r>
            <a:br>
              <a:rPr lang="nb-NO" sz="1200" smtClean="0"/>
            </a:br>
            <a:r>
              <a:rPr lang="nb-NO" sz="1200" smtClean="0"/>
              <a:t>services/students</a:t>
            </a:r>
            <a:r>
              <a:rPr lang="nb-NO" sz="1200" dirty="0"/>
              <a:t>/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864904" y="4515834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End users</a:t>
            </a:r>
            <a:endParaRPr lang="nb-NO" sz="28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812680" y="1373523"/>
            <a:ext cx="5079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● </a:t>
            </a:r>
            <a:r>
              <a:rPr lang="nb-NO" dirty="0" err="1" smtClean="0"/>
              <a:t>Explore</a:t>
            </a:r>
            <a:r>
              <a:rPr lang="nb-NO" dirty="0" smtClean="0"/>
              <a:t>: How do students </a:t>
            </a:r>
            <a:r>
              <a:rPr lang="nb-NO" dirty="0" err="1" smtClean="0"/>
              <a:t>perform</a:t>
            </a:r>
            <a:r>
              <a:rPr lang="nb-NO" dirty="0" smtClean="0"/>
              <a:t> </a:t>
            </a:r>
            <a:r>
              <a:rPr lang="nb-NO" dirty="0" err="1" smtClean="0"/>
              <a:t>topically</a:t>
            </a:r>
            <a:r>
              <a:rPr lang="nb-NO" dirty="0" smtClean="0"/>
              <a:t> </a:t>
            </a:r>
            <a:r>
              <a:rPr lang="nb-NO" dirty="0" err="1" smtClean="0"/>
              <a:t>oriented</a:t>
            </a:r>
            <a:r>
              <a:rPr lang="nb-NO" dirty="0" smtClean="0"/>
              <a:t> </a:t>
            </a:r>
            <a:r>
              <a:rPr lang="nb-NO" dirty="0" err="1" smtClean="0"/>
              <a:t>searching</a:t>
            </a:r>
            <a:r>
              <a:rPr lang="nb-NO" dirty="0" smtClean="0"/>
              <a:t>?</a:t>
            </a:r>
            <a:br>
              <a:rPr lang="nb-NO" dirty="0" smtClean="0"/>
            </a:br>
            <a:r>
              <a:rPr lang="nb-NO" dirty="0"/>
              <a:t>- </a:t>
            </a:r>
            <a:r>
              <a:rPr lang="nb-NO" dirty="0" err="1" smtClean="0"/>
              <a:t>What</a:t>
            </a:r>
            <a:r>
              <a:rPr lang="nb-NO" dirty="0" smtClean="0"/>
              <a:t> do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know</a:t>
            </a:r>
            <a:r>
              <a:rPr lang="nb-NO" dirty="0" smtClean="0"/>
              <a:t> from </a:t>
            </a:r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?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- </a:t>
            </a:r>
            <a:r>
              <a:rPr lang="nb-NO" dirty="0" smtClean="0"/>
              <a:t>Analysis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Oria</a:t>
            </a:r>
            <a:r>
              <a:rPr lang="nb-NO" dirty="0" smtClean="0"/>
              <a:t> </a:t>
            </a:r>
            <a:r>
              <a:rPr lang="nb-NO" dirty="0" err="1" smtClean="0"/>
              <a:t>search</a:t>
            </a:r>
            <a:r>
              <a:rPr lang="nb-NO" dirty="0" smtClean="0"/>
              <a:t> logs</a:t>
            </a:r>
            <a:endParaRPr lang="nb-NO" dirty="0"/>
          </a:p>
          <a:p>
            <a:r>
              <a:rPr lang="nb-NO" dirty="0"/>
              <a:t>- </a:t>
            </a:r>
            <a:r>
              <a:rPr lang="nb-NO" dirty="0" err="1" smtClean="0"/>
              <a:t>Empirical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r>
              <a:rPr lang="nb-NO" dirty="0" smtClean="0"/>
              <a:t> with student informants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● </a:t>
            </a:r>
            <a:r>
              <a:rPr lang="nb-NO" dirty="0" err="1" smtClean="0"/>
              <a:t>Develop</a:t>
            </a:r>
            <a:r>
              <a:rPr lang="nb-NO" dirty="0" smtClean="0"/>
              <a:t>: </a:t>
            </a:r>
            <a:r>
              <a:rPr lang="nb-NO" dirty="0" err="1" smtClean="0"/>
              <a:t>Search</a:t>
            </a:r>
            <a:r>
              <a:rPr lang="nb-NO" dirty="0" smtClean="0"/>
              <a:t> </a:t>
            </a:r>
            <a:r>
              <a:rPr lang="nb-NO" dirty="0" err="1" smtClean="0"/>
              <a:t>interface</a:t>
            </a:r>
            <a:r>
              <a:rPr lang="nb-NO" dirty="0" smtClean="0"/>
              <a:t>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benefits</a:t>
            </a:r>
            <a:r>
              <a:rPr lang="nb-NO" dirty="0" smtClean="0"/>
              <a:t> from </a:t>
            </a:r>
            <a:r>
              <a:rPr lang="nb-NO" dirty="0" err="1" smtClean="0"/>
              <a:t>mappings</a:t>
            </a:r>
            <a:r>
              <a:rPr lang="nb-NO" dirty="0" smtClean="0"/>
              <a:t> in </a:t>
            </a:r>
            <a:r>
              <a:rPr lang="nb-NO" dirty="0" err="1" smtClean="0"/>
              <a:t>topically</a:t>
            </a:r>
            <a:r>
              <a:rPr lang="nb-NO" dirty="0" smtClean="0"/>
              <a:t> </a:t>
            </a:r>
            <a:r>
              <a:rPr lang="nb-NO" dirty="0" err="1" smtClean="0"/>
              <a:t>oriented</a:t>
            </a:r>
            <a:r>
              <a:rPr lang="nb-NO" dirty="0" smtClean="0"/>
              <a:t> </a:t>
            </a:r>
            <a:r>
              <a:rPr lang="nb-NO" dirty="0" err="1" smtClean="0"/>
              <a:t>searching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- </a:t>
            </a:r>
            <a:r>
              <a:rPr lang="nb-NO" dirty="0" smtClean="0"/>
              <a:t>Design </a:t>
            </a:r>
            <a:r>
              <a:rPr lang="nb-NO" dirty="0" err="1" smtClean="0"/>
              <a:t>of</a:t>
            </a:r>
            <a:r>
              <a:rPr lang="nb-NO" dirty="0" smtClean="0"/>
              <a:t> a prototype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- </a:t>
            </a:r>
            <a:r>
              <a:rPr lang="nb-NO" dirty="0" err="1" smtClean="0"/>
              <a:t>Potential</a:t>
            </a:r>
            <a:r>
              <a:rPr lang="nb-NO" dirty="0" smtClean="0"/>
              <a:t> </a:t>
            </a:r>
            <a:r>
              <a:rPr lang="nb-NO" dirty="0" err="1" smtClean="0"/>
              <a:t>future</a:t>
            </a:r>
            <a:r>
              <a:rPr lang="nb-NO" dirty="0" smtClean="0"/>
              <a:t> </a:t>
            </a:r>
            <a:r>
              <a:rPr lang="nb-NO" dirty="0" err="1" smtClean="0"/>
              <a:t>component</a:t>
            </a:r>
            <a:r>
              <a:rPr lang="nb-NO" dirty="0" smtClean="0"/>
              <a:t> in </a:t>
            </a:r>
            <a:r>
              <a:rPr lang="nb-NO" dirty="0" err="1" smtClean="0"/>
              <a:t>Oria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r>
              <a:rPr lang="nb-NO" dirty="0" smtClean="0"/>
              <a:t>● </a:t>
            </a:r>
            <a:r>
              <a:rPr lang="en-US" dirty="0"/>
              <a:t>Complete </a:t>
            </a:r>
            <a:r>
              <a:rPr lang="en-US" dirty="0" smtClean="0"/>
              <a:t>our mapping </a:t>
            </a:r>
            <a:r>
              <a:rPr lang="en-US" dirty="0"/>
              <a:t>of </a:t>
            </a:r>
            <a:r>
              <a:rPr lang="en-US" dirty="0" smtClean="0"/>
              <a:t>the subject vocabularies </a:t>
            </a:r>
            <a:r>
              <a:rPr lang="nb-NO" dirty="0" err="1" smtClean="0"/>
              <a:t>Humord</a:t>
            </a:r>
            <a:r>
              <a:rPr lang="nb-NO" dirty="0" smtClean="0"/>
              <a:t> and </a:t>
            </a:r>
            <a:r>
              <a:rPr lang="nb-NO" dirty="0"/>
              <a:t>Realfagstermer</a:t>
            </a:r>
          </a:p>
        </p:txBody>
      </p:sp>
    </p:spTree>
    <p:extLst>
      <p:ext uri="{BB962C8B-B14F-4D97-AF65-F5344CB8AC3E}">
        <p14:creationId xmlns:p14="http://schemas.microsoft.com/office/powerpoint/2010/main" val="6677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420506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What is mapping of vocabularies?</a:t>
            </a:r>
          </a:p>
          <a:p>
            <a:r>
              <a:rPr lang="en-US" sz="3000" dirty="0" smtClean="0"/>
              <a:t>What </a:t>
            </a:r>
            <a:r>
              <a:rPr lang="en-US" sz="3000" dirty="0"/>
              <a:t>we have </a:t>
            </a:r>
            <a:r>
              <a:rPr lang="en-US" sz="3000" dirty="0" smtClean="0"/>
              <a:t>done so far: The first </a:t>
            </a:r>
            <a:r>
              <a:rPr lang="en-US" sz="3000" dirty="0"/>
              <a:t>project period </a:t>
            </a:r>
            <a:r>
              <a:rPr lang="en-US" sz="3000" dirty="0" smtClean="0"/>
              <a:t>2014-2016</a:t>
            </a:r>
          </a:p>
          <a:p>
            <a:r>
              <a:rPr lang="en-US" sz="3000" dirty="0"/>
              <a:t>What do we achieve </a:t>
            </a:r>
            <a:r>
              <a:rPr lang="en-US" sz="3000" dirty="0" smtClean="0"/>
              <a:t>when </a:t>
            </a:r>
            <a:r>
              <a:rPr lang="en-US" sz="3000" dirty="0"/>
              <a:t>mapping</a:t>
            </a:r>
            <a:r>
              <a:rPr lang="en-US" sz="3000" dirty="0" smtClean="0"/>
              <a:t>?</a:t>
            </a:r>
            <a:endParaRPr lang="en-US" sz="3000" dirty="0"/>
          </a:p>
          <a:p>
            <a:r>
              <a:rPr lang="en-US" sz="3000" dirty="0"/>
              <a:t>What next: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The second </a:t>
            </a:r>
            <a:r>
              <a:rPr lang="en-US" sz="3000" dirty="0"/>
              <a:t>project period </a:t>
            </a:r>
            <a:r>
              <a:rPr lang="en-US" sz="3000" dirty="0" smtClean="0"/>
              <a:t>2017-2018</a:t>
            </a:r>
            <a:endParaRPr lang="nb-NO" sz="3000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sz="34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structure</a:t>
            </a:r>
            <a:endParaRPr lang="nb-NO" sz="34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600200"/>
            <a:ext cx="3096344" cy="3940798"/>
          </a:xfrm>
          <a:prstGeom prst="round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" name="TekstSylinder 1"/>
          <p:cNvSpPr txBox="1"/>
          <p:nvPr/>
        </p:nvSpPr>
        <p:spPr>
          <a:xfrm>
            <a:off x="4860032" y="56612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Mapping is quite a challenge!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45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67167" y="391264"/>
            <a:ext cx="6172200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for librarians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10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67167" y="391264"/>
            <a:ext cx="6172200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for librarians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08" y="1502719"/>
            <a:ext cx="1651488" cy="1995971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701307" y="3732649"/>
            <a:ext cx="1883081" cy="67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r>
              <a:rPr lang="nb-NO" sz="1200" dirty="0"/>
              <a:t>https://www.nysoclib.org/</a:t>
            </a:r>
            <a:br>
              <a:rPr lang="nb-NO" sz="1200" dirty="0"/>
            </a:br>
            <a:r>
              <a:rPr lang="nb-NO" sz="1200" dirty="0" err="1"/>
              <a:t>about</a:t>
            </a:r>
            <a:r>
              <a:rPr lang="nb-NO" sz="1200" dirty="0"/>
              <a:t>/ask-</a:t>
            </a:r>
            <a:r>
              <a:rPr lang="nb-NO" sz="1200" dirty="0" err="1"/>
              <a:t>librarian</a:t>
            </a:r>
            <a:endParaRPr lang="nb-NO" sz="1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566197" y="4523613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Librarians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0884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67167" y="391264"/>
            <a:ext cx="6172200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for librarians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08" y="1502719"/>
            <a:ext cx="1651488" cy="1995971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701307" y="3732649"/>
            <a:ext cx="1883081" cy="67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r>
              <a:rPr lang="nb-NO" sz="1200" dirty="0"/>
              <a:t>https://www.nysoclib.org/</a:t>
            </a:r>
            <a:br>
              <a:rPr lang="nb-NO" sz="1200" dirty="0"/>
            </a:br>
            <a:r>
              <a:rPr lang="nb-NO" sz="1200" dirty="0" err="1"/>
              <a:t>about</a:t>
            </a:r>
            <a:r>
              <a:rPr lang="nb-NO" sz="1200" dirty="0"/>
              <a:t>/ask-</a:t>
            </a:r>
            <a:r>
              <a:rPr lang="nb-NO" sz="1200" dirty="0" err="1"/>
              <a:t>librarian</a:t>
            </a:r>
            <a:endParaRPr lang="nb-NO" sz="1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566197" y="4523613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Librarians</a:t>
            </a:r>
            <a:endParaRPr lang="nb-NO" sz="28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755576" y="1502719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smtClean="0"/>
              <a:t>Our mappings are exported to WebDewey</a:t>
            </a:r>
            <a:endParaRPr lang="nb-NO" sz="2400"/>
          </a:p>
        </p:txBody>
      </p:sp>
      <p:sp>
        <p:nvSpPr>
          <p:cNvPr id="8" name="TekstSylinder 7"/>
          <p:cNvSpPr txBox="1"/>
          <p:nvPr/>
        </p:nvSpPr>
        <p:spPr>
          <a:xfrm>
            <a:off x="5532890" y="1444712"/>
            <a:ext cx="2927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Better </a:t>
            </a:r>
            <a:r>
              <a:rPr lang="nb-NO" sz="2400" dirty="0" err="1" smtClean="0"/>
              <a:t>searching</a:t>
            </a:r>
            <a:r>
              <a:rPr lang="nb-NO" sz="2400" dirty="0" smtClean="0"/>
              <a:t> in WebDewey, </a:t>
            </a:r>
            <a:r>
              <a:rPr lang="nb-NO" sz="2400" dirty="0" err="1" smtClean="0"/>
              <a:t>easier</a:t>
            </a:r>
            <a:r>
              <a:rPr lang="nb-NO" sz="2400" dirty="0" smtClean="0"/>
              <a:t> to </a:t>
            </a:r>
            <a:r>
              <a:rPr lang="nb-NO" sz="2400" dirty="0" err="1" smtClean="0"/>
              <a:t>choose</a:t>
            </a:r>
            <a:r>
              <a:rPr lang="nb-NO" sz="2400" dirty="0" smtClean="0"/>
              <a:t> </a:t>
            </a:r>
            <a:r>
              <a:rPr lang="nb-NO" sz="2400" dirty="0" err="1" smtClean="0"/>
              <a:t>subject</a:t>
            </a:r>
            <a:r>
              <a:rPr lang="nb-NO" sz="2400" dirty="0" smtClean="0"/>
              <a:t> headings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0920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67167" y="391264"/>
            <a:ext cx="6172200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for librarians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08" y="1502719"/>
            <a:ext cx="1651488" cy="1995971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701307" y="3732649"/>
            <a:ext cx="1883081" cy="67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r>
              <a:rPr lang="nb-NO" sz="1200" dirty="0"/>
              <a:t>https://www.nysoclib.org/</a:t>
            </a:r>
            <a:br>
              <a:rPr lang="nb-NO" sz="1200" dirty="0"/>
            </a:br>
            <a:r>
              <a:rPr lang="nb-NO" sz="1200" dirty="0" err="1"/>
              <a:t>about</a:t>
            </a:r>
            <a:r>
              <a:rPr lang="nb-NO" sz="1200" dirty="0"/>
              <a:t>/ask-</a:t>
            </a:r>
            <a:r>
              <a:rPr lang="nb-NO" sz="1200" dirty="0" err="1"/>
              <a:t>librarian</a:t>
            </a:r>
            <a:endParaRPr lang="nb-NO" sz="1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566197" y="4523613"/>
            <a:ext cx="197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Librarians</a:t>
            </a:r>
            <a:endParaRPr lang="nb-NO" sz="28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755576" y="1502719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smtClean="0"/>
              <a:t>Our mappings are exported to WebDewey</a:t>
            </a:r>
            <a:endParaRPr lang="nb-NO" sz="2400"/>
          </a:p>
        </p:txBody>
      </p:sp>
      <p:sp>
        <p:nvSpPr>
          <p:cNvPr id="8" name="TekstSylinder 7"/>
          <p:cNvSpPr txBox="1"/>
          <p:nvPr/>
        </p:nvSpPr>
        <p:spPr>
          <a:xfrm>
            <a:off x="5532890" y="1444712"/>
            <a:ext cx="2927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smtClean="0"/>
              <a:t>Application of mappings in manual and automatic indexing</a:t>
            </a:r>
            <a:endParaRPr lang="nb-NO" sz="24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90" y="2965025"/>
            <a:ext cx="8640168" cy="389297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4613513" y="5896265"/>
            <a:ext cx="2052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Alternative terms: </a:t>
            </a:r>
            <a:r>
              <a:rPr lang="nb-NO" sz="1000" dirty="0" err="1"/>
              <a:t>Idiomatikk</a:t>
            </a:r>
            <a:r>
              <a:rPr lang="nb-NO" sz="1000" dirty="0"/>
              <a:t>, …</a:t>
            </a:r>
          </a:p>
        </p:txBody>
      </p:sp>
      <p:sp>
        <p:nvSpPr>
          <p:cNvPr id="3" name="Pil venstre 2"/>
          <p:cNvSpPr/>
          <p:nvPr/>
        </p:nvSpPr>
        <p:spPr>
          <a:xfrm>
            <a:off x="4613512" y="5785621"/>
            <a:ext cx="1974711" cy="471937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2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1560" y="411510"/>
            <a:ext cx="7920879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for vocabulary editors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9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1560" y="411510"/>
            <a:ext cx="7920879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for vocabulary editors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2" b="99006" l="3636" r="93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89" y="1441359"/>
            <a:ext cx="2965091" cy="217044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798162" y="3784405"/>
            <a:ext cx="252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r>
              <a:rPr lang="nb-NO" sz="1200" dirty="0"/>
              <a:t>http://staff.oclc.org/~dewey/</a:t>
            </a:r>
            <a:br>
              <a:rPr lang="nb-NO" sz="1200" dirty="0"/>
            </a:br>
            <a:r>
              <a:rPr lang="nb-NO" sz="1200" dirty="0"/>
              <a:t>dewey.htm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584388" y="4515834"/>
            <a:ext cx="320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Vocabulary editors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0463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1560" y="411510"/>
            <a:ext cx="7920879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for vocabulary editors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2" b="99006" l="3636" r="93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89" y="1441359"/>
            <a:ext cx="2965091" cy="217044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798162" y="3784405"/>
            <a:ext cx="252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Picture: </a:t>
            </a:r>
            <a:r>
              <a:rPr lang="nb-NO" sz="1200" dirty="0"/>
              <a:t>http://staff.oclc.org/~dewey/</a:t>
            </a:r>
            <a:br>
              <a:rPr lang="nb-NO" sz="1200" dirty="0"/>
            </a:br>
            <a:r>
              <a:rPr lang="nb-NO" sz="1200" dirty="0"/>
              <a:t>dewey.htm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584388" y="4515834"/>
            <a:ext cx="320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Vocabulary editors</a:t>
            </a:r>
            <a:endParaRPr lang="nb-NO" sz="2800" dirty="0"/>
          </a:p>
        </p:txBody>
      </p:sp>
      <p:pic>
        <p:nvPicPr>
          <p:cNvPr id="7" name="Picture 2" descr="dens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1" y="1441359"/>
            <a:ext cx="4751674" cy="35637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630836" y="5039054"/>
            <a:ext cx="8405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● OCLC: </a:t>
            </a:r>
            <a:r>
              <a:rPr lang="nb-NO" sz="2000" dirty="0" smtClean="0"/>
              <a:t>New </a:t>
            </a:r>
            <a:r>
              <a:rPr lang="nb-NO" sz="2000" dirty="0"/>
              <a:t>D</a:t>
            </a:r>
            <a:r>
              <a:rPr lang="nb-NO" sz="2000" dirty="0" smtClean="0"/>
              <a:t>ewey </a:t>
            </a:r>
            <a:r>
              <a:rPr lang="nb-NO" sz="2000" dirty="0" err="1" smtClean="0"/>
              <a:t>classes</a:t>
            </a:r>
            <a:r>
              <a:rPr lang="nb-NO" sz="2000" dirty="0" smtClean="0"/>
              <a:t> and </a:t>
            </a:r>
            <a:r>
              <a:rPr lang="nb-NO" sz="2000" dirty="0" err="1" smtClean="0"/>
              <a:t>hierarchies</a:t>
            </a:r>
            <a:r>
              <a:rPr lang="nb-NO" sz="2000" dirty="0" smtClean="0"/>
              <a:t> (</a:t>
            </a:r>
            <a:r>
              <a:rPr lang="nb-NO" sz="2000" dirty="0" err="1" smtClean="0"/>
              <a:t>broader</a:t>
            </a:r>
            <a:r>
              <a:rPr lang="nb-NO" sz="2000" dirty="0" smtClean="0"/>
              <a:t> </a:t>
            </a:r>
            <a:r>
              <a:rPr lang="nb-NO" sz="2000" dirty="0" err="1" smtClean="0"/>
              <a:t>mappings</a:t>
            </a:r>
            <a:r>
              <a:rPr lang="nb-NO" sz="2000" dirty="0" smtClean="0"/>
              <a:t>)</a:t>
            </a:r>
            <a:endParaRPr lang="nb-NO" sz="2000" dirty="0"/>
          </a:p>
          <a:p>
            <a:r>
              <a:rPr lang="nb-NO" sz="2000" dirty="0"/>
              <a:t>● </a:t>
            </a:r>
            <a:r>
              <a:rPr lang="nb-NO" sz="2000" dirty="0" smtClean="0"/>
              <a:t>Oslo </a:t>
            </a:r>
            <a:r>
              <a:rPr lang="nb-NO" sz="2000" dirty="0" err="1" smtClean="0"/>
              <a:t>University</a:t>
            </a:r>
            <a:r>
              <a:rPr lang="nb-NO" sz="2000" dirty="0" smtClean="0"/>
              <a:t> Library: </a:t>
            </a:r>
            <a:r>
              <a:rPr lang="nb-NO" sz="2000" dirty="0" err="1" smtClean="0"/>
              <a:t>Structuring</a:t>
            </a:r>
            <a:r>
              <a:rPr lang="nb-NO" sz="2000" dirty="0" smtClean="0"/>
              <a:t>/</a:t>
            </a:r>
            <a:r>
              <a:rPr lang="nb-NO" sz="2000" dirty="0" err="1" smtClean="0"/>
              <a:t>categorization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source</a:t>
            </a:r>
            <a:r>
              <a:rPr lang="nb-NO" sz="2000" dirty="0" smtClean="0"/>
              <a:t> vocabularies. </a:t>
            </a:r>
            <a:r>
              <a:rPr lang="nb-NO" sz="2000" dirty="0" err="1" smtClean="0"/>
              <a:t>Improvements</a:t>
            </a:r>
            <a:r>
              <a:rPr lang="nb-NO" sz="2000" dirty="0" smtClean="0"/>
              <a:t> (</a:t>
            </a:r>
            <a:r>
              <a:rPr lang="nb-NO" sz="2000" dirty="0" err="1" smtClean="0"/>
              <a:t>definitions</a:t>
            </a:r>
            <a:r>
              <a:rPr lang="nb-NO" sz="2000" dirty="0" smtClean="0"/>
              <a:t>, </a:t>
            </a:r>
            <a:r>
              <a:rPr lang="nb-NO" sz="2000" dirty="0" err="1" smtClean="0"/>
              <a:t>editing</a:t>
            </a:r>
            <a:r>
              <a:rPr lang="nb-NO" sz="2000" dirty="0" smtClean="0"/>
              <a:t>, etc.)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8441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Avrundet rektangel 1"/>
          <p:cNvSpPr/>
          <p:nvPr/>
        </p:nvSpPr>
        <p:spPr>
          <a:xfrm>
            <a:off x="457200" y="1561059"/>
            <a:ext cx="8136000" cy="2299989"/>
          </a:xfrm>
          <a:prstGeom prst="roundRect">
            <a:avLst/>
          </a:prstGeom>
          <a:solidFill>
            <a:srgbClr val="FFE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/>
          <p:cNvSpPr/>
          <p:nvPr/>
        </p:nvSpPr>
        <p:spPr>
          <a:xfrm>
            <a:off x="457200" y="4047877"/>
            <a:ext cx="8136000" cy="1901403"/>
          </a:xfrm>
          <a:prstGeom prst="roundRect">
            <a:avLst/>
          </a:prstGeom>
          <a:solidFill>
            <a:srgbClr val="F89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7144"/>
            <a:ext cx="8229600" cy="1143000"/>
          </a:xfrm>
        </p:spPr>
        <p:txBody>
          <a:bodyPr>
            <a:noAutofit/>
          </a:bodyPr>
          <a:lstStyle/>
          <a:p>
            <a:r>
              <a:rPr lang="nb-NO" sz="3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Summing-up of</a:t>
            </a:r>
            <a:br>
              <a:rPr lang="nb-NO" sz="3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mapping project periods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4421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Avrundet rektangel 1"/>
          <p:cNvSpPr/>
          <p:nvPr/>
        </p:nvSpPr>
        <p:spPr>
          <a:xfrm>
            <a:off x="457200" y="1561059"/>
            <a:ext cx="8136000" cy="2299989"/>
          </a:xfrm>
          <a:prstGeom prst="roundRect">
            <a:avLst/>
          </a:prstGeom>
          <a:solidFill>
            <a:srgbClr val="FFE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/>
          <p:cNvSpPr/>
          <p:nvPr/>
        </p:nvSpPr>
        <p:spPr>
          <a:xfrm>
            <a:off x="457200" y="4047877"/>
            <a:ext cx="8136000" cy="1901403"/>
          </a:xfrm>
          <a:prstGeom prst="roundRect">
            <a:avLst/>
          </a:prstGeom>
          <a:solidFill>
            <a:srgbClr val="F89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2014-2016 Mapping to Norwegian WebDewey</a:t>
            </a:r>
          </a:p>
          <a:p>
            <a:pPr>
              <a:buFontTx/>
              <a:buChar char="-"/>
            </a:pPr>
            <a:r>
              <a:rPr lang="nb-NO" dirty="0" err="1" smtClean="0"/>
              <a:t>Methodology</a:t>
            </a:r>
            <a:r>
              <a:rPr lang="nb-NO" dirty="0" smtClean="0"/>
              <a:t> </a:t>
            </a:r>
            <a:r>
              <a:rPr lang="nb-NO" dirty="0"/>
              <a:t>for mapping: EDUG </a:t>
            </a:r>
            <a:r>
              <a:rPr lang="nb-NO" dirty="0" err="1"/>
              <a:t>recommendations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smtClean="0"/>
              <a:t>ISO 25964 part 2</a:t>
            </a:r>
          </a:p>
          <a:p>
            <a:pPr>
              <a:buFontTx/>
              <a:buChar char="-"/>
            </a:pPr>
            <a:r>
              <a:rPr lang="nb-NO" dirty="0" smtClean="0"/>
              <a:t>Mapping </a:t>
            </a:r>
            <a:r>
              <a:rPr lang="nb-NO" dirty="0" err="1" smtClean="0"/>
              <a:t>software</a:t>
            </a:r>
            <a:r>
              <a:rPr lang="nb-NO" dirty="0" smtClean="0"/>
              <a:t>: </a:t>
            </a:r>
            <a:r>
              <a:rPr lang="nb-NO" dirty="0" err="1" smtClean="0"/>
              <a:t>ccmapper</a:t>
            </a:r>
            <a:r>
              <a:rPr lang="nb-NO" dirty="0" smtClean="0"/>
              <a:t> with </a:t>
            </a:r>
            <a:r>
              <a:rPr lang="nb-NO" dirty="0" err="1" smtClean="0"/>
              <a:t>Pansoft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Start mapping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subject</a:t>
            </a:r>
            <a:r>
              <a:rPr lang="nb-NO" dirty="0" smtClean="0"/>
              <a:t> vocabularies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2017-2018 Mapping for end </a:t>
            </a:r>
            <a:r>
              <a:rPr lang="nb-NO" dirty="0" err="1" smtClean="0"/>
              <a:t>users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Explore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end </a:t>
            </a:r>
            <a:r>
              <a:rPr lang="nb-NO" dirty="0" err="1" smtClean="0"/>
              <a:t>user</a:t>
            </a:r>
            <a:r>
              <a:rPr lang="nb-NO" dirty="0" smtClean="0"/>
              <a:t> </a:t>
            </a:r>
            <a:r>
              <a:rPr lang="nb-NO" dirty="0" err="1" smtClean="0"/>
              <a:t>perspective</a:t>
            </a:r>
            <a:r>
              <a:rPr lang="nb-NO" dirty="0" smtClean="0"/>
              <a:t> in </a:t>
            </a:r>
            <a:r>
              <a:rPr lang="nb-NO" dirty="0" err="1" smtClean="0"/>
              <a:t>subject</a:t>
            </a:r>
            <a:r>
              <a:rPr lang="nb-NO" dirty="0" smtClean="0"/>
              <a:t> </a:t>
            </a:r>
            <a:r>
              <a:rPr lang="nb-NO" dirty="0" err="1" smtClean="0"/>
              <a:t>search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Develop</a:t>
            </a:r>
            <a:r>
              <a:rPr lang="nb-NO" dirty="0" smtClean="0"/>
              <a:t> prototype for </a:t>
            </a:r>
            <a:r>
              <a:rPr lang="nb-NO" dirty="0" err="1" smtClean="0"/>
              <a:t>improved</a:t>
            </a:r>
            <a:r>
              <a:rPr lang="nb-NO" dirty="0" smtClean="0"/>
              <a:t> </a:t>
            </a:r>
            <a:r>
              <a:rPr lang="nb-NO" dirty="0" err="1" smtClean="0"/>
              <a:t>subject</a:t>
            </a:r>
            <a:r>
              <a:rPr lang="nb-NO" dirty="0" smtClean="0"/>
              <a:t> </a:t>
            </a:r>
            <a:r>
              <a:rPr lang="nb-NO" dirty="0" err="1" smtClean="0"/>
              <a:t>searching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/>
              <a:t>Complete mapping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subject</a:t>
            </a:r>
            <a:r>
              <a:rPr lang="nb-NO" dirty="0"/>
              <a:t> vocabularies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7144"/>
            <a:ext cx="8229600" cy="1143000"/>
          </a:xfrm>
        </p:spPr>
        <p:txBody>
          <a:bodyPr>
            <a:noAutofit/>
          </a:bodyPr>
          <a:lstStyle/>
          <a:p>
            <a:r>
              <a:rPr lang="nb-NO" sz="3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Summing-up of</a:t>
            </a:r>
            <a:br>
              <a:rPr lang="nb-NO" sz="3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mapping project periods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3057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08520" y="411510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focus: Mapping for end users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8" y="1554475"/>
            <a:ext cx="2647444" cy="1944216"/>
          </a:xfrm>
          <a:prstGeom prst="round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3487532" y="1412777"/>
            <a:ext cx="49729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● </a:t>
            </a:r>
            <a:r>
              <a:rPr lang="nb-NO" sz="2400" smtClean="0"/>
              <a:t>Improved topical searching across collections and languages</a:t>
            </a:r>
          </a:p>
          <a:p>
            <a:r>
              <a:rPr lang="nb-NO" sz="2400" smtClean="0"/>
              <a:t>● Making use of topical metadata (including mappings) before search onset</a:t>
            </a:r>
            <a:endParaRPr lang="nb-NO" sz="2400" dirty="0"/>
          </a:p>
          <a:p>
            <a:r>
              <a:rPr lang="nb-NO" sz="2400"/>
              <a:t>● </a:t>
            </a:r>
            <a:r>
              <a:rPr lang="nb-NO" sz="2400" smtClean="0"/>
              <a:t>Interactive help during the search process</a:t>
            </a:r>
            <a:r>
              <a:rPr lang="nb-NO" sz="1500"/>
              <a:t/>
            </a:r>
            <a:br>
              <a:rPr lang="nb-NO" sz="1500"/>
            </a:br>
            <a:endParaRPr lang="nb-NO" sz="1500" dirty="0">
              <a:solidFill>
                <a:srgbClr val="F89A53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40088" y="4355941"/>
            <a:ext cx="654252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F89A53"/>
                </a:solidFill>
              </a:rPr>
              <a:t>● </a:t>
            </a:r>
            <a:r>
              <a:rPr lang="nb-NO" sz="2000" b="1" dirty="0" err="1" smtClean="0">
                <a:solidFill>
                  <a:srgbClr val="F89A53"/>
                </a:solidFill>
              </a:rPr>
              <a:t>You</a:t>
            </a:r>
            <a:r>
              <a:rPr lang="nb-NO" sz="2000" b="1" dirty="0" smtClean="0">
                <a:solidFill>
                  <a:srgbClr val="F89A53"/>
                </a:solidFill>
              </a:rPr>
              <a:t> </a:t>
            </a:r>
            <a:r>
              <a:rPr lang="nb-NO" sz="2000" b="1" dirty="0" err="1" smtClean="0">
                <a:solidFill>
                  <a:srgbClr val="F89A53"/>
                </a:solidFill>
              </a:rPr>
              <a:t>are</a:t>
            </a:r>
            <a:r>
              <a:rPr lang="nb-NO" sz="2000" b="1" dirty="0" smtClean="0">
                <a:solidFill>
                  <a:srgbClr val="F89A53"/>
                </a:solidFill>
              </a:rPr>
              <a:t> </a:t>
            </a:r>
            <a:r>
              <a:rPr lang="nb-NO" sz="2000" b="1" dirty="0" err="1" smtClean="0">
                <a:solidFill>
                  <a:srgbClr val="F89A53"/>
                </a:solidFill>
              </a:rPr>
              <a:t>welcome</a:t>
            </a:r>
            <a:r>
              <a:rPr lang="nb-NO" sz="2000" b="1" dirty="0" smtClean="0">
                <a:solidFill>
                  <a:srgbClr val="F89A53"/>
                </a:solidFill>
              </a:rPr>
              <a:t> to </a:t>
            </a:r>
            <a:r>
              <a:rPr lang="nb-NO" sz="2000" b="1" dirty="0" err="1" smtClean="0">
                <a:solidFill>
                  <a:srgbClr val="F89A53"/>
                </a:solidFill>
              </a:rPr>
              <a:t>contact</a:t>
            </a:r>
            <a:r>
              <a:rPr lang="nb-NO" sz="2000" b="1" dirty="0" smtClean="0">
                <a:solidFill>
                  <a:srgbClr val="F89A53"/>
                </a:solidFill>
              </a:rPr>
              <a:t> </a:t>
            </a:r>
            <a:r>
              <a:rPr lang="nb-NO" sz="2000" b="1" dirty="0" err="1" smtClean="0">
                <a:solidFill>
                  <a:srgbClr val="F89A53"/>
                </a:solidFill>
              </a:rPr>
              <a:t>the</a:t>
            </a:r>
            <a:r>
              <a:rPr lang="nb-NO" sz="2000" b="1" dirty="0" smtClean="0">
                <a:solidFill>
                  <a:srgbClr val="F89A53"/>
                </a:solidFill>
              </a:rPr>
              <a:t> mapping </a:t>
            </a:r>
            <a:r>
              <a:rPr lang="nb-NO" sz="2000" b="1" dirty="0" err="1" smtClean="0">
                <a:solidFill>
                  <a:srgbClr val="F89A53"/>
                </a:solidFill>
              </a:rPr>
              <a:t>project</a:t>
            </a:r>
            <a:r>
              <a:rPr lang="nb-NO" sz="2000" b="1" dirty="0" smtClean="0">
                <a:solidFill>
                  <a:srgbClr val="F89A53"/>
                </a:solidFill>
              </a:rPr>
              <a:t>!</a:t>
            </a:r>
            <a:endParaRPr lang="nb-NO" sz="2000" b="1" dirty="0">
              <a:solidFill>
                <a:srgbClr val="F89A53"/>
              </a:solidFill>
            </a:endParaRPr>
          </a:p>
          <a:p>
            <a:endParaRPr lang="nb-NO" sz="2000" b="1" dirty="0">
              <a:solidFill>
                <a:srgbClr val="F89A53"/>
              </a:solidFill>
            </a:endParaRPr>
          </a:p>
          <a:p>
            <a:r>
              <a:rPr lang="nb-NO" sz="2000" b="1">
                <a:solidFill>
                  <a:srgbClr val="F89A53"/>
                </a:solidFill>
              </a:rPr>
              <a:t> </a:t>
            </a:r>
            <a:r>
              <a:rPr lang="nb-NO" sz="2000" b="1" smtClean="0">
                <a:solidFill>
                  <a:srgbClr val="F89A53"/>
                </a:solidFill>
              </a:rPr>
              <a:t>   </a:t>
            </a:r>
            <a:r>
              <a:rPr lang="nb-NO" sz="2000" b="1" smtClean="0">
                <a:solidFill>
                  <a:srgbClr val="F89A53"/>
                </a:solidFill>
              </a:rPr>
              <a:t>unni.knutsen@ub.uio.no</a:t>
            </a:r>
            <a:endParaRPr lang="nb-NO" sz="2000" b="1" dirty="0">
              <a:solidFill>
                <a:srgbClr val="F89A53"/>
              </a:solidFill>
            </a:endParaRPr>
          </a:p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61094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67167" y="391264"/>
            <a:ext cx="6172200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mapping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59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593287" y="1224792"/>
            <a:ext cx="7344816" cy="59017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1500" dirty="0"/>
              <a:t>	</a:t>
            </a:r>
            <a:r>
              <a:rPr lang="nb-NO" sz="1800" err="1"/>
              <a:t>Mapping</a:t>
            </a:r>
            <a:r>
              <a:rPr lang="nb-NO" sz="1800"/>
              <a:t> </a:t>
            </a:r>
            <a:r>
              <a:rPr lang="nb-NO" sz="1800" smtClean="0"/>
              <a:t>means to establish relationships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/>
              <a:t>	</a:t>
            </a:r>
            <a:r>
              <a:rPr lang="nb-NO" sz="1800" smtClean="0"/>
              <a:t>between concepts in two different vocabularies</a:t>
            </a:r>
            <a:endParaRPr lang="nb-NO" sz="1800" dirty="0"/>
          </a:p>
          <a:p>
            <a:pPr algn="ctr"/>
            <a:endParaRPr lang="nb-NO" sz="1800" dirty="0"/>
          </a:p>
          <a:p>
            <a:pPr algn="ctr"/>
            <a:endParaRPr lang="nb-NO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67167" y="391264"/>
            <a:ext cx="6172200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mapping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9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593287" y="1224792"/>
            <a:ext cx="7344816" cy="59017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1500" dirty="0"/>
              <a:t>	</a:t>
            </a:r>
            <a:r>
              <a:rPr lang="nb-NO" sz="1800" dirty="0"/>
              <a:t>Mapping </a:t>
            </a:r>
            <a:r>
              <a:rPr lang="nb-NO" sz="1800" dirty="0" err="1" smtClean="0"/>
              <a:t>means</a:t>
            </a:r>
            <a:r>
              <a:rPr lang="nb-NO" sz="1800" dirty="0" smtClean="0"/>
              <a:t> to </a:t>
            </a:r>
            <a:r>
              <a:rPr lang="nb-NO" sz="1800" dirty="0" err="1" smtClean="0"/>
              <a:t>establish</a:t>
            </a:r>
            <a:r>
              <a:rPr lang="nb-NO" sz="1800" dirty="0" smtClean="0"/>
              <a:t> relationships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>	</a:t>
            </a:r>
            <a:r>
              <a:rPr lang="nb-NO" sz="1800" dirty="0" err="1" smtClean="0"/>
              <a:t>between</a:t>
            </a:r>
            <a:r>
              <a:rPr lang="nb-NO" sz="1800" dirty="0" smtClean="0"/>
              <a:t> </a:t>
            </a:r>
            <a:r>
              <a:rPr lang="nb-NO" sz="1800" dirty="0" err="1" smtClean="0"/>
              <a:t>concepts</a:t>
            </a:r>
            <a:r>
              <a:rPr lang="nb-NO" sz="1800" dirty="0" smtClean="0"/>
              <a:t> in different vocabularies</a:t>
            </a:r>
            <a:endParaRPr lang="nb-NO" sz="1800" dirty="0"/>
          </a:p>
          <a:p>
            <a:pPr algn="ctr"/>
            <a:endParaRPr lang="nb-NO" sz="1800" dirty="0"/>
          </a:p>
          <a:p>
            <a:pPr algn="ctr"/>
            <a:endParaRPr lang="nb-NO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67167" y="391264"/>
            <a:ext cx="6172200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mapping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b-NO" dirty="0"/>
          </a:p>
        </p:txBody>
      </p:sp>
      <p:sp>
        <p:nvSpPr>
          <p:cNvPr id="14" name="Avrundet rektangel 13"/>
          <p:cNvSpPr/>
          <p:nvPr/>
        </p:nvSpPr>
        <p:spPr>
          <a:xfrm>
            <a:off x="487520" y="1885158"/>
            <a:ext cx="1275328" cy="3653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kstSylinder 14"/>
          <p:cNvSpPr txBox="1"/>
          <p:nvPr/>
        </p:nvSpPr>
        <p:spPr>
          <a:xfrm>
            <a:off x="487521" y="1988840"/>
            <a:ext cx="1484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Humord</a:t>
            </a:r>
            <a:endParaRPr lang="en-GB" sz="2000" dirty="0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</a:t>
            </a:r>
            <a:endParaRPr lang="en-GB" sz="2000" dirty="0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sz="2000" dirty="0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Realfags</a:t>
            </a:r>
            <a:r>
              <a:rPr lang="en-GB" sz="2000" dirty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</a:p>
          <a:p>
            <a:r>
              <a:rPr lang="en-GB" sz="2000" dirty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termer</a:t>
            </a:r>
            <a:r>
              <a:rPr lang="en-GB" sz="20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sz="20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Appr. </a:t>
            </a: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18.500</a:t>
            </a:r>
            <a:b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+ 15.000 =</a:t>
            </a:r>
            <a:b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33.500</a:t>
            </a:r>
            <a:b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concepts</a:t>
            </a: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(with some overlap</a:t>
            </a: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GB" sz="1600" dirty="0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Avrundet rektangel 24"/>
          <p:cNvSpPr/>
          <p:nvPr/>
        </p:nvSpPr>
        <p:spPr>
          <a:xfrm>
            <a:off x="7312124" y="1880482"/>
            <a:ext cx="1275328" cy="3653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kstSylinder 18"/>
          <p:cNvSpPr txBox="1"/>
          <p:nvPr/>
        </p:nvSpPr>
        <p:spPr>
          <a:xfrm>
            <a:off x="7410422" y="1932539"/>
            <a:ext cx="105536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Norw.</a:t>
            </a:r>
            <a:b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Web-Dewey</a:t>
            </a:r>
            <a:r>
              <a:rPr lang="en-GB" sz="20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smtClean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Appr. </a:t>
            </a:r>
            <a:r>
              <a:rPr lang="nb-NO" sz="16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55.000 </a:t>
            </a:r>
            <a:r>
              <a:rPr lang="nb-NO" sz="1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(main classes and built numbers) </a:t>
            </a:r>
            <a:r>
              <a:rPr lang="nb-NO" sz="16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b-NO" sz="1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endParaRPr lang="en-GB" sz="1600" dirty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593287" y="1224792"/>
            <a:ext cx="7344816" cy="59017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1500" dirty="0"/>
              <a:t>	</a:t>
            </a:r>
            <a:r>
              <a:rPr lang="nb-NO" sz="1800" err="1"/>
              <a:t>Mapping</a:t>
            </a:r>
            <a:r>
              <a:rPr lang="nb-NO" sz="1800"/>
              <a:t> </a:t>
            </a:r>
            <a:r>
              <a:rPr lang="nb-NO" sz="1800" smtClean="0"/>
              <a:t>means to establish relationships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/>
              <a:t>	</a:t>
            </a:r>
            <a:r>
              <a:rPr lang="nb-NO" sz="1800" smtClean="0"/>
              <a:t>between concepts in two different vocabularies</a:t>
            </a:r>
            <a:endParaRPr lang="nb-NO" sz="1800" dirty="0"/>
          </a:p>
          <a:p>
            <a:pPr algn="ctr"/>
            <a:endParaRPr lang="nb-NO" sz="1800" dirty="0"/>
          </a:p>
          <a:p>
            <a:pPr algn="ctr"/>
            <a:endParaRPr lang="nb-NO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67167" y="391264"/>
            <a:ext cx="6172200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mapping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b-NO" dirty="0"/>
          </a:p>
        </p:txBody>
      </p:sp>
      <p:sp>
        <p:nvSpPr>
          <p:cNvPr id="14" name="Avrundet rektangel 13"/>
          <p:cNvSpPr/>
          <p:nvPr/>
        </p:nvSpPr>
        <p:spPr>
          <a:xfrm>
            <a:off x="487520" y="1885158"/>
            <a:ext cx="1275328" cy="3653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kstSylinder 14"/>
          <p:cNvSpPr txBox="1"/>
          <p:nvPr/>
        </p:nvSpPr>
        <p:spPr>
          <a:xfrm>
            <a:off x="487521" y="1988840"/>
            <a:ext cx="1484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Humord</a:t>
            </a:r>
            <a:endParaRPr lang="en-GB" sz="2000" dirty="0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</a:t>
            </a:r>
            <a:endParaRPr lang="en-GB" sz="2000" dirty="0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sz="2000" dirty="0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Realfags</a:t>
            </a:r>
            <a:r>
              <a:rPr lang="en-GB" sz="2000" dirty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</a:p>
          <a:p>
            <a:r>
              <a:rPr lang="en-GB" sz="2000" dirty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termer</a:t>
            </a:r>
            <a:r>
              <a:rPr lang="en-GB" sz="20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sz="20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Appr. </a:t>
            </a: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18.500</a:t>
            </a:r>
            <a:b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+ 15.000 =</a:t>
            </a:r>
            <a:b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33.500</a:t>
            </a:r>
            <a:b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concepts</a:t>
            </a: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(with some overlap</a:t>
            </a: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GB" sz="1600" dirty="0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295" y="1885158"/>
            <a:ext cx="5212149" cy="3696464"/>
          </a:xfrm>
          <a:prstGeom prst="round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000" y="4803322"/>
            <a:ext cx="942592" cy="468000"/>
          </a:xfrm>
          <a:prstGeom prst="roundRect">
            <a:avLst/>
          </a:prstGeom>
        </p:spPr>
      </p:pic>
      <p:pic>
        <p:nvPicPr>
          <p:cNvPr id="3082" name="Picture 10" descr="Bilderesultat for espres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00" y="4754141"/>
            <a:ext cx="828000" cy="5531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vrundet rektangel 24"/>
          <p:cNvSpPr/>
          <p:nvPr/>
        </p:nvSpPr>
        <p:spPr>
          <a:xfrm>
            <a:off x="7312124" y="1880482"/>
            <a:ext cx="1275328" cy="3653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kstSylinder 18"/>
          <p:cNvSpPr txBox="1"/>
          <p:nvPr/>
        </p:nvSpPr>
        <p:spPr>
          <a:xfrm>
            <a:off x="7410422" y="1932539"/>
            <a:ext cx="105536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Norw.</a:t>
            </a:r>
            <a:b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Web-Dewey</a:t>
            </a:r>
            <a:r>
              <a:rPr lang="en-GB" sz="20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smtClean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Appr. </a:t>
            </a:r>
            <a:r>
              <a:rPr lang="nb-NO" sz="16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55.000 </a:t>
            </a:r>
            <a:r>
              <a:rPr lang="nb-NO" sz="1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(main classes and built numbers) </a:t>
            </a:r>
            <a:r>
              <a:rPr lang="nb-NO" sz="16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b-NO" sz="1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endParaRPr lang="en-GB" sz="1600" dirty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4243599" y="4005065"/>
            <a:ext cx="760449" cy="276999"/>
          </a:xfrm>
          <a:prstGeom prst="rect">
            <a:avLst/>
          </a:prstGeom>
          <a:solidFill>
            <a:srgbClr val="99B9BF"/>
          </a:solidFill>
        </p:spPr>
        <p:txBody>
          <a:bodyPr wrap="square" rtlCol="0">
            <a:spAutoFit/>
          </a:bodyPr>
          <a:lstStyle/>
          <a:p>
            <a:r>
              <a:rPr lang="nb-NO" sz="1200" b="1" dirty="0" err="1" smtClean="0">
                <a:solidFill>
                  <a:srgbClr val="57757A"/>
                </a:solidFill>
              </a:rPr>
              <a:t>broader</a:t>
            </a:r>
            <a:endParaRPr lang="nb-NO" sz="1200" b="1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593287" y="1224792"/>
            <a:ext cx="7344816" cy="59017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1500" dirty="0"/>
              <a:t>	</a:t>
            </a:r>
            <a:r>
              <a:rPr lang="nb-NO" sz="1800" err="1"/>
              <a:t>Mapping</a:t>
            </a:r>
            <a:r>
              <a:rPr lang="nb-NO" sz="1800"/>
              <a:t> </a:t>
            </a:r>
            <a:r>
              <a:rPr lang="nb-NO" sz="1800" smtClean="0"/>
              <a:t>means to establish relationships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/>
              <a:t>	</a:t>
            </a:r>
            <a:r>
              <a:rPr lang="nb-NO" sz="1800" smtClean="0"/>
              <a:t>between concepts in two different vocabularies</a:t>
            </a:r>
            <a:endParaRPr lang="nb-NO" sz="1800" dirty="0"/>
          </a:p>
          <a:p>
            <a:pPr algn="ctr"/>
            <a:endParaRPr lang="nb-NO" sz="1800" dirty="0"/>
          </a:p>
          <a:p>
            <a:pPr algn="ctr"/>
            <a:endParaRPr lang="nb-NO" sz="18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1322954" y="5559912"/>
            <a:ext cx="6510830" cy="6991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/>
              <a:t>The project aim is to map the vocabularies Humord and</a:t>
            </a:r>
          </a:p>
          <a:p>
            <a:pPr marL="0" indent="0" algn="ctr">
              <a:buNone/>
            </a:pPr>
            <a:r>
              <a:rPr lang="en-US" sz="1800"/>
              <a:t>Realfagstermer to Norwegian WebDewey</a:t>
            </a:r>
          </a:p>
          <a:p>
            <a:endParaRPr lang="nb-NO" sz="2400" dirty="0"/>
          </a:p>
          <a:p>
            <a:endParaRPr lang="nb-NO" sz="2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67167" y="391264"/>
            <a:ext cx="6172200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mapping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b-NO" dirty="0"/>
          </a:p>
        </p:txBody>
      </p:sp>
      <p:sp>
        <p:nvSpPr>
          <p:cNvPr id="14" name="Avrundet rektangel 13"/>
          <p:cNvSpPr/>
          <p:nvPr/>
        </p:nvSpPr>
        <p:spPr>
          <a:xfrm>
            <a:off x="487520" y="1885158"/>
            <a:ext cx="1275328" cy="3653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kstSylinder 14"/>
          <p:cNvSpPr txBox="1"/>
          <p:nvPr/>
        </p:nvSpPr>
        <p:spPr>
          <a:xfrm>
            <a:off x="487521" y="1988840"/>
            <a:ext cx="1484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Humord</a:t>
            </a:r>
            <a:endParaRPr lang="en-GB" sz="2000" dirty="0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</a:t>
            </a:r>
            <a:endParaRPr lang="en-GB" sz="2000" dirty="0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sz="2000" dirty="0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Realfags</a:t>
            </a:r>
            <a:r>
              <a:rPr lang="en-GB" sz="2000" dirty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</a:p>
          <a:p>
            <a:r>
              <a:rPr lang="en-GB" sz="2000" dirty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termer</a:t>
            </a:r>
            <a:r>
              <a:rPr lang="en-GB" sz="20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sz="20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Appr. </a:t>
            </a: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18.500</a:t>
            </a:r>
            <a:b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+ 15.000 =</a:t>
            </a:r>
            <a:b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33.500</a:t>
            </a:r>
            <a:b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concepts</a:t>
            </a: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60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(with some overlap</a:t>
            </a:r>
            <a:r>
              <a:rPr lang="en-GB" sz="160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GB" sz="1600" dirty="0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295" y="1885158"/>
            <a:ext cx="5212149" cy="3696464"/>
          </a:xfrm>
          <a:prstGeom prst="round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000" y="4803322"/>
            <a:ext cx="942592" cy="468000"/>
          </a:xfrm>
          <a:prstGeom prst="roundRect">
            <a:avLst/>
          </a:prstGeom>
        </p:spPr>
      </p:pic>
      <p:pic>
        <p:nvPicPr>
          <p:cNvPr id="3082" name="Picture 10" descr="Bilderesultat for espres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00" y="4754141"/>
            <a:ext cx="828000" cy="5531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vrundet rektangel 24"/>
          <p:cNvSpPr/>
          <p:nvPr/>
        </p:nvSpPr>
        <p:spPr>
          <a:xfrm>
            <a:off x="7312124" y="1880482"/>
            <a:ext cx="1275328" cy="3653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kstSylinder 18"/>
          <p:cNvSpPr txBox="1"/>
          <p:nvPr/>
        </p:nvSpPr>
        <p:spPr>
          <a:xfrm>
            <a:off x="7410422" y="1932539"/>
            <a:ext cx="105536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Norw.</a:t>
            </a:r>
            <a:b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Web-Dewey</a:t>
            </a:r>
            <a:r>
              <a:rPr lang="en-GB" sz="20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smtClean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Appr. </a:t>
            </a:r>
            <a:r>
              <a:rPr lang="nb-NO" sz="16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55.000 </a:t>
            </a:r>
            <a:r>
              <a:rPr lang="nb-NO" sz="1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(main classes and built numbers) </a:t>
            </a:r>
            <a:r>
              <a:rPr lang="nb-NO" sz="160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b-NO" sz="160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endParaRPr lang="en-GB" sz="1600" dirty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243599" y="4005065"/>
            <a:ext cx="760449" cy="276999"/>
          </a:xfrm>
          <a:prstGeom prst="rect">
            <a:avLst/>
          </a:prstGeom>
          <a:solidFill>
            <a:srgbClr val="99B9BF"/>
          </a:solidFill>
        </p:spPr>
        <p:txBody>
          <a:bodyPr wrap="square" rtlCol="0">
            <a:spAutoFit/>
          </a:bodyPr>
          <a:lstStyle/>
          <a:p>
            <a:r>
              <a:rPr lang="nb-NO" sz="1200" b="1" dirty="0" err="1" smtClean="0">
                <a:solidFill>
                  <a:srgbClr val="57757A"/>
                </a:solidFill>
              </a:rPr>
              <a:t>broader</a:t>
            </a:r>
            <a:endParaRPr lang="nb-NO" sz="1200" b="1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67167" y="391264"/>
            <a:ext cx="6172200" cy="857250"/>
          </a:xfrm>
        </p:spPr>
        <p:txBody>
          <a:bodyPr>
            <a:normAutofit/>
          </a:bodyPr>
          <a:lstStyle/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mapping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628800"/>
            <a:ext cx="6567760" cy="4176464"/>
          </a:xfrm>
          <a:prstGeom prst="roundRect">
            <a:avLst/>
          </a:prstGeom>
        </p:spPr>
      </p:pic>
      <p:sp>
        <p:nvSpPr>
          <p:cNvPr id="3" name="Avrundet rektangel 2"/>
          <p:cNvSpPr/>
          <p:nvPr/>
        </p:nvSpPr>
        <p:spPr>
          <a:xfrm>
            <a:off x="543772" y="1988840"/>
            <a:ext cx="1368152" cy="360040"/>
          </a:xfrm>
          <a:prstGeom prst="roundRect">
            <a:avLst/>
          </a:prstGeom>
          <a:solidFill>
            <a:srgbClr val="FFE455"/>
          </a:solidFill>
          <a:ln>
            <a:solidFill>
              <a:srgbClr val="FFE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vrundet rektangel 6"/>
          <p:cNvSpPr/>
          <p:nvPr/>
        </p:nvSpPr>
        <p:spPr>
          <a:xfrm>
            <a:off x="503548" y="3012710"/>
            <a:ext cx="1368152" cy="360040"/>
          </a:xfrm>
          <a:prstGeom prst="roundRect">
            <a:avLst/>
          </a:prstGeom>
          <a:solidFill>
            <a:srgbClr val="F79043"/>
          </a:solidFill>
          <a:ln>
            <a:solidFill>
              <a:srgbClr val="F79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/>
          <p:cNvSpPr/>
          <p:nvPr/>
        </p:nvSpPr>
        <p:spPr>
          <a:xfrm>
            <a:off x="503548" y="3933056"/>
            <a:ext cx="1368152" cy="360040"/>
          </a:xfrm>
          <a:prstGeom prst="roundRect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543092" y="5013176"/>
            <a:ext cx="1368152" cy="360040"/>
          </a:xfrm>
          <a:prstGeom prst="roundRect">
            <a:avLst/>
          </a:prstGeom>
          <a:solidFill>
            <a:srgbClr val="57757A"/>
          </a:solidFill>
          <a:ln>
            <a:solidFill>
              <a:srgbClr val="577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556988" y="305423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>
                <a:solidFill>
                  <a:schemeClr val="accent1">
                    <a:lumMod val="75000"/>
                  </a:schemeClr>
                </a:solidFill>
              </a:rPr>
              <a:t>Similar</a:t>
            </a:r>
            <a:endParaRPr lang="nb-NO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570884" y="201563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>
                <a:solidFill>
                  <a:schemeClr val="accent1">
                    <a:lumMod val="75000"/>
                  </a:schemeClr>
                </a:solidFill>
              </a:rPr>
              <a:t>Identical</a:t>
            </a:r>
            <a:endParaRPr lang="nb-NO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70884" y="3989306"/>
            <a:ext cx="109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>
                <a:solidFill>
                  <a:srgbClr val="57757A"/>
                </a:solidFill>
              </a:rPr>
              <a:t>Broader</a:t>
            </a:r>
            <a:endParaRPr lang="nb-NO" sz="1200" b="1" dirty="0">
              <a:solidFill>
                <a:srgbClr val="57757A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606876" y="50546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solidFill>
                  <a:schemeClr val="bg1"/>
                </a:solidFill>
              </a:rPr>
              <a:t>Associated</a:t>
            </a:r>
            <a:endParaRPr lang="nb-NO" sz="1200" b="1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03548" y="2636912"/>
            <a:ext cx="8043924" cy="3168352"/>
          </a:xfrm>
          <a:prstGeom prst="rect">
            <a:avLst/>
          </a:prstGeom>
          <a:solidFill>
            <a:srgbClr val="E5EAE9"/>
          </a:solidFill>
          <a:ln>
            <a:solidFill>
              <a:srgbClr val="E5EA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2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apping">
      <a:dk1>
        <a:sysClr val="windowText" lastClr="000000"/>
      </a:dk1>
      <a:lt1>
        <a:sysClr val="window" lastClr="FFFFFF"/>
      </a:lt1>
      <a:dk2>
        <a:srgbClr val="57757A"/>
      </a:dk2>
      <a:lt2>
        <a:srgbClr val="FFFFFF"/>
      </a:lt2>
      <a:accent1>
        <a:srgbClr val="57757A"/>
      </a:accent1>
      <a:accent2>
        <a:srgbClr val="99B9BF"/>
      </a:accent2>
      <a:accent3>
        <a:srgbClr val="F89A53"/>
      </a:accent3>
      <a:accent4>
        <a:srgbClr val="E1E455"/>
      </a:accent4>
      <a:accent5>
        <a:srgbClr val="92D050"/>
      </a:accent5>
      <a:accent6>
        <a:srgbClr val="0070C0"/>
      </a:accent6>
      <a:hlink>
        <a:srgbClr val="F89A53"/>
      </a:hlink>
      <a:folHlink>
        <a:srgbClr val="99B9BF"/>
      </a:folHlink>
    </a:clrScheme>
    <a:fontScheme name="UiO-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4159</TotalTime>
  <Words>714</Words>
  <Application>Microsoft Macintosh PowerPoint</Application>
  <PresentationFormat>Skjermfremvisning (4:3)</PresentationFormat>
  <Paragraphs>241</Paragraphs>
  <Slides>39</Slides>
  <Notes>38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Office-tema</vt:lpstr>
      <vt:lpstr>Mapping to Dewey</vt:lpstr>
      <vt:lpstr>Our libraries … </vt:lpstr>
      <vt:lpstr>Presentation structure</vt:lpstr>
      <vt:lpstr>What is mapping?</vt:lpstr>
      <vt:lpstr>What is mapping?</vt:lpstr>
      <vt:lpstr>What is mapping?</vt:lpstr>
      <vt:lpstr>What is mapping?</vt:lpstr>
      <vt:lpstr>What is mapping?</vt:lpstr>
      <vt:lpstr>What is mapping?</vt:lpstr>
      <vt:lpstr>What is mapping?</vt:lpstr>
      <vt:lpstr>First project period 2014-2016</vt:lpstr>
      <vt:lpstr>Methodology for mapping</vt:lpstr>
      <vt:lpstr>Methodology for mapping</vt:lpstr>
      <vt:lpstr>PowerPoint-presentasjon</vt:lpstr>
      <vt:lpstr>PowerPoint-presentasjon</vt:lpstr>
      <vt:lpstr>How far have we come?</vt:lpstr>
      <vt:lpstr>How far have we come?</vt:lpstr>
      <vt:lpstr>Second project period 2017-2018</vt:lpstr>
      <vt:lpstr>What do we achieve with mapping?</vt:lpstr>
      <vt:lpstr>What do we achieve with mapping?</vt:lpstr>
      <vt:lpstr>Who benefits from our mappings?</vt:lpstr>
      <vt:lpstr>Who benefits from our mappings?</vt:lpstr>
      <vt:lpstr>Who benefits from our mappings?</vt:lpstr>
      <vt:lpstr>Who benefits from our mappings?</vt:lpstr>
      <vt:lpstr>New project 2017-2018:  Focus on end users</vt:lpstr>
      <vt:lpstr>New project 2017-2018:  Focus on end users</vt:lpstr>
      <vt:lpstr>New project 2017-2018:  Focus on end users</vt:lpstr>
      <vt:lpstr>New project 2017-2018:  Focus on end users</vt:lpstr>
      <vt:lpstr>New project 2017-2018:  Focus on end users</vt:lpstr>
      <vt:lpstr>Mapping for librarians</vt:lpstr>
      <vt:lpstr>Mapping for librarians</vt:lpstr>
      <vt:lpstr>Mapping for librarians</vt:lpstr>
      <vt:lpstr>Mapping for librarians</vt:lpstr>
      <vt:lpstr>Mapping for vocabulary editors</vt:lpstr>
      <vt:lpstr>Mapping for vocabulary editors</vt:lpstr>
      <vt:lpstr>Mapping for vocabulary editors</vt:lpstr>
      <vt:lpstr>Summing-up of Two mapping project periods</vt:lpstr>
      <vt:lpstr>Summing-up of Two mapping project periods</vt:lpstr>
      <vt:lpstr>Primary focus: Mapping for end users</vt:lpstr>
    </vt:vector>
  </TitlesOfParts>
  <Company>Universitetet i Oslo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 Hvoslef Dahl</dc:creator>
  <cp:lastModifiedBy>dag.aarnes@nho.no</cp:lastModifiedBy>
  <cp:revision>124</cp:revision>
  <dcterms:created xsi:type="dcterms:W3CDTF">2016-03-04T12:36:54Z</dcterms:created>
  <dcterms:modified xsi:type="dcterms:W3CDTF">2017-06-25T10:10:09Z</dcterms:modified>
</cp:coreProperties>
</file>