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33"/>
  </p:notesMasterIdLst>
  <p:sldIdLst>
    <p:sldId id="256" r:id="rId4"/>
    <p:sldId id="265" r:id="rId5"/>
    <p:sldId id="278" r:id="rId6"/>
    <p:sldId id="279" r:id="rId7"/>
    <p:sldId id="280" r:id="rId8"/>
    <p:sldId id="281" r:id="rId9"/>
    <p:sldId id="282" r:id="rId10"/>
    <p:sldId id="283" r:id="rId11"/>
    <p:sldId id="284" r:id="rId12"/>
    <p:sldId id="285" r:id="rId13"/>
    <p:sldId id="286" r:id="rId14"/>
    <p:sldId id="287" r:id="rId15"/>
    <p:sldId id="269" r:id="rId16"/>
    <p:sldId id="270" r:id="rId17"/>
    <p:sldId id="271" r:id="rId18"/>
    <p:sldId id="272" r:id="rId19"/>
    <p:sldId id="273" r:id="rId20"/>
    <p:sldId id="274" r:id="rId21"/>
    <p:sldId id="275" r:id="rId22"/>
    <p:sldId id="276" r:id="rId23"/>
    <p:sldId id="277" r:id="rId24"/>
    <p:sldId id="257" r:id="rId25"/>
    <p:sldId id="267" r:id="rId26"/>
    <p:sldId id="259" r:id="rId27"/>
    <p:sldId id="260" r:id="rId28"/>
    <p:sldId id="261" r:id="rId29"/>
    <p:sldId id="268" r:id="rId30"/>
    <p:sldId id="262" r:id="rId31"/>
    <p:sldId id="263" r:id="rId3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53" autoAdjust="0"/>
  </p:normalViewPr>
  <p:slideViewPr>
    <p:cSldViewPr>
      <p:cViewPr varScale="1">
        <p:scale>
          <a:sx n="82" d="100"/>
          <a:sy n="82" d="100"/>
        </p:scale>
        <p:origin x="24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4D411-7B91-4128-9521-D587FFDEFC2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6E84D16C-ACA2-4C6E-A6C8-26DF5541A09B}">
      <dgm:prSet phldrT="[Text]" custT="1"/>
      <dgm:spPr>
        <a:solidFill>
          <a:srgbClr val="FFFF99"/>
        </a:solidFill>
      </dgm:spPr>
      <dgm:t>
        <a:bodyPr anchor="b"/>
        <a:lstStyle/>
        <a:p>
          <a:r>
            <a:rPr lang="en-US" sz="1600" noProof="0" dirty="0" smtClean="0">
              <a:solidFill>
                <a:srgbClr val="7030A0"/>
              </a:solidFill>
            </a:rPr>
            <a:t>Built number</a:t>
          </a:r>
        </a:p>
        <a:p>
          <a:r>
            <a:rPr lang="en-US" sz="1600" noProof="0" dirty="0" smtClean="0">
              <a:solidFill>
                <a:srgbClr val="7030A0"/>
              </a:solidFill>
            </a:rPr>
            <a:t>91</a:t>
          </a:r>
          <a:r>
            <a:rPr lang="en-US" sz="1600" noProof="0" dirty="0" smtClean="0">
              <a:solidFill>
                <a:srgbClr val="FF0000"/>
              </a:solidFill>
            </a:rPr>
            <a:t>4.92352</a:t>
          </a:r>
          <a:r>
            <a:rPr lang="en-US" sz="1600" noProof="0" dirty="0" smtClean="0">
              <a:solidFill>
                <a:srgbClr val="7030A0"/>
              </a:solidFill>
            </a:rPr>
            <a:t>04</a:t>
          </a:r>
          <a:endParaRPr lang="en-US" sz="1600" noProof="0" dirty="0">
            <a:solidFill>
              <a:srgbClr val="7030A0"/>
            </a:solidFill>
          </a:endParaRPr>
        </a:p>
      </dgm:t>
    </dgm:pt>
    <dgm:pt modelId="{B8BAA388-DD76-429A-9D77-A873C3A89F11}" type="parTrans" cxnId="{4765E678-7D64-429F-AED5-587FF6D7BA46}">
      <dgm:prSet/>
      <dgm:spPr/>
      <dgm:t>
        <a:bodyPr/>
        <a:lstStyle/>
        <a:p>
          <a:endParaRPr lang="de-DE"/>
        </a:p>
      </dgm:t>
    </dgm:pt>
    <dgm:pt modelId="{98672E1A-ADD6-458D-9382-AB324F6729F3}" type="sibTrans" cxnId="{4765E678-7D64-429F-AED5-587FF6D7BA46}">
      <dgm:prSet/>
      <dgm:spPr/>
      <dgm:t>
        <a:bodyPr/>
        <a:lstStyle/>
        <a:p>
          <a:endParaRPr lang="de-DE"/>
        </a:p>
      </dgm:t>
    </dgm:pt>
    <dgm:pt modelId="{F265CD2E-1A88-4832-86B0-3F7F341CF528}">
      <dgm:prSet phldrT="[Text]" custT="1"/>
      <dgm:spPr>
        <a:solidFill>
          <a:srgbClr val="FFC000"/>
        </a:solidFill>
      </dgm:spPr>
      <dgm:t>
        <a:bodyPr/>
        <a:lstStyle/>
        <a:p>
          <a:r>
            <a:rPr lang="en-US" sz="2000" noProof="0" dirty="0" smtClean="0">
              <a:solidFill>
                <a:schemeClr val="tx1"/>
              </a:solidFill>
            </a:rPr>
            <a:t>Standard edition </a:t>
          </a:r>
        </a:p>
        <a:p>
          <a:r>
            <a:rPr lang="en-US" sz="2000" noProof="0" dirty="0" smtClean="0">
              <a:solidFill>
                <a:schemeClr val="tx1"/>
              </a:solidFill>
            </a:rPr>
            <a:t>---------</a:t>
          </a:r>
        </a:p>
        <a:p>
          <a:r>
            <a:rPr lang="en-US" sz="2000" noProof="0" dirty="0" smtClean="0">
              <a:solidFill>
                <a:schemeClr val="tx1"/>
              </a:solidFill>
            </a:rPr>
            <a:t>914</a:t>
          </a:r>
          <a:endParaRPr lang="en-US" sz="2000" noProof="0" dirty="0">
            <a:solidFill>
              <a:schemeClr val="tx1"/>
            </a:solidFill>
          </a:endParaRPr>
        </a:p>
      </dgm:t>
    </dgm:pt>
    <dgm:pt modelId="{1C9398E2-DB56-45B1-944E-C04BFC5011D0}" type="parTrans" cxnId="{79671571-7854-4F11-BCDE-88A3BC4EB80F}">
      <dgm:prSet/>
      <dgm:spPr/>
      <dgm:t>
        <a:bodyPr/>
        <a:lstStyle/>
        <a:p>
          <a:endParaRPr lang="de-DE"/>
        </a:p>
      </dgm:t>
    </dgm:pt>
    <dgm:pt modelId="{9BA5D18E-267D-40D8-A404-95D874CF0D81}" type="sibTrans" cxnId="{79671571-7854-4F11-BCDE-88A3BC4EB80F}">
      <dgm:prSet/>
      <dgm:spPr/>
      <dgm:t>
        <a:bodyPr/>
        <a:lstStyle/>
        <a:p>
          <a:endParaRPr lang="de-DE"/>
        </a:p>
      </dgm:t>
    </dgm:pt>
    <dgm:pt modelId="{53FDFEFF-A12C-4E85-A66D-495B3545EF18}" type="pres">
      <dgm:prSet presAssocID="{D0D4D411-7B91-4128-9521-D587FFDEFC20}" presName="Name0" presStyleCnt="0">
        <dgm:presLayoutVars>
          <dgm:chMax val="7"/>
          <dgm:resizeHandles val="exact"/>
        </dgm:presLayoutVars>
      </dgm:prSet>
      <dgm:spPr/>
      <dgm:t>
        <a:bodyPr/>
        <a:lstStyle/>
        <a:p>
          <a:endParaRPr lang="de-DE"/>
        </a:p>
      </dgm:t>
    </dgm:pt>
    <dgm:pt modelId="{D6E26094-0335-461D-8E8B-723E1A2D0290}" type="pres">
      <dgm:prSet presAssocID="{D0D4D411-7B91-4128-9521-D587FFDEFC20}" presName="comp1" presStyleCnt="0"/>
      <dgm:spPr/>
    </dgm:pt>
    <dgm:pt modelId="{10E394EB-8535-44A3-98C0-BC54AC462604}" type="pres">
      <dgm:prSet presAssocID="{D0D4D411-7B91-4128-9521-D587FFDEFC20}" presName="circle1" presStyleLbl="node1" presStyleIdx="0" presStyleCnt="2"/>
      <dgm:spPr/>
      <dgm:t>
        <a:bodyPr/>
        <a:lstStyle/>
        <a:p>
          <a:endParaRPr lang="de-DE"/>
        </a:p>
      </dgm:t>
    </dgm:pt>
    <dgm:pt modelId="{96DDE1B0-86BF-4338-8F3C-F7B935767598}" type="pres">
      <dgm:prSet presAssocID="{D0D4D411-7B91-4128-9521-D587FFDEFC20}" presName="c1text" presStyleLbl="node1" presStyleIdx="0" presStyleCnt="2">
        <dgm:presLayoutVars>
          <dgm:bulletEnabled val="1"/>
        </dgm:presLayoutVars>
      </dgm:prSet>
      <dgm:spPr/>
      <dgm:t>
        <a:bodyPr/>
        <a:lstStyle/>
        <a:p>
          <a:endParaRPr lang="de-DE"/>
        </a:p>
      </dgm:t>
    </dgm:pt>
    <dgm:pt modelId="{C6F6343E-FEA9-47D7-98B8-500EE7DC29A2}" type="pres">
      <dgm:prSet presAssocID="{D0D4D411-7B91-4128-9521-D587FFDEFC20}" presName="comp2" presStyleCnt="0"/>
      <dgm:spPr/>
    </dgm:pt>
    <dgm:pt modelId="{2F088E4F-C1E3-4648-83CD-4D74B3DDF8D8}" type="pres">
      <dgm:prSet presAssocID="{D0D4D411-7B91-4128-9521-D587FFDEFC20}" presName="circle2" presStyleLbl="node1" presStyleIdx="1" presStyleCnt="2"/>
      <dgm:spPr/>
      <dgm:t>
        <a:bodyPr/>
        <a:lstStyle/>
        <a:p>
          <a:endParaRPr lang="de-DE"/>
        </a:p>
      </dgm:t>
    </dgm:pt>
    <dgm:pt modelId="{0A25671D-B64E-43D4-9B3C-B605AB380C76}" type="pres">
      <dgm:prSet presAssocID="{D0D4D411-7B91-4128-9521-D587FFDEFC20}" presName="c2text" presStyleLbl="node1" presStyleIdx="1" presStyleCnt="2">
        <dgm:presLayoutVars>
          <dgm:bulletEnabled val="1"/>
        </dgm:presLayoutVars>
      </dgm:prSet>
      <dgm:spPr/>
      <dgm:t>
        <a:bodyPr/>
        <a:lstStyle/>
        <a:p>
          <a:endParaRPr lang="de-DE"/>
        </a:p>
      </dgm:t>
    </dgm:pt>
  </dgm:ptLst>
  <dgm:cxnLst>
    <dgm:cxn modelId="{E931FA3F-9A7E-4188-9150-D4A4AE0DFC70}" type="presOf" srcId="{F265CD2E-1A88-4832-86B0-3F7F341CF528}" destId="{2F088E4F-C1E3-4648-83CD-4D74B3DDF8D8}" srcOrd="0" destOrd="0" presId="urn:microsoft.com/office/officeart/2005/8/layout/venn2"/>
    <dgm:cxn modelId="{FD918362-0653-48EA-989B-5FF5E5FE57FA}" type="presOf" srcId="{6E84D16C-ACA2-4C6E-A6C8-26DF5541A09B}" destId="{96DDE1B0-86BF-4338-8F3C-F7B935767598}" srcOrd="1" destOrd="0" presId="urn:microsoft.com/office/officeart/2005/8/layout/venn2"/>
    <dgm:cxn modelId="{C2267E2A-7D81-4128-8F8E-C1CBF30195D5}" type="presOf" srcId="{D0D4D411-7B91-4128-9521-D587FFDEFC20}" destId="{53FDFEFF-A12C-4E85-A66D-495B3545EF18}" srcOrd="0" destOrd="0" presId="urn:microsoft.com/office/officeart/2005/8/layout/venn2"/>
    <dgm:cxn modelId="{38F320C6-0C33-4F17-BE2C-8387AD600EB3}" type="presOf" srcId="{F265CD2E-1A88-4832-86B0-3F7F341CF528}" destId="{0A25671D-B64E-43D4-9B3C-B605AB380C76}" srcOrd="1" destOrd="0" presId="urn:microsoft.com/office/officeart/2005/8/layout/venn2"/>
    <dgm:cxn modelId="{4765E678-7D64-429F-AED5-587FF6D7BA46}" srcId="{D0D4D411-7B91-4128-9521-D587FFDEFC20}" destId="{6E84D16C-ACA2-4C6E-A6C8-26DF5541A09B}" srcOrd="0" destOrd="0" parTransId="{B8BAA388-DD76-429A-9D77-A873C3A89F11}" sibTransId="{98672E1A-ADD6-458D-9382-AB324F6729F3}"/>
    <dgm:cxn modelId="{79671571-7854-4F11-BCDE-88A3BC4EB80F}" srcId="{D0D4D411-7B91-4128-9521-D587FFDEFC20}" destId="{F265CD2E-1A88-4832-86B0-3F7F341CF528}" srcOrd="1" destOrd="0" parTransId="{1C9398E2-DB56-45B1-944E-C04BFC5011D0}" sibTransId="{9BA5D18E-267D-40D8-A404-95D874CF0D81}"/>
    <dgm:cxn modelId="{3D80A297-D962-430F-AC88-C5FAE96F9459}" type="presOf" srcId="{6E84D16C-ACA2-4C6E-A6C8-26DF5541A09B}" destId="{10E394EB-8535-44A3-98C0-BC54AC462604}" srcOrd="0" destOrd="0" presId="urn:microsoft.com/office/officeart/2005/8/layout/venn2"/>
    <dgm:cxn modelId="{8E279041-BB8F-4E8D-9B8D-74BAC87142E5}" type="presParOf" srcId="{53FDFEFF-A12C-4E85-A66D-495B3545EF18}" destId="{D6E26094-0335-461D-8E8B-723E1A2D0290}" srcOrd="0" destOrd="0" presId="urn:microsoft.com/office/officeart/2005/8/layout/venn2"/>
    <dgm:cxn modelId="{BA343DCD-B766-483C-B075-75714B3A503F}" type="presParOf" srcId="{D6E26094-0335-461D-8E8B-723E1A2D0290}" destId="{10E394EB-8535-44A3-98C0-BC54AC462604}" srcOrd="0" destOrd="0" presId="urn:microsoft.com/office/officeart/2005/8/layout/venn2"/>
    <dgm:cxn modelId="{8260F875-5B6F-4442-9F8A-7AEF47C4ADC8}" type="presParOf" srcId="{D6E26094-0335-461D-8E8B-723E1A2D0290}" destId="{96DDE1B0-86BF-4338-8F3C-F7B935767598}" srcOrd="1" destOrd="0" presId="urn:microsoft.com/office/officeart/2005/8/layout/venn2"/>
    <dgm:cxn modelId="{9BCD0215-912B-4B56-8E7F-306A0A7D52C8}" type="presParOf" srcId="{53FDFEFF-A12C-4E85-A66D-495B3545EF18}" destId="{C6F6343E-FEA9-47D7-98B8-500EE7DC29A2}" srcOrd="1" destOrd="0" presId="urn:microsoft.com/office/officeart/2005/8/layout/venn2"/>
    <dgm:cxn modelId="{54832BB4-B209-4526-93CC-B00E645E3CF3}" type="presParOf" srcId="{C6F6343E-FEA9-47D7-98B8-500EE7DC29A2}" destId="{2F088E4F-C1E3-4648-83CD-4D74B3DDF8D8}" srcOrd="0" destOrd="0" presId="urn:microsoft.com/office/officeart/2005/8/layout/venn2"/>
    <dgm:cxn modelId="{403FB2E3-C376-46A4-9B1B-F1DE57A16137}" type="presParOf" srcId="{C6F6343E-FEA9-47D7-98B8-500EE7DC29A2}" destId="{0A25671D-B64E-43D4-9B3C-B605AB380C7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4D411-7B91-4128-9521-D587FFDEFC2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6E84D16C-ACA2-4C6E-A6C8-26DF5541A09B}">
      <dgm:prSet phldrT="[Text]" custT="1"/>
      <dgm:spPr>
        <a:solidFill>
          <a:srgbClr val="CCECFF"/>
        </a:solidFill>
      </dgm:spPr>
      <dgm:t>
        <a:bodyPr anchor="b"/>
        <a:lstStyle/>
        <a:p>
          <a:r>
            <a:rPr lang="en-US" sz="1600" noProof="0" dirty="0" smtClean="0">
              <a:solidFill>
                <a:srgbClr val="7030A0"/>
              </a:solidFill>
            </a:rPr>
            <a:t>Built number</a:t>
          </a:r>
        </a:p>
        <a:p>
          <a:r>
            <a:rPr lang="en-US" sz="1600" noProof="0" dirty="0" smtClean="0">
              <a:solidFill>
                <a:srgbClr val="7030A0"/>
              </a:solidFill>
            </a:rPr>
            <a:t>338.761</a:t>
          </a:r>
          <a:r>
            <a:rPr lang="en-US" sz="1600" noProof="0" dirty="0" smtClean="0">
              <a:solidFill>
                <a:srgbClr val="FF0000"/>
              </a:solidFill>
            </a:rPr>
            <a:t>02504</a:t>
          </a:r>
        </a:p>
      </dgm:t>
    </dgm:pt>
    <dgm:pt modelId="{B8BAA388-DD76-429A-9D77-A873C3A89F11}" type="parTrans" cxnId="{4765E678-7D64-429F-AED5-587FF6D7BA46}">
      <dgm:prSet/>
      <dgm:spPr/>
      <dgm:t>
        <a:bodyPr/>
        <a:lstStyle/>
        <a:p>
          <a:endParaRPr lang="de-DE"/>
        </a:p>
      </dgm:t>
    </dgm:pt>
    <dgm:pt modelId="{98672E1A-ADD6-458D-9382-AB324F6729F3}" type="sibTrans" cxnId="{4765E678-7D64-429F-AED5-587FF6D7BA46}">
      <dgm:prSet/>
      <dgm:spPr/>
      <dgm:t>
        <a:bodyPr/>
        <a:lstStyle/>
        <a:p>
          <a:endParaRPr lang="de-DE"/>
        </a:p>
      </dgm:t>
    </dgm:pt>
    <dgm:pt modelId="{F265CD2E-1A88-4832-86B0-3F7F341CF528}">
      <dgm:prSet phldrT="[Text]" custT="1"/>
      <dgm:spPr>
        <a:solidFill>
          <a:srgbClr val="00B0F0"/>
        </a:solidFill>
      </dgm:spPr>
      <dgm:t>
        <a:bodyPr/>
        <a:lstStyle/>
        <a:p>
          <a:r>
            <a:rPr lang="en-US" sz="2000" noProof="0" dirty="0" smtClean="0">
              <a:solidFill>
                <a:schemeClr val="tx1"/>
              </a:solidFill>
            </a:rPr>
            <a:t>Schedule number </a:t>
          </a:r>
        </a:p>
        <a:p>
          <a:r>
            <a:rPr lang="en-US" sz="2000" noProof="0" dirty="0" smtClean="0">
              <a:solidFill>
                <a:schemeClr val="tx1"/>
              </a:solidFill>
            </a:rPr>
            <a:t>---------</a:t>
          </a:r>
        </a:p>
        <a:p>
          <a:r>
            <a:rPr lang="en-US" sz="2000" noProof="0" dirty="0" smtClean="0">
              <a:solidFill>
                <a:schemeClr val="tx1"/>
              </a:solidFill>
            </a:rPr>
            <a:t>025.04</a:t>
          </a:r>
          <a:endParaRPr lang="en-US" sz="2000" noProof="0" dirty="0">
            <a:solidFill>
              <a:schemeClr val="tx1"/>
            </a:solidFill>
          </a:endParaRPr>
        </a:p>
      </dgm:t>
    </dgm:pt>
    <dgm:pt modelId="{1C9398E2-DB56-45B1-944E-C04BFC5011D0}" type="parTrans" cxnId="{79671571-7854-4F11-BCDE-88A3BC4EB80F}">
      <dgm:prSet/>
      <dgm:spPr/>
      <dgm:t>
        <a:bodyPr/>
        <a:lstStyle/>
        <a:p>
          <a:endParaRPr lang="de-DE"/>
        </a:p>
      </dgm:t>
    </dgm:pt>
    <dgm:pt modelId="{9BA5D18E-267D-40D8-A404-95D874CF0D81}" type="sibTrans" cxnId="{79671571-7854-4F11-BCDE-88A3BC4EB80F}">
      <dgm:prSet/>
      <dgm:spPr/>
      <dgm:t>
        <a:bodyPr/>
        <a:lstStyle/>
        <a:p>
          <a:endParaRPr lang="de-DE"/>
        </a:p>
      </dgm:t>
    </dgm:pt>
    <dgm:pt modelId="{53FDFEFF-A12C-4E85-A66D-495B3545EF18}" type="pres">
      <dgm:prSet presAssocID="{D0D4D411-7B91-4128-9521-D587FFDEFC20}" presName="Name0" presStyleCnt="0">
        <dgm:presLayoutVars>
          <dgm:chMax val="7"/>
          <dgm:resizeHandles val="exact"/>
        </dgm:presLayoutVars>
      </dgm:prSet>
      <dgm:spPr/>
      <dgm:t>
        <a:bodyPr/>
        <a:lstStyle/>
        <a:p>
          <a:endParaRPr lang="de-DE"/>
        </a:p>
      </dgm:t>
    </dgm:pt>
    <dgm:pt modelId="{D6E26094-0335-461D-8E8B-723E1A2D0290}" type="pres">
      <dgm:prSet presAssocID="{D0D4D411-7B91-4128-9521-D587FFDEFC20}" presName="comp1" presStyleCnt="0"/>
      <dgm:spPr/>
    </dgm:pt>
    <dgm:pt modelId="{10E394EB-8535-44A3-98C0-BC54AC462604}" type="pres">
      <dgm:prSet presAssocID="{D0D4D411-7B91-4128-9521-D587FFDEFC20}" presName="circle1" presStyleLbl="node1" presStyleIdx="0" presStyleCnt="2"/>
      <dgm:spPr/>
      <dgm:t>
        <a:bodyPr/>
        <a:lstStyle/>
        <a:p>
          <a:endParaRPr lang="de-DE"/>
        </a:p>
      </dgm:t>
    </dgm:pt>
    <dgm:pt modelId="{96DDE1B0-86BF-4338-8F3C-F7B935767598}" type="pres">
      <dgm:prSet presAssocID="{D0D4D411-7B91-4128-9521-D587FFDEFC20}" presName="c1text" presStyleLbl="node1" presStyleIdx="0" presStyleCnt="2">
        <dgm:presLayoutVars>
          <dgm:bulletEnabled val="1"/>
        </dgm:presLayoutVars>
      </dgm:prSet>
      <dgm:spPr/>
      <dgm:t>
        <a:bodyPr/>
        <a:lstStyle/>
        <a:p>
          <a:endParaRPr lang="de-DE"/>
        </a:p>
      </dgm:t>
    </dgm:pt>
    <dgm:pt modelId="{C6F6343E-FEA9-47D7-98B8-500EE7DC29A2}" type="pres">
      <dgm:prSet presAssocID="{D0D4D411-7B91-4128-9521-D587FFDEFC20}" presName="comp2" presStyleCnt="0"/>
      <dgm:spPr/>
    </dgm:pt>
    <dgm:pt modelId="{2F088E4F-C1E3-4648-83CD-4D74B3DDF8D8}" type="pres">
      <dgm:prSet presAssocID="{D0D4D411-7B91-4128-9521-D587FFDEFC20}" presName="circle2" presStyleLbl="node1" presStyleIdx="1" presStyleCnt="2"/>
      <dgm:spPr/>
      <dgm:t>
        <a:bodyPr/>
        <a:lstStyle/>
        <a:p>
          <a:endParaRPr lang="de-DE"/>
        </a:p>
      </dgm:t>
    </dgm:pt>
    <dgm:pt modelId="{0A25671D-B64E-43D4-9B3C-B605AB380C76}" type="pres">
      <dgm:prSet presAssocID="{D0D4D411-7B91-4128-9521-D587FFDEFC20}" presName="c2text" presStyleLbl="node1" presStyleIdx="1" presStyleCnt="2">
        <dgm:presLayoutVars>
          <dgm:bulletEnabled val="1"/>
        </dgm:presLayoutVars>
      </dgm:prSet>
      <dgm:spPr/>
      <dgm:t>
        <a:bodyPr/>
        <a:lstStyle/>
        <a:p>
          <a:endParaRPr lang="de-DE"/>
        </a:p>
      </dgm:t>
    </dgm:pt>
  </dgm:ptLst>
  <dgm:cxnLst>
    <dgm:cxn modelId="{DD84D92A-3B27-4CA8-B705-1336BB635E3D}" type="presOf" srcId="{F265CD2E-1A88-4832-86B0-3F7F341CF528}" destId="{0A25671D-B64E-43D4-9B3C-B605AB380C76}" srcOrd="1" destOrd="0" presId="urn:microsoft.com/office/officeart/2005/8/layout/venn2"/>
    <dgm:cxn modelId="{B29440AE-28C9-4142-A14D-9ED5DA0D8335}" type="presOf" srcId="{F265CD2E-1A88-4832-86B0-3F7F341CF528}" destId="{2F088E4F-C1E3-4648-83CD-4D74B3DDF8D8}" srcOrd="0" destOrd="0" presId="urn:microsoft.com/office/officeart/2005/8/layout/venn2"/>
    <dgm:cxn modelId="{684E9B04-3A5D-4765-AB60-5968A9A65604}" type="presOf" srcId="{D0D4D411-7B91-4128-9521-D587FFDEFC20}" destId="{53FDFEFF-A12C-4E85-A66D-495B3545EF18}" srcOrd="0" destOrd="0" presId="urn:microsoft.com/office/officeart/2005/8/layout/venn2"/>
    <dgm:cxn modelId="{A6D8A579-7D7F-410E-AC90-496DA69B0DDD}" type="presOf" srcId="{6E84D16C-ACA2-4C6E-A6C8-26DF5541A09B}" destId="{10E394EB-8535-44A3-98C0-BC54AC462604}" srcOrd="0" destOrd="0" presId="urn:microsoft.com/office/officeart/2005/8/layout/venn2"/>
    <dgm:cxn modelId="{4765E678-7D64-429F-AED5-587FF6D7BA46}" srcId="{D0D4D411-7B91-4128-9521-D587FFDEFC20}" destId="{6E84D16C-ACA2-4C6E-A6C8-26DF5541A09B}" srcOrd="0" destOrd="0" parTransId="{B8BAA388-DD76-429A-9D77-A873C3A89F11}" sibTransId="{98672E1A-ADD6-458D-9382-AB324F6729F3}"/>
    <dgm:cxn modelId="{79671571-7854-4F11-BCDE-88A3BC4EB80F}" srcId="{D0D4D411-7B91-4128-9521-D587FFDEFC20}" destId="{F265CD2E-1A88-4832-86B0-3F7F341CF528}" srcOrd="1" destOrd="0" parTransId="{1C9398E2-DB56-45B1-944E-C04BFC5011D0}" sibTransId="{9BA5D18E-267D-40D8-A404-95D874CF0D81}"/>
    <dgm:cxn modelId="{5370AC87-83A1-4309-9402-4C1A47EDE402}" type="presOf" srcId="{6E84D16C-ACA2-4C6E-A6C8-26DF5541A09B}" destId="{96DDE1B0-86BF-4338-8F3C-F7B935767598}" srcOrd="1" destOrd="0" presId="urn:microsoft.com/office/officeart/2005/8/layout/venn2"/>
    <dgm:cxn modelId="{381B6D50-E50B-4117-80E2-A26783421052}" type="presParOf" srcId="{53FDFEFF-A12C-4E85-A66D-495B3545EF18}" destId="{D6E26094-0335-461D-8E8B-723E1A2D0290}" srcOrd="0" destOrd="0" presId="urn:microsoft.com/office/officeart/2005/8/layout/venn2"/>
    <dgm:cxn modelId="{8FBC6A5C-1833-48F3-8A22-92B38CA32297}" type="presParOf" srcId="{D6E26094-0335-461D-8E8B-723E1A2D0290}" destId="{10E394EB-8535-44A3-98C0-BC54AC462604}" srcOrd="0" destOrd="0" presId="urn:microsoft.com/office/officeart/2005/8/layout/venn2"/>
    <dgm:cxn modelId="{AACB4D36-2E00-4081-A691-C91A6E20AACE}" type="presParOf" srcId="{D6E26094-0335-461D-8E8B-723E1A2D0290}" destId="{96DDE1B0-86BF-4338-8F3C-F7B935767598}" srcOrd="1" destOrd="0" presId="urn:microsoft.com/office/officeart/2005/8/layout/venn2"/>
    <dgm:cxn modelId="{1C637302-9F87-4E02-A4C4-7E043A257BB9}" type="presParOf" srcId="{53FDFEFF-A12C-4E85-A66D-495B3545EF18}" destId="{C6F6343E-FEA9-47D7-98B8-500EE7DC29A2}" srcOrd="1" destOrd="0" presId="urn:microsoft.com/office/officeart/2005/8/layout/venn2"/>
    <dgm:cxn modelId="{C19FDB55-7CA8-4E0A-A38D-ABD0D6624FEE}" type="presParOf" srcId="{C6F6343E-FEA9-47D7-98B8-500EE7DC29A2}" destId="{2F088E4F-C1E3-4648-83CD-4D74B3DDF8D8}" srcOrd="0" destOrd="0" presId="urn:microsoft.com/office/officeart/2005/8/layout/venn2"/>
    <dgm:cxn modelId="{A3B48428-FF38-4B08-A267-EE729B92D0E9}" type="presParOf" srcId="{C6F6343E-FEA9-47D7-98B8-500EE7DC29A2}" destId="{0A25671D-B64E-43D4-9B3C-B605AB380C7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394EB-8535-44A3-98C0-BC54AC462604}">
      <dsp:nvSpPr>
        <dsp:cNvPr id="0" name=""/>
        <dsp:cNvSpPr/>
      </dsp:nvSpPr>
      <dsp:spPr>
        <a:xfrm>
          <a:off x="0" y="0"/>
          <a:ext cx="3816424" cy="3816424"/>
        </a:xfrm>
        <a:prstGeom prst="ellipse">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noProof="0" dirty="0" smtClean="0">
              <a:solidFill>
                <a:srgbClr val="7030A0"/>
              </a:solidFill>
            </a:rPr>
            <a:t>Built number</a:t>
          </a:r>
        </a:p>
        <a:p>
          <a:pPr lvl="0" algn="ctr" defTabSz="711200">
            <a:lnSpc>
              <a:spcPct val="90000"/>
            </a:lnSpc>
            <a:spcBef>
              <a:spcPct val="0"/>
            </a:spcBef>
            <a:spcAft>
              <a:spcPct val="35000"/>
            </a:spcAft>
          </a:pPr>
          <a:r>
            <a:rPr lang="en-US" sz="1600" kern="1200" noProof="0" dirty="0" smtClean="0">
              <a:solidFill>
                <a:srgbClr val="7030A0"/>
              </a:solidFill>
            </a:rPr>
            <a:t>91</a:t>
          </a:r>
          <a:r>
            <a:rPr lang="en-US" sz="1600" kern="1200" noProof="0" dirty="0" smtClean="0">
              <a:solidFill>
                <a:srgbClr val="FF0000"/>
              </a:solidFill>
            </a:rPr>
            <a:t>4.92352</a:t>
          </a:r>
          <a:r>
            <a:rPr lang="en-US" sz="1600" kern="1200" noProof="0" dirty="0" smtClean="0">
              <a:solidFill>
                <a:srgbClr val="7030A0"/>
              </a:solidFill>
            </a:rPr>
            <a:t>04</a:t>
          </a:r>
          <a:endParaRPr lang="en-US" sz="1600" kern="1200" noProof="0" dirty="0">
            <a:solidFill>
              <a:srgbClr val="7030A0"/>
            </a:solidFill>
          </a:endParaRPr>
        </a:p>
      </dsp:txBody>
      <dsp:txXfrm>
        <a:off x="906400" y="286231"/>
        <a:ext cx="2003622" cy="648792"/>
      </dsp:txXfrm>
    </dsp:sp>
    <dsp:sp modelId="{2F088E4F-C1E3-4648-83CD-4D74B3DDF8D8}">
      <dsp:nvSpPr>
        <dsp:cNvPr id="0" name=""/>
        <dsp:cNvSpPr/>
      </dsp:nvSpPr>
      <dsp:spPr>
        <a:xfrm>
          <a:off x="477052" y="954105"/>
          <a:ext cx="2862318" cy="286231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solidFill>
            </a:rPr>
            <a:t>Standard edition </a:t>
          </a:r>
        </a:p>
        <a:p>
          <a:pPr lvl="0" algn="ctr" defTabSz="889000">
            <a:lnSpc>
              <a:spcPct val="90000"/>
            </a:lnSpc>
            <a:spcBef>
              <a:spcPct val="0"/>
            </a:spcBef>
            <a:spcAft>
              <a:spcPct val="35000"/>
            </a:spcAft>
          </a:pPr>
          <a:r>
            <a:rPr lang="en-US" sz="2000" kern="1200" noProof="0" dirty="0" smtClean="0">
              <a:solidFill>
                <a:schemeClr val="tx1"/>
              </a:solidFill>
            </a:rPr>
            <a:t>---------</a:t>
          </a:r>
        </a:p>
        <a:p>
          <a:pPr lvl="0" algn="ctr" defTabSz="889000">
            <a:lnSpc>
              <a:spcPct val="90000"/>
            </a:lnSpc>
            <a:spcBef>
              <a:spcPct val="0"/>
            </a:spcBef>
            <a:spcAft>
              <a:spcPct val="35000"/>
            </a:spcAft>
          </a:pPr>
          <a:r>
            <a:rPr lang="en-US" sz="2000" kern="1200" noProof="0" dirty="0" smtClean="0">
              <a:solidFill>
                <a:schemeClr val="tx1"/>
              </a:solidFill>
            </a:rPr>
            <a:t>914</a:t>
          </a:r>
          <a:endParaRPr lang="en-US" sz="2000" kern="1200" noProof="0" dirty="0">
            <a:solidFill>
              <a:schemeClr val="tx1"/>
            </a:solidFill>
          </a:endParaRPr>
        </a:p>
      </dsp:txBody>
      <dsp:txXfrm>
        <a:off x="896229" y="1669685"/>
        <a:ext cx="2023964" cy="1431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394EB-8535-44A3-98C0-BC54AC462604}">
      <dsp:nvSpPr>
        <dsp:cNvPr id="0" name=""/>
        <dsp:cNvSpPr/>
      </dsp:nvSpPr>
      <dsp:spPr>
        <a:xfrm>
          <a:off x="0" y="0"/>
          <a:ext cx="3816424" cy="3816424"/>
        </a:xfrm>
        <a:prstGeom prst="ellipse">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noProof="0" dirty="0" smtClean="0">
              <a:solidFill>
                <a:srgbClr val="7030A0"/>
              </a:solidFill>
            </a:rPr>
            <a:t>Built number</a:t>
          </a:r>
        </a:p>
        <a:p>
          <a:pPr lvl="0" algn="ctr" defTabSz="711200">
            <a:lnSpc>
              <a:spcPct val="90000"/>
            </a:lnSpc>
            <a:spcBef>
              <a:spcPct val="0"/>
            </a:spcBef>
            <a:spcAft>
              <a:spcPct val="35000"/>
            </a:spcAft>
          </a:pPr>
          <a:r>
            <a:rPr lang="en-US" sz="1600" kern="1200" noProof="0" dirty="0" smtClean="0">
              <a:solidFill>
                <a:srgbClr val="7030A0"/>
              </a:solidFill>
            </a:rPr>
            <a:t>338.761</a:t>
          </a:r>
          <a:r>
            <a:rPr lang="en-US" sz="1600" kern="1200" noProof="0" dirty="0" smtClean="0">
              <a:solidFill>
                <a:srgbClr val="FF0000"/>
              </a:solidFill>
            </a:rPr>
            <a:t>02504</a:t>
          </a:r>
        </a:p>
      </dsp:txBody>
      <dsp:txXfrm>
        <a:off x="906400" y="286231"/>
        <a:ext cx="2003622" cy="648792"/>
      </dsp:txXfrm>
    </dsp:sp>
    <dsp:sp modelId="{2F088E4F-C1E3-4648-83CD-4D74B3DDF8D8}">
      <dsp:nvSpPr>
        <dsp:cNvPr id="0" name=""/>
        <dsp:cNvSpPr/>
      </dsp:nvSpPr>
      <dsp:spPr>
        <a:xfrm>
          <a:off x="477052" y="954105"/>
          <a:ext cx="2862318" cy="286231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solidFill>
            </a:rPr>
            <a:t>Schedule number </a:t>
          </a:r>
        </a:p>
        <a:p>
          <a:pPr lvl="0" algn="ctr" defTabSz="889000">
            <a:lnSpc>
              <a:spcPct val="90000"/>
            </a:lnSpc>
            <a:spcBef>
              <a:spcPct val="0"/>
            </a:spcBef>
            <a:spcAft>
              <a:spcPct val="35000"/>
            </a:spcAft>
          </a:pPr>
          <a:r>
            <a:rPr lang="en-US" sz="2000" kern="1200" noProof="0" dirty="0" smtClean="0">
              <a:solidFill>
                <a:schemeClr val="tx1"/>
              </a:solidFill>
            </a:rPr>
            <a:t>---------</a:t>
          </a:r>
        </a:p>
        <a:p>
          <a:pPr lvl="0" algn="ctr" defTabSz="889000">
            <a:lnSpc>
              <a:spcPct val="90000"/>
            </a:lnSpc>
            <a:spcBef>
              <a:spcPct val="0"/>
            </a:spcBef>
            <a:spcAft>
              <a:spcPct val="35000"/>
            </a:spcAft>
          </a:pPr>
          <a:r>
            <a:rPr lang="en-US" sz="2000" kern="1200" noProof="0" dirty="0" smtClean="0">
              <a:solidFill>
                <a:schemeClr val="tx1"/>
              </a:solidFill>
            </a:rPr>
            <a:t>025.04</a:t>
          </a:r>
          <a:endParaRPr lang="en-US" sz="2000" kern="1200" noProof="0" dirty="0">
            <a:solidFill>
              <a:schemeClr val="tx1"/>
            </a:solidFill>
          </a:endParaRPr>
        </a:p>
      </dsp:txBody>
      <dsp:txXfrm>
        <a:off x="896229" y="1669685"/>
        <a:ext cx="2023964" cy="143115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6F706-EF37-4601-8EF6-F18B97DCF4F7}" type="datetimeFigureOut">
              <a:rPr lang="sv-SE" smtClean="0"/>
              <a:t>2016-05-10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A7C6F-2C3C-41EA-828B-9D90B038CDC7}" type="slidenum">
              <a:rPr lang="sv-SE" smtClean="0"/>
              <a:t>‹#›</a:t>
            </a:fld>
            <a:endParaRPr lang="sv-SE"/>
          </a:p>
        </p:txBody>
      </p:sp>
    </p:spTree>
    <p:extLst>
      <p:ext uri="{BB962C8B-B14F-4D97-AF65-F5344CB8AC3E}">
        <p14:creationId xmlns:p14="http://schemas.microsoft.com/office/powerpoint/2010/main" val="26224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What is WebDewey</a:t>
            </a:r>
            <a:r>
              <a:rPr lang="en-US" baseline="0" noProof="0" dirty="0" smtClean="0"/>
              <a:t> Search?</a:t>
            </a:r>
          </a:p>
          <a:p>
            <a:endParaRPr lang="en-US" baseline="0" noProof="0" dirty="0" smtClean="0"/>
          </a:p>
          <a:p>
            <a:r>
              <a:rPr lang="en-US" baseline="0" noProof="0" dirty="0" smtClean="0"/>
              <a:t>It is a web portal for library users to find works they are interested in – with the specification that they approach the title results via the Dewey Decimal Classification. With WebDewey Search they do this either by browsing the DDC hierarchies or by entering a search query. Verbal searching leads to matches based on the DDC‘s Relative Index terms. When they get to a topic that makes them happy enough to see the literature behind, users click on the number stated as hits for a certain class, and are directed to the title results list in a connected library catalog.</a:t>
            </a:r>
          </a:p>
          <a:p>
            <a:endParaRPr lang="en-US" baseline="0" noProof="0" dirty="0" smtClean="0"/>
          </a:p>
          <a:p>
            <a:r>
              <a:rPr lang="en-US" baseline="0" noProof="0" dirty="0" smtClean="0"/>
              <a:t>I will now go on telling you a little about the history behind WebDewey Search. After that I’ll explain the German use case and in what ways it differs from the WebDewey Search apps of other countries, like the ones of Norway and Sweden. Their use cases will be presented afterwards.</a:t>
            </a:r>
          </a:p>
          <a:p>
            <a:endParaRPr lang="en-US" baseline="0" noProof="0"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3</a:t>
            </a:fld>
            <a:endParaRPr lang="de-DE">
              <a:solidFill>
                <a:prstClr val="black"/>
              </a:solidFill>
            </a:endParaRPr>
          </a:p>
        </p:txBody>
      </p:sp>
    </p:spTree>
    <p:extLst>
      <p:ext uri="{BB962C8B-B14F-4D97-AF65-F5344CB8AC3E}">
        <p14:creationId xmlns:p14="http://schemas.microsoft.com/office/powerpoint/2010/main" val="227142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smtClean="0"/>
              <a:t>One last slide left to demonstrate the benefit of the Further titles column: </a:t>
            </a:r>
          </a:p>
          <a:p>
            <a:r>
              <a:rPr lang="en-US" baseline="0" dirty="0" smtClean="0"/>
              <a:t>Here we have a bibliography of the </a:t>
            </a:r>
            <a:r>
              <a:rPr lang="en-US" baseline="0" dirty="0" err="1" smtClean="0"/>
              <a:t>Ibadites</a:t>
            </a:r>
            <a:r>
              <a:rPr lang="en-US" baseline="0" dirty="0" smtClean="0"/>
              <a:t> of Maghreb. On the left you can see the elements and the Dewey numbers that have been stored with the title record. In WebDewey Search, you wouldn’t find the assigned Dewey number, as there is no such built number in the standard edition. But you can easily get there by browsing to the respective number in Religion, and also via the Table 2 number for Tunisia and Libya. CLICK.  Here you can see where to go in the Schedules to get to the Further titles results. </a:t>
            </a:r>
          </a:p>
          <a:p>
            <a:endParaRPr lang="en-US" baseline="0" dirty="0" smtClean="0"/>
          </a:p>
          <a:p>
            <a:r>
              <a:rPr lang="en-US" baseline="0" dirty="0" smtClean="0"/>
              <a:t>In addition, you would also find the work in the column “Titles of this class and subordinate classes” for 016 – which is okay for newer titles on top of a list, but as there are thousands of titles in this category, the user would probably prefer the quicker way. </a:t>
            </a:r>
          </a:p>
          <a:p>
            <a:endParaRPr lang="en-US" baseline="0" dirty="0" smtClean="0"/>
          </a:p>
          <a:p>
            <a:r>
              <a:rPr lang="en-US" baseline="0" dirty="0" smtClean="0"/>
              <a:t>And to recall once again what we have learned in this context: We would NOT find the title in the Further titles column of 016 – because this is the place for built numbers, where 016 itself has been added to another base number.</a:t>
            </a:r>
          </a:p>
          <a:p>
            <a:endParaRPr lang="en-US" baseline="0" dirty="0" smtClean="0"/>
          </a:p>
          <a:p>
            <a:r>
              <a:rPr lang="en-US" baseline="0" dirty="0" smtClean="0"/>
              <a:t>Thank you so far!</a:t>
            </a:r>
            <a:endParaRPr lang="en-US"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12</a:t>
            </a:fld>
            <a:endParaRPr lang="de-DE">
              <a:solidFill>
                <a:prstClr val="black"/>
              </a:solidFill>
            </a:endParaRPr>
          </a:p>
        </p:txBody>
      </p:sp>
    </p:spTree>
    <p:extLst>
      <p:ext uri="{BB962C8B-B14F-4D97-AF65-F5344CB8AC3E}">
        <p14:creationId xmlns:p14="http://schemas.microsoft.com/office/powerpoint/2010/main" val="66994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Dewey in Sweden </a:t>
            </a:r>
            <a:r>
              <a:rPr lang="sv-SE" dirty="0" err="1" smtClean="0"/>
              <a:t>started</a:t>
            </a:r>
            <a:r>
              <a:rPr lang="sv-SE" baseline="0" dirty="0" smtClean="0"/>
              <a:t> </a:t>
            </a:r>
            <a:r>
              <a:rPr lang="sv-SE" baseline="0" dirty="0" err="1" smtClean="0"/>
              <a:t>quite</a:t>
            </a:r>
            <a:r>
              <a:rPr lang="sv-SE" baseline="0" dirty="0" smtClean="0"/>
              <a:t> late. In 2011 the National </a:t>
            </a:r>
            <a:r>
              <a:rPr lang="sv-SE" baseline="0" dirty="0" err="1" smtClean="0"/>
              <a:t>bibliography</a:t>
            </a:r>
            <a:r>
              <a:rPr lang="sv-SE" baseline="0" dirty="0" smtClean="0"/>
              <a:t> and </a:t>
            </a:r>
            <a:r>
              <a:rPr lang="sv-SE" baseline="0" dirty="0" err="1" smtClean="0"/>
              <a:t>most</a:t>
            </a:r>
            <a:r>
              <a:rPr lang="sv-SE" baseline="0" dirty="0" smtClean="0"/>
              <a:t> </a:t>
            </a:r>
            <a:r>
              <a:rPr lang="sv-SE" baseline="0" dirty="0" err="1" smtClean="0"/>
              <a:t>university</a:t>
            </a:r>
            <a:r>
              <a:rPr lang="sv-SE" baseline="0" dirty="0" smtClean="0"/>
              <a:t> and research  </a:t>
            </a:r>
            <a:r>
              <a:rPr lang="sv-SE" baseline="0" dirty="0" err="1" smtClean="0"/>
              <a:t>libraries</a:t>
            </a:r>
            <a:r>
              <a:rPr lang="sv-SE" baseline="0" dirty="0" smtClean="0"/>
              <a:t> </a:t>
            </a:r>
            <a:r>
              <a:rPr lang="sv-SE" baseline="0" dirty="0" err="1" smtClean="0"/>
              <a:t>started</a:t>
            </a:r>
            <a:r>
              <a:rPr lang="sv-SE" baseline="0" dirty="0" smtClean="0"/>
              <a:t> </a:t>
            </a:r>
            <a:r>
              <a:rPr lang="sv-SE" baseline="0" dirty="0" err="1" smtClean="0"/>
              <a:t>using</a:t>
            </a:r>
            <a:r>
              <a:rPr lang="sv-SE" baseline="0" dirty="0" smtClean="0"/>
              <a:t> Dewey. So far </a:t>
            </a:r>
            <a:r>
              <a:rPr lang="sv-SE" baseline="0" dirty="0" err="1" smtClean="0"/>
              <a:t>very</a:t>
            </a:r>
            <a:r>
              <a:rPr lang="sv-SE" baseline="0" dirty="0" smtClean="0"/>
              <a:t> </a:t>
            </a:r>
            <a:r>
              <a:rPr lang="sv-SE" baseline="0" dirty="0" err="1" smtClean="0"/>
              <a:t>few</a:t>
            </a:r>
            <a:r>
              <a:rPr lang="sv-SE" baseline="0" dirty="0" smtClean="0"/>
              <a:t> public </a:t>
            </a:r>
            <a:r>
              <a:rPr lang="sv-SE" baseline="0" dirty="0" err="1" smtClean="0"/>
              <a:t>libraries</a:t>
            </a:r>
            <a:r>
              <a:rPr lang="sv-SE" baseline="0" dirty="0" smtClean="0"/>
              <a:t> </a:t>
            </a:r>
            <a:r>
              <a:rPr lang="sv-SE" baseline="0" dirty="0" err="1" smtClean="0"/>
              <a:t>use</a:t>
            </a:r>
            <a:r>
              <a:rPr lang="sv-SE" baseline="0" dirty="0" smtClean="0"/>
              <a:t> Dewey, </a:t>
            </a:r>
            <a:r>
              <a:rPr lang="sv-SE" baseline="0" dirty="0" err="1" smtClean="0"/>
              <a:t>but</a:t>
            </a:r>
            <a:r>
              <a:rPr lang="sv-SE" baseline="0" dirty="0" smtClean="0"/>
              <a:t> </a:t>
            </a:r>
            <a:r>
              <a:rPr lang="sv-SE" baseline="0" dirty="0" err="1" smtClean="0"/>
              <a:t>slowly</a:t>
            </a:r>
            <a:r>
              <a:rPr lang="sv-SE" baseline="0" dirty="0" smtClean="0"/>
              <a:t> </a:t>
            </a:r>
            <a:r>
              <a:rPr lang="sv-SE" baseline="0" dirty="0" err="1" smtClean="0"/>
              <a:t>there</a:t>
            </a:r>
            <a:r>
              <a:rPr lang="sv-SE" baseline="0" dirty="0" smtClean="0"/>
              <a:t> </a:t>
            </a:r>
            <a:r>
              <a:rPr lang="sv-SE" baseline="0" dirty="0" err="1" smtClean="0"/>
              <a:t>will</a:t>
            </a:r>
            <a:r>
              <a:rPr lang="sv-SE" baseline="0" dirty="0" smtClean="0"/>
              <a:t> be </a:t>
            </a:r>
            <a:r>
              <a:rPr lang="sv-SE" baseline="0" dirty="0" err="1" smtClean="0"/>
              <a:t>more</a:t>
            </a:r>
            <a:r>
              <a:rPr lang="sv-SE" baseline="0" dirty="0" smtClean="0"/>
              <a:t>.</a:t>
            </a:r>
          </a:p>
          <a:p>
            <a:endParaRPr lang="sv-SE" baseline="0" dirty="0" smtClean="0"/>
          </a:p>
          <a:p>
            <a:r>
              <a:rPr lang="sv-SE" baseline="0" dirty="0" smtClean="0"/>
              <a:t>Sweden </a:t>
            </a:r>
            <a:r>
              <a:rPr lang="sv-SE" baseline="0" dirty="0" err="1" smtClean="0"/>
              <a:t>decided</a:t>
            </a:r>
            <a:r>
              <a:rPr lang="sv-SE" baseline="0" dirty="0" smtClean="0"/>
              <a:t> to </a:t>
            </a:r>
            <a:r>
              <a:rPr lang="sv-SE" baseline="0" dirty="0" err="1" smtClean="0"/>
              <a:t>translat</a:t>
            </a:r>
            <a:r>
              <a:rPr lang="sv-SE" baseline="0" dirty="0" smtClean="0"/>
              <a:t> </a:t>
            </a:r>
            <a:r>
              <a:rPr lang="sv-SE" baseline="0" dirty="0" err="1" smtClean="0"/>
              <a:t>only</a:t>
            </a:r>
            <a:r>
              <a:rPr lang="sv-SE" baseline="0" dirty="0" smtClean="0"/>
              <a:t> parts </a:t>
            </a:r>
            <a:r>
              <a:rPr lang="sv-SE" baseline="0" dirty="0" err="1" smtClean="0"/>
              <a:t>of</a:t>
            </a:r>
            <a:r>
              <a:rPr lang="sv-SE" baseline="0" dirty="0" smtClean="0"/>
              <a:t> Dewey </a:t>
            </a:r>
            <a:r>
              <a:rPr lang="sv-SE" baseline="0" dirty="0" err="1" smtClean="0"/>
              <a:t>into</a:t>
            </a:r>
            <a:r>
              <a:rPr lang="sv-SE" baseline="0" dirty="0" smtClean="0"/>
              <a:t> English – </a:t>
            </a:r>
            <a:r>
              <a:rPr lang="sv-SE" baseline="0" dirty="0" err="1" smtClean="0"/>
              <a:t>quicker</a:t>
            </a:r>
            <a:r>
              <a:rPr lang="sv-SE" baseline="0" dirty="0" smtClean="0"/>
              <a:t> and </a:t>
            </a:r>
            <a:r>
              <a:rPr lang="sv-SE" baseline="0" dirty="0" err="1" smtClean="0"/>
              <a:t>cheaper</a:t>
            </a:r>
            <a:r>
              <a:rPr lang="sv-SE" baseline="0" dirty="0" smtClean="0"/>
              <a:t>! </a:t>
            </a:r>
            <a:r>
              <a:rPr lang="sv-SE" baseline="0" dirty="0" err="1" smtClean="0"/>
              <a:t>Only</a:t>
            </a:r>
            <a:r>
              <a:rPr lang="sv-SE" baseline="0" dirty="0" smtClean="0"/>
              <a:t> </a:t>
            </a:r>
            <a:r>
              <a:rPr lang="sv-SE" baseline="0" dirty="0" err="1" smtClean="0"/>
              <a:t>approximately</a:t>
            </a:r>
            <a:r>
              <a:rPr lang="sv-SE" baseline="0" dirty="0" smtClean="0"/>
              <a:t> 40 % is in Swedish in </a:t>
            </a:r>
            <a:r>
              <a:rPr lang="sv-SE" baseline="0" dirty="0" err="1" smtClean="0"/>
              <a:t>our</a:t>
            </a:r>
            <a:r>
              <a:rPr lang="sv-SE" baseline="0" dirty="0" smtClean="0"/>
              <a:t> mixed </a:t>
            </a:r>
            <a:r>
              <a:rPr lang="sv-SE" baseline="0" dirty="0" err="1" smtClean="0"/>
              <a:t>translation</a:t>
            </a:r>
            <a:r>
              <a:rPr lang="sv-SE" baseline="0" dirty="0" smtClean="0"/>
              <a:t>. As a </a:t>
            </a:r>
            <a:r>
              <a:rPr lang="sv-SE" baseline="0" dirty="0" err="1" smtClean="0"/>
              <a:t>result</a:t>
            </a:r>
            <a:r>
              <a:rPr lang="sv-SE" baseline="0" dirty="0" smtClean="0"/>
              <a:t> </a:t>
            </a:r>
            <a:r>
              <a:rPr lang="sv-SE" baseline="0" dirty="0" err="1" smtClean="0"/>
              <a:t>we</a:t>
            </a:r>
            <a:r>
              <a:rPr lang="sv-SE" baseline="0" dirty="0" smtClean="0"/>
              <a:t> </a:t>
            </a:r>
            <a:r>
              <a:rPr lang="sv-SE" baseline="0" dirty="0" err="1" smtClean="0"/>
              <a:t>have</a:t>
            </a:r>
            <a:r>
              <a:rPr lang="sv-SE" baseline="0" dirty="0" smtClean="0"/>
              <a:t> a full English relative index and a </a:t>
            </a:r>
            <a:r>
              <a:rPr lang="sv-SE" baseline="0" dirty="0" err="1" smtClean="0"/>
              <a:t>smaller</a:t>
            </a:r>
            <a:r>
              <a:rPr lang="sv-SE" baseline="0" dirty="0" smtClean="0"/>
              <a:t> Swedish index</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43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 Libris, the Swedish national</a:t>
            </a:r>
            <a:r>
              <a:rPr lang="sv-SE" baseline="0" dirty="0" smtClean="0"/>
              <a:t> union </a:t>
            </a:r>
            <a:r>
              <a:rPr lang="sv-SE" baseline="0" dirty="0" err="1" smtClean="0"/>
              <a:t>catalog</a:t>
            </a:r>
            <a:r>
              <a:rPr lang="sv-SE" baseline="0" dirty="0" smtClean="0"/>
              <a:t>, </a:t>
            </a:r>
            <a:r>
              <a:rPr lang="sv-SE" baseline="0" dirty="0" err="1" smtClean="0"/>
              <a:t>subject</a:t>
            </a:r>
            <a:r>
              <a:rPr lang="sv-SE" baseline="0" dirty="0" smtClean="0"/>
              <a:t> access by </a:t>
            </a:r>
            <a:r>
              <a:rPr lang="sv-SE" baseline="0" dirty="0" err="1" smtClean="0"/>
              <a:t>subject</a:t>
            </a:r>
            <a:r>
              <a:rPr lang="sv-SE" baseline="0" dirty="0" smtClean="0"/>
              <a:t> </a:t>
            </a:r>
            <a:r>
              <a:rPr lang="sv-SE" baseline="0" dirty="0" err="1" smtClean="0"/>
              <a:t>headings</a:t>
            </a:r>
            <a:r>
              <a:rPr lang="sv-SE" baseline="0" dirty="0" smtClean="0"/>
              <a:t> is </a:t>
            </a:r>
            <a:r>
              <a:rPr lang="sv-SE" baseline="0" dirty="0" err="1" smtClean="0"/>
              <a:t>only</a:t>
            </a:r>
            <a:r>
              <a:rPr lang="sv-SE" baseline="0" dirty="0" smtClean="0"/>
              <a:t> </a:t>
            </a:r>
            <a:r>
              <a:rPr lang="sv-SE" baseline="0" dirty="0" err="1" smtClean="0"/>
              <a:t>possible</a:t>
            </a:r>
            <a:r>
              <a:rPr lang="sv-SE" baseline="0" dirty="0" smtClean="0"/>
              <a:t> for </a:t>
            </a:r>
            <a:r>
              <a:rPr lang="sv-SE" baseline="0" dirty="0" err="1" smtClean="0"/>
              <a:t>books</a:t>
            </a:r>
            <a:r>
              <a:rPr lang="sv-SE" baseline="0" dirty="0" smtClean="0"/>
              <a:t> </a:t>
            </a:r>
            <a:r>
              <a:rPr lang="sv-SE" baseline="0" dirty="0" err="1" smtClean="0"/>
              <a:t>etc</a:t>
            </a:r>
            <a:r>
              <a:rPr lang="sv-SE" baseline="0" dirty="0" smtClean="0"/>
              <a:t> </a:t>
            </a:r>
            <a:r>
              <a:rPr lang="sv-SE" baseline="0" dirty="0" err="1" smtClean="0"/>
              <a:t>after</a:t>
            </a:r>
            <a:r>
              <a:rPr lang="sv-SE" baseline="0" dirty="0" smtClean="0"/>
              <a:t> 2002, </a:t>
            </a:r>
            <a:r>
              <a:rPr lang="sv-SE" baseline="0" dirty="0" err="1" smtClean="0"/>
              <a:t>when</a:t>
            </a:r>
            <a:r>
              <a:rPr lang="sv-SE" baseline="0" dirty="0" smtClean="0"/>
              <a:t> the Swedish </a:t>
            </a:r>
            <a:r>
              <a:rPr lang="sv-SE" baseline="0" dirty="0" err="1" smtClean="0"/>
              <a:t>Subject</a:t>
            </a:r>
            <a:r>
              <a:rPr lang="sv-SE" baseline="0" dirty="0" smtClean="0"/>
              <a:t> </a:t>
            </a:r>
            <a:r>
              <a:rPr lang="sv-SE" baseline="0" dirty="0" err="1" smtClean="0"/>
              <a:t>Headings</a:t>
            </a:r>
            <a:r>
              <a:rPr lang="sv-SE" baseline="0" dirty="0" smtClean="0"/>
              <a:t> </a:t>
            </a:r>
            <a:r>
              <a:rPr lang="sv-SE" baseline="0" dirty="0" err="1" smtClean="0"/>
              <a:t>started</a:t>
            </a:r>
            <a:r>
              <a:rPr lang="sv-SE" baseline="0" dirty="0" smtClean="0"/>
              <a:t> </a:t>
            </a:r>
            <a:r>
              <a:rPr lang="sv-SE" baseline="0" dirty="0" err="1" smtClean="0"/>
              <a:t>being</a:t>
            </a:r>
            <a:r>
              <a:rPr lang="sv-SE" baseline="0" dirty="0" smtClean="0"/>
              <a:t> </a:t>
            </a:r>
            <a:r>
              <a:rPr lang="sv-SE" baseline="0" dirty="0" err="1" smtClean="0"/>
              <a:t>used</a:t>
            </a:r>
            <a:r>
              <a:rPr lang="sv-SE" baseline="0" dirty="0" smtClean="0"/>
              <a:t>.</a:t>
            </a:r>
          </a:p>
          <a:p>
            <a:r>
              <a:rPr lang="sv-SE" baseline="0" dirty="0" smtClean="0"/>
              <a:t>For </a:t>
            </a:r>
            <a:r>
              <a:rPr lang="sv-SE" baseline="0" dirty="0" err="1" smtClean="0"/>
              <a:t>older</a:t>
            </a:r>
            <a:r>
              <a:rPr lang="sv-SE" baseline="0" dirty="0" smtClean="0"/>
              <a:t> </a:t>
            </a:r>
            <a:r>
              <a:rPr lang="sv-SE" baseline="0" dirty="0" err="1" smtClean="0"/>
              <a:t>books</a:t>
            </a:r>
            <a:r>
              <a:rPr lang="sv-SE" baseline="0" dirty="0" smtClean="0"/>
              <a:t> </a:t>
            </a:r>
            <a:r>
              <a:rPr lang="sv-SE" baseline="0" dirty="0" err="1" smtClean="0"/>
              <a:t>classification</a:t>
            </a:r>
            <a:r>
              <a:rPr lang="sv-SE" baseline="0" dirty="0" smtClean="0"/>
              <a:t> is the </a:t>
            </a:r>
            <a:r>
              <a:rPr lang="sv-SE" baseline="0" dirty="0" err="1" smtClean="0"/>
              <a:t>only</a:t>
            </a:r>
            <a:r>
              <a:rPr lang="sv-SE" baseline="0" dirty="0" smtClean="0"/>
              <a:t> </a:t>
            </a:r>
            <a:r>
              <a:rPr lang="sv-SE" baseline="0" dirty="0" err="1" smtClean="0"/>
              <a:t>means</a:t>
            </a:r>
            <a:r>
              <a:rPr lang="sv-SE" baseline="0" dirty="0" smtClean="0"/>
              <a:t> for </a:t>
            </a:r>
            <a:r>
              <a:rPr lang="sv-SE" baseline="0" dirty="0" err="1" smtClean="0"/>
              <a:t>searching</a:t>
            </a:r>
            <a:r>
              <a:rPr lang="sv-SE" baseline="0" dirty="0" smtClean="0"/>
              <a:t>. The </a:t>
            </a:r>
            <a:r>
              <a:rPr lang="sv-SE" baseline="0" dirty="0" err="1" smtClean="0"/>
              <a:t>mappping</a:t>
            </a:r>
            <a:r>
              <a:rPr lang="sv-SE" baseline="0" dirty="0" smtClean="0"/>
              <a:t> </a:t>
            </a:r>
            <a:r>
              <a:rPr lang="sv-SE" baseline="0" dirty="0" err="1" smtClean="0"/>
              <a:t>between</a:t>
            </a:r>
            <a:r>
              <a:rPr lang="sv-SE" baseline="0" dirty="0" smtClean="0"/>
              <a:t> SAB and Dewey makes </a:t>
            </a:r>
            <a:r>
              <a:rPr lang="sv-SE" baseline="0" dirty="0" err="1" smtClean="0"/>
              <a:t>this</a:t>
            </a:r>
            <a:r>
              <a:rPr lang="sv-SE" baseline="0" dirty="0" smtClean="0"/>
              <a:t> </a:t>
            </a:r>
            <a:r>
              <a:rPr lang="sv-SE" baseline="0" dirty="0" err="1" smtClean="0"/>
              <a:t>possible</a:t>
            </a:r>
            <a:r>
              <a:rPr lang="sv-SE" baseline="0" dirty="0" smtClean="0"/>
              <a:t>, </a:t>
            </a:r>
            <a:r>
              <a:rPr lang="sv-SE" baseline="0" dirty="0" err="1" smtClean="0"/>
              <a:t>regardless</a:t>
            </a:r>
            <a:r>
              <a:rPr lang="sv-SE" baseline="0" dirty="0" smtClean="0"/>
              <a:t> </a:t>
            </a:r>
            <a:r>
              <a:rPr lang="sv-SE" baseline="0" dirty="0" err="1" smtClean="0"/>
              <a:t>of</a:t>
            </a:r>
            <a:r>
              <a:rPr lang="sv-SE" baseline="0" dirty="0" smtClean="0"/>
              <a:t> </a:t>
            </a:r>
            <a:r>
              <a:rPr lang="sv-SE" baseline="0" dirty="0" err="1" smtClean="0"/>
              <a:t>what</a:t>
            </a:r>
            <a:r>
              <a:rPr lang="sv-SE" baseline="0" dirty="0" smtClean="0"/>
              <a:t> </a:t>
            </a:r>
            <a:r>
              <a:rPr lang="sv-SE" baseline="0" dirty="0" err="1" smtClean="0"/>
              <a:t>classsification</a:t>
            </a:r>
            <a:r>
              <a:rPr lang="sv-SE" baseline="0" dirty="0" smtClean="0"/>
              <a:t> system </a:t>
            </a:r>
            <a:r>
              <a:rPr lang="sv-SE" baseline="0" dirty="0" err="1" smtClean="0"/>
              <a:t>was</a:t>
            </a:r>
            <a:r>
              <a:rPr lang="sv-SE" baseline="0" dirty="0" smtClean="0"/>
              <a:t> </a:t>
            </a:r>
            <a:r>
              <a:rPr lang="sv-SE" baseline="0" dirty="0" err="1" smtClean="0"/>
              <a:t>used</a:t>
            </a:r>
            <a:r>
              <a:rPr lang="sv-SE" baseline="0" dirty="0" smtClean="0"/>
              <a:t> in the record.</a:t>
            </a:r>
          </a:p>
          <a:p>
            <a:r>
              <a:rPr lang="sv-SE" baseline="0" dirty="0" err="1" smtClean="0"/>
              <a:t>But</a:t>
            </a:r>
            <a:r>
              <a:rPr lang="sv-SE" baseline="0" dirty="0" smtClean="0"/>
              <a:t>, </a:t>
            </a:r>
            <a:r>
              <a:rPr lang="sv-SE" baseline="0" dirty="0" err="1" smtClean="0"/>
              <a:t>who</a:t>
            </a:r>
            <a:r>
              <a:rPr lang="sv-SE" baseline="0" dirty="0" smtClean="0"/>
              <a:t> </a:t>
            </a:r>
            <a:r>
              <a:rPr lang="sv-SE" baseline="0" dirty="0" err="1" smtClean="0"/>
              <a:t>knows</a:t>
            </a:r>
            <a:r>
              <a:rPr lang="sv-SE" baseline="0" dirty="0" smtClean="0"/>
              <a:t> the Dewey Decimal </a:t>
            </a:r>
            <a:r>
              <a:rPr lang="sv-SE" baseline="0" dirty="0" err="1" smtClean="0"/>
              <a:t>Classification</a:t>
            </a:r>
            <a:r>
              <a:rPr lang="sv-SE" baseline="0" dirty="0" smtClean="0"/>
              <a:t> System?</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368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Launching</a:t>
            </a:r>
            <a:r>
              <a:rPr lang="sv-SE" dirty="0" smtClean="0"/>
              <a:t> the Swedish </a:t>
            </a:r>
            <a:r>
              <a:rPr lang="sv-SE" dirty="0" err="1" smtClean="0"/>
              <a:t>WebDeweySearch</a:t>
            </a:r>
            <a:r>
              <a:rPr lang="sv-SE" dirty="0" smtClean="0"/>
              <a:t> </a:t>
            </a:r>
            <a:r>
              <a:rPr lang="sv-SE" dirty="0" err="1" smtClean="0"/>
              <a:t>was</a:t>
            </a:r>
            <a:r>
              <a:rPr lang="sv-SE" dirty="0" smtClean="0"/>
              <a:t> part</a:t>
            </a:r>
            <a:r>
              <a:rPr lang="sv-SE" baseline="0" dirty="0" smtClean="0"/>
              <a:t> </a:t>
            </a:r>
            <a:r>
              <a:rPr lang="sv-SE" baseline="0" dirty="0" err="1" smtClean="0"/>
              <a:t>of</a:t>
            </a:r>
            <a:r>
              <a:rPr lang="sv-SE" baseline="0" dirty="0" smtClean="0"/>
              <a:t> the Swedish Dewey </a:t>
            </a:r>
            <a:r>
              <a:rPr lang="sv-SE" baseline="0" dirty="0" err="1" smtClean="0"/>
              <a:t>project</a:t>
            </a:r>
            <a:r>
              <a:rPr lang="sv-SE" baseline="0" dirty="0" smtClean="0"/>
              <a:t>. It is </a:t>
            </a:r>
            <a:r>
              <a:rPr lang="sv-SE" baseline="0" dirty="0" err="1" smtClean="0"/>
              <a:t>very</a:t>
            </a:r>
            <a:r>
              <a:rPr lang="sv-SE" baseline="0" dirty="0" smtClean="0"/>
              <a:t> </a:t>
            </a:r>
            <a:r>
              <a:rPr lang="sv-SE" baseline="0" dirty="0" err="1" smtClean="0"/>
              <a:t>useful</a:t>
            </a:r>
            <a:r>
              <a:rPr lang="sv-SE" baseline="0" dirty="0" smtClean="0"/>
              <a:t> for </a:t>
            </a:r>
            <a:r>
              <a:rPr lang="sv-SE" baseline="0" dirty="0" err="1" smtClean="0"/>
              <a:t>anyone</a:t>
            </a:r>
            <a:r>
              <a:rPr lang="sv-SE" baseline="0" dirty="0" smtClean="0"/>
              <a:t> </a:t>
            </a:r>
            <a:r>
              <a:rPr lang="sv-SE" baseline="0" dirty="0" err="1" smtClean="0"/>
              <a:t>wanting</a:t>
            </a:r>
            <a:r>
              <a:rPr lang="sv-SE" baseline="0" dirty="0" smtClean="0"/>
              <a:t> to </a:t>
            </a:r>
            <a:r>
              <a:rPr lang="sv-SE" baseline="0" dirty="0" err="1" smtClean="0"/>
              <a:t>search</a:t>
            </a:r>
            <a:r>
              <a:rPr lang="sv-SE" baseline="0" dirty="0" smtClean="0"/>
              <a:t> by </a:t>
            </a:r>
            <a:r>
              <a:rPr lang="sv-SE" baseline="0" dirty="0" err="1" smtClean="0"/>
              <a:t>subject</a:t>
            </a:r>
            <a:r>
              <a:rPr lang="sv-SE" baseline="0" dirty="0" smtClean="0"/>
              <a:t> – </a:t>
            </a:r>
            <a:r>
              <a:rPr lang="sv-SE" baseline="0" dirty="0" err="1" smtClean="0"/>
              <a:t>but</a:t>
            </a:r>
            <a:r>
              <a:rPr lang="sv-SE" baseline="0" dirty="0" smtClean="0"/>
              <a:t> it is not </a:t>
            </a:r>
            <a:r>
              <a:rPr lang="sv-SE" baseline="0" dirty="0" err="1" smtClean="0"/>
              <a:t>easy</a:t>
            </a:r>
            <a:r>
              <a:rPr lang="sv-SE" baseline="0" dirty="0" smtClean="0"/>
              <a:t> to </a:t>
            </a:r>
            <a:r>
              <a:rPr lang="sv-SE" baseline="0" dirty="0" err="1" smtClean="0"/>
              <a:t>find</a:t>
            </a:r>
            <a:r>
              <a:rPr lang="sv-SE" baseline="0" dirty="0" smtClean="0"/>
              <a:t> in </a:t>
            </a:r>
            <a:r>
              <a:rPr lang="sv-SE" baseline="0" dirty="0" err="1" smtClean="0"/>
              <a:t>WebLibris</a:t>
            </a:r>
            <a:r>
              <a:rPr lang="sv-SE" baseline="0" dirty="0" smtClean="0"/>
              <a:t>! As a </a:t>
            </a:r>
            <a:r>
              <a:rPr lang="sv-SE" baseline="0" dirty="0" err="1" smtClean="0"/>
              <a:t>result</a:t>
            </a:r>
            <a:r>
              <a:rPr lang="sv-SE" baseline="0" dirty="0" smtClean="0"/>
              <a:t>, </a:t>
            </a:r>
            <a:r>
              <a:rPr lang="sv-SE" baseline="0" dirty="0" err="1" smtClean="0"/>
              <a:t>very</a:t>
            </a:r>
            <a:r>
              <a:rPr lang="sv-SE" baseline="0" dirty="0" smtClean="0"/>
              <a:t> </a:t>
            </a:r>
            <a:r>
              <a:rPr lang="sv-SE" baseline="0" dirty="0" err="1" smtClean="0"/>
              <a:t>few</a:t>
            </a:r>
            <a:r>
              <a:rPr lang="sv-SE" baseline="0" dirty="0" smtClean="0"/>
              <a:t> </a:t>
            </a:r>
            <a:r>
              <a:rPr lang="sv-SE" baseline="0" dirty="0" err="1" smtClean="0"/>
              <a:t>use</a:t>
            </a:r>
            <a:r>
              <a:rPr lang="sv-SE" baseline="0" dirty="0" smtClean="0"/>
              <a:t> it. </a:t>
            </a:r>
            <a:r>
              <a:rPr lang="sv-SE" baseline="0" dirty="0" err="1" smtClean="0"/>
              <a:t>We</a:t>
            </a:r>
            <a:r>
              <a:rPr lang="sv-SE" baseline="0" dirty="0" smtClean="0"/>
              <a:t> </a:t>
            </a:r>
            <a:r>
              <a:rPr lang="sv-SE" baseline="0" dirty="0" err="1" smtClean="0"/>
              <a:t>have</a:t>
            </a:r>
            <a:r>
              <a:rPr lang="sv-SE" baseline="0" dirty="0" smtClean="0"/>
              <a:t> no </a:t>
            </a:r>
            <a:r>
              <a:rPr lang="sv-SE" baseline="0" dirty="0" err="1" smtClean="0"/>
              <a:t>statistics</a:t>
            </a:r>
            <a:r>
              <a:rPr lang="sv-SE" baseline="0" dirty="0" smtClean="0"/>
              <a:t> </a:t>
            </a:r>
            <a:r>
              <a:rPr lang="sv-SE" baseline="0" dirty="0" err="1" smtClean="0"/>
              <a:t>about</a:t>
            </a:r>
            <a:r>
              <a:rPr lang="sv-SE" baseline="0" dirty="0" smtClean="0"/>
              <a:t> </a:t>
            </a:r>
            <a:r>
              <a:rPr lang="sv-SE" baseline="0" dirty="0" err="1" smtClean="0"/>
              <a:t>usage</a:t>
            </a:r>
            <a:r>
              <a:rPr lang="sv-SE" baseline="0" dirty="0" smtClean="0"/>
              <a:t>, </a:t>
            </a:r>
            <a:r>
              <a:rPr lang="sv-SE" baseline="0" dirty="0" err="1" smtClean="0"/>
              <a:t>but</a:t>
            </a:r>
            <a:r>
              <a:rPr lang="sv-SE" baseline="0" dirty="0" smtClean="0"/>
              <a:t> </a:t>
            </a:r>
            <a:r>
              <a:rPr lang="sv-SE" baseline="0" dirty="0" err="1" smtClean="0"/>
              <a:t>our</a:t>
            </a:r>
            <a:r>
              <a:rPr lang="sv-SE" baseline="0" dirty="0" smtClean="0"/>
              <a:t> impression is </a:t>
            </a:r>
            <a:r>
              <a:rPr lang="sv-SE" baseline="0" dirty="0" err="1" smtClean="0"/>
              <a:t>that</a:t>
            </a:r>
            <a:r>
              <a:rPr lang="sv-SE" baseline="0" dirty="0" smtClean="0"/>
              <a:t> </a:t>
            </a:r>
            <a:r>
              <a:rPr lang="sv-SE" baseline="0" dirty="0" err="1" smtClean="0"/>
              <a:t>few</a:t>
            </a:r>
            <a:r>
              <a:rPr lang="sv-SE" baseline="0" dirty="0" smtClean="0"/>
              <a:t> </a:t>
            </a:r>
            <a:r>
              <a:rPr lang="sv-SE" baseline="0" dirty="0" err="1" smtClean="0"/>
              <a:t>use</a:t>
            </a:r>
            <a:r>
              <a:rPr lang="sv-SE" baseline="0" dirty="0" smtClean="0"/>
              <a:t> it. </a:t>
            </a:r>
            <a:r>
              <a:rPr lang="sv-SE" baseline="0" dirty="0" err="1" smtClean="0"/>
              <a:t>Even</a:t>
            </a:r>
            <a:r>
              <a:rPr lang="sv-SE" baseline="0" dirty="0" smtClean="0"/>
              <a:t> </a:t>
            </a:r>
            <a:r>
              <a:rPr lang="sv-SE" baseline="0" dirty="0" err="1" smtClean="0"/>
              <a:t>librarians</a:t>
            </a:r>
            <a:r>
              <a:rPr lang="sv-SE" baseline="0" dirty="0" smtClean="0"/>
              <a:t> </a:t>
            </a:r>
            <a:r>
              <a:rPr lang="sv-SE" baseline="0" dirty="0" err="1" smtClean="0"/>
              <a:t>are</a:t>
            </a:r>
            <a:r>
              <a:rPr lang="sv-SE" baseline="0" dirty="0" smtClean="0"/>
              <a:t> </a:t>
            </a:r>
            <a:r>
              <a:rPr lang="sv-SE" baseline="0" dirty="0" err="1" smtClean="0"/>
              <a:t>lazy</a:t>
            </a:r>
            <a:r>
              <a:rPr lang="sv-SE" baseline="0" dirty="0" smtClean="0"/>
              <a:t>!</a:t>
            </a:r>
          </a:p>
          <a:p>
            <a:endParaRPr lang="sv-SE" baseline="0" dirty="0" smtClean="0"/>
          </a:p>
          <a:p>
            <a:endParaRPr lang="sv-SE" baseline="0" dirty="0" smtClean="0"/>
          </a:p>
          <a:p>
            <a:r>
              <a:rPr lang="sv-SE" baseline="0" dirty="0" err="1" smtClean="0"/>
              <a:t>We</a:t>
            </a:r>
            <a:r>
              <a:rPr lang="sv-SE" baseline="0" dirty="0" smtClean="0"/>
              <a:t> </a:t>
            </a:r>
            <a:r>
              <a:rPr lang="sv-SE" baseline="0" dirty="0" err="1" smtClean="0"/>
              <a:t>have</a:t>
            </a:r>
            <a:r>
              <a:rPr lang="sv-SE" baseline="0" dirty="0" smtClean="0"/>
              <a:t> </a:t>
            </a:r>
            <a:r>
              <a:rPr lang="sv-SE" baseline="0" dirty="0" err="1" smtClean="0"/>
              <a:t>two</a:t>
            </a:r>
            <a:r>
              <a:rPr lang="sv-SE" baseline="0" dirty="0" smtClean="0"/>
              <a:t> </a:t>
            </a:r>
            <a:r>
              <a:rPr lang="sv-SE" baseline="0" dirty="0" err="1" smtClean="0"/>
              <a:t>columns</a:t>
            </a:r>
            <a:r>
              <a:rPr lang="sv-SE" baseline="0" dirty="0" smtClean="0"/>
              <a:t> – </a:t>
            </a:r>
            <a:r>
              <a:rPr lang="sv-SE" baseline="0" dirty="0" err="1" smtClean="0"/>
              <a:t>one</a:t>
            </a:r>
            <a:r>
              <a:rPr lang="sv-SE" baseline="0" dirty="0" smtClean="0"/>
              <a:t> for </a:t>
            </a:r>
            <a:r>
              <a:rPr lang="sv-SE" baseline="0" dirty="0" err="1" smtClean="0"/>
              <a:t>results</a:t>
            </a:r>
            <a:r>
              <a:rPr lang="sv-SE" baseline="0" dirty="0" smtClean="0"/>
              <a:t> in the </a:t>
            </a:r>
            <a:r>
              <a:rPr lang="sv-SE" baseline="0" dirty="0" err="1" smtClean="0"/>
              <a:t>exact</a:t>
            </a:r>
            <a:r>
              <a:rPr lang="sv-SE" baseline="0" dirty="0" smtClean="0"/>
              <a:t> </a:t>
            </a:r>
            <a:r>
              <a:rPr lang="sv-SE" baseline="0" dirty="0" err="1" smtClean="0"/>
              <a:t>class</a:t>
            </a:r>
            <a:r>
              <a:rPr lang="sv-SE" baseline="0" dirty="0" smtClean="0"/>
              <a:t>, and </a:t>
            </a:r>
            <a:r>
              <a:rPr lang="sv-SE" baseline="0" dirty="0" err="1" smtClean="0"/>
              <a:t>one</a:t>
            </a:r>
            <a:r>
              <a:rPr lang="sv-SE" baseline="0" dirty="0" smtClean="0"/>
              <a:t> for </a:t>
            </a:r>
            <a:r>
              <a:rPr lang="sv-SE" baseline="0" dirty="0" err="1" smtClean="0"/>
              <a:t>both</a:t>
            </a:r>
            <a:r>
              <a:rPr lang="sv-SE" baseline="0" dirty="0" smtClean="0"/>
              <a:t> the </a:t>
            </a:r>
            <a:r>
              <a:rPr lang="sv-SE" baseline="0" dirty="0" err="1" smtClean="0"/>
              <a:t>exact</a:t>
            </a:r>
            <a:r>
              <a:rPr lang="sv-SE" baseline="0" dirty="0" smtClean="0"/>
              <a:t> </a:t>
            </a:r>
            <a:r>
              <a:rPr lang="sv-SE" baseline="0" dirty="0" err="1" smtClean="0"/>
              <a:t>class</a:t>
            </a:r>
            <a:r>
              <a:rPr lang="sv-SE" baseline="0" dirty="0" smtClean="0"/>
              <a:t> and for </a:t>
            </a:r>
            <a:r>
              <a:rPr lang="sv-SE" baseline="0" dirty="0" err="1" smtClean="0"/>
              <a:t>subordinate</a:t>
            </a:r>
            <a:r>
              <a:rPr lang="sv-SE" baseline="0" dirty="0" smtClean="0"/>
              <a:t> </a:t>
            </a:r>
            <a:r>
              <a:rPr lang="sv-SE" baseline="0" dirty="0" err="1" smtClean="0"/>
              <a:t>classes</a:t>
            </a:r>
            <a:r>
              <a:rPr lang="sv-SE" baseline="0" dirty="0" smtClean="0"/>
              <a:t>. At the </a:t>
            </a:r>
            <a:r>
              <a:rPr lang="sv-SE" baseline="0" dirty="0" err="1" smtClean="0"/>
              <a:t>first</a:t>
            </a:r>
            <a:r>
              <a:rPr lang="sv-SE" baseline="0" dirty="0" smtClean="0"/>
              <a:t> </a:t>
            </a:r>
            <a:r>
              <a:rPr lang="sv-SE" baseline="0" dirty="0" err="1" smtClean="0"/>
              <a:t>webpage</a:t>
            </a:r>
            <a:r>
              <a:rPr lang="sv-SE" baseline="0" dirty="0" smtClean="0"/>
              <a:t> </a:t>
            </a:r>
            <a:r>
              <a:rPr lang="sv-SE" baseline="0" dirty="0" err="1" smtClean="0"/>
              <a:t>that</a:t>
            </a:r>
            <a:r>
              <a:rPr lang="sv-SE" baseline="0" dirty="0" smtClean="0"/>
              <a:t> </a:t>
            </a:r>
            <a:r>
              <a:rPr lang="sv-SE" baseline="0" dirty="0" err="1" smtClean="0"/>
              <a:t>you</a:t>
            </a:r>
            <a:r>
              <a:rPr lang="sv-SE" baseline="0" dirty="0" smtClean="0"/>
              <a:t> </a:t>
            </a:r>
            <a:r>
              <a:rPr lang="sv-SE" baseline="0" dirty="0" err="1" smtClean="0"/>
              <a:t>see</a:t>
            </a:r>
            <a:r>
              <a:rPr lang="sv-SE" baseline="0" dirty="0" smtClean="0"/>
              <a:t> </a:t>
            </a:r>
            <a:r>
              <a:rPr lang="sv-SE" baseline="0" dirty="0" err="1" smtClean="0"/>
              <a:t>here</a:t>
            </a:r>
            <a:r>
              <a:rPr lang="sv-SE" baseline="0" dirty="0" smtClean="0"/>
              <a:t>, </a:t>
            </a:r>
            <a:r>
              <a:rPr lang="sv-SE" baseline="0" dirty="0" err="1" smtClean="0"/>
              <a:t>there</a:t>
            </a:r>
            <a:r>
              <a:rPr lang="sv-SE" baseline="0" dirty="0" smtClean="0"/>
              <a:t> </a:t>
            </a:r>
            <a:r>
              <a:rPr lang="sv-SE" baseline="0" dirty="0" err="1" smtClean="0"/>
              <a:t>are</a:t>
            </a:r>
            <a:r>
              <a:rPr lang="sv-SE" baseline="0" dirty="0" smtClean="0"/>
              <a:t> </a:t>
            </a:r>
            <a:r>
              <a:rPr lang="sv-SE" baseline="0" dirty="0" err="1" smtClean="0"/>
              <a:t>of</a:t>
            </a:r>
            <a:r>
              <a:rPr lang="sv-SE" baseline="0" dirty="0" smtClean="0"/>
              <a:t> </a:t>
            </a:r>
            <a:r>
              <a:rPr lang="sv-SE" baseline="0" dirty="0" err="1" smtClean="0"/>
              <a:t>course</a:t>
            </a:r>
            <a:r>
              <a:rPr lang="sv-SE" baseline="0" dirty="0" smtClean="0"/>
              <a:t> no </a:t>
            </a:r>
            <a:r>
              <a:rPr lang="sv-SE" baseline="0" dirty="0" err="1" smtClean="0"/>
              <a:t>records</a:t>
            </a:r>
            <a:r>
              <a:rPr lang="sv-SE" baseline="0" dirty="0" smtClean="0"/>
              <a:t> </a:t>
            </a:r>
            <a:r>
              <a:rPr lang="sv-SE" baseline="0" dirty="0" err="1" smtClean="0"/>
              <a:t>with</a:t>
            </a:r>
            <a:r>
              <a:rPr lang="sv-SE" baseline="0" dirty="0" smtClean="0"/>
              <a:t> the </a:t>
            </a:r>
            <a:r>
              <a:rPr lang="sv-SE" baseline="0" dirty="0" err="1" smtClean="0"/>
              <a:t>classification</a:t>
            </a:r>
            <a:r>
              <a:rPr lang="sv-SE" baseline="0" dirty="0" smtClean="0"/>
              <a:t> 0, 1 </a:t>
            </a:r>
            <a:r>
              <a:rPr lang="sv-SE" baseline="0" dirty="0" err="1" smtClean="0"/>
              <a:t>etc</a:t>
            </a:r>
            <a:r>
              <a:rPr lang="sv-SE" baseline="0" dirty="0" smtClean="0"/>
              <a:t>, </a:t>
            </a:r>
            <a:r>
              <a:rPr lang="sv-SE" baseline="0" dirty="0" err="1" smtClean="0"/>
              <a:t>only</a:t>
            </a:r>
            <a:r>
              <a:rPr lang="sv-SE" baseline="0" dirty="0" smtClean="0"/>
              <a:t> for </a:t>
            </a:r>
            <a:r>
              <a:rPr lang="sv-SE" baseline="0" dirty="0" err="1" smtClean="0"/>
              <a:t>subordinate</a:t>
            </a:r>
            <a:r>
              <a:rPr lang="sv-SE" baseline="0" dirty="0" smtClean="0"/>
              <a:t> </a:t>
            </a:r>
            <a:r>
              <a:rPr lang="sv-SE" baseline="0" dirty="0" err="1" smtClean="0"/>
              <a:t>classes</a:t>
            </a:r>
            <a:r>
              <a:rPr lang="sv-SE" baseline="0" dirty="0" smtClean="0"/>
              <a: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28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The</a:t>
            </a:r>
            <a:r>
              <a:rPr lang="sv-SE" baseline="0" dirty="0" smtClean="0"/>
              <a:t> mixed </a:t>
            </a:r>
            <a:r>
              <a:rPr lang="sv-SE" baseline="0" dirty="0" err="1" smtClean="0"/>
              <a:t>translation</a:t>
            </a:r>
            <a:r>
              <a:rPr lang="sv-SE" baseline="0" dirty="0" smtClean="0"/>
              <a:t> is a  problem. It is </a:t>
            </a:r>
            <a:r>
              <a:rPr lang="sv-SE" baseline="0" dirty="0" err="1" smtClean="0"/>
              <a:t>very</a:t>
            </a:r>
            <a:r>
              <a:rPr lang="sv-SE" baseline="0" dirty="0" smtClean="0"/>
              <a:t> </a:t>
            </a:r>
            <a:r>
              <a:rPr lang="sv-SE" baseline="0" dirty="0" err="1" smtClean="0"/>
              <a:t>useful</a:t>
            </a:r>
            <a:r>
              <a:rPr lang="sv-SE" baseline="0" dirty="0" smtClean="0"/>
              <a:t> to be </a:t>
            </a:r>
            <a:r>
              <a:rPr lang="sv-SE" baseline="0" dirty="0" err="1" smtClean="0"/>
              <a:t>able</a:t>
            </a:r>
            <a:r>
              <a:rPr lang="sv-SE" baseline="0" dirty="0" smtClean="0"/>
              <a:t> to </a:t>
            </a:r>
            <a:r>
              <a:rPr lang="sv-SE" baseline="0" dirty="0" err="1" smtClean="0"/>
              <a:t>search</a:t>
            </a:r>
            <a:r>
              <a:rPr lang="sv-SE" baseline="0" dirty="0" smtClean="0"/>
              <a:t> the full English index, </a:t>
            </a:r>
            <a:r>
              <a:rPr lang="sv-SE" baseline="0" dirty="0" err="1" smtClean="0"/>
              <a:t>but</a:t>
            </a:r>
            <a:r>
              <a:rPr lang="sv-SE" baseline="0" dirty="0" smtClean="0"/>
              <a:t> it is </a:t>
            </a:r>
            <a:r>
              <a:rPr lang="sv-SE" baseline="0" dirty="0" err="1" smtClean="0"/>
              <a:t>difficult</a:t>
            </a:r>
            <a:r>
              <a:rPr lang="sv-SE" baseline="0" dirty="0" smtClean="0"/>
              <a:t> to understand </a:t>
            </a:r>
            <a:r>
              <a:rPr lang="sv-SE" baseline="0" dirty="0" err="1" smtClean="0"/>
              <a:t>why</a:t>
            </a:r>
            <a:r>
              <a:rPr lang="sv-SE" baseline="0" dirty="0" smtClean="0"/>
              <a:t> a </a:t>
            </a:r>
            <a:r>
              <a:rPr lang="sv-SE" baseline="0" dirty="0" err="1" smtClean="0"/>
              <a:t>search</a:t>
            </a:r>
            <a:r>
              <a:rPr lang="sv-SE" baseline="0" dirty="0" smtClean="0"/>
              <a:t> in Swedish for </a:t>
            </a:r>
            <a:r>
              <a:rPr lang="sv-SE" baseline="0" dirty="0" err="1" smtClean="0"/>
              <a:t>Ice</a:t>
            </a:r>
            <a:r>
              <a:rPr lang="sv-SE" baseline="0" dirty="0" smtClean="0"/>
              <a:t> </a:t>
            </a:r>
            <a:r>
              <a:rPr lang="sv-SE" baseline="0" dirty="0" err="1" smtClean="0"/>
              <a:t>cream</a:t>
            </a:r>
            <a:r>
              <a:rPr lang="sv-SE" baseline="0" dirty="0" smtClean="0"/>
              <a:t> do not </a:t>
            </a:r>
            <a:r>
              <a:rPr lang="sv-SE" baseline="0" dirty="0" err="1" smtClean="0"/>
              <a:t>give</a:t>
            </a:r>
            <a:r>
              <a:rPr lang="sv-SE" baseline="0" dirty="0" smtClean="0"/>
              <a:t> </a:t>
            </a:r>
            <a:r>
              <a:rPr lang="sv-SE" baseline="0" dirty="0" err="1" smtClean="0"/>
              <a:t>you</a:t>
            </a:r>
            <a:r>
              <a:rPr lang="sv-SE" baseline="0" dirty="0" smtClean="0"/>
              <a:t> </a:t>
            </a:r>
            <a:r>
              <a:rPr lang="sv-SE" baseline="0" dirty="0" err="1" smtClean="0"/>
              <a:t>results</a:t>
            </a:r>
            <a:r>
              <a:rPr lang="sv-SE" baseline="0" dirty="0" smtClean="0"/>
              <a:t> for </a:t>
            </a:r>
            <a:r>
              <a:rPr lang="sv-SE" baseline="0" dirty="0" err="1" smtClean="0"/>
              <a:t>Ice</a:t>
            </a:r>
            <a:r>
              <a:rPr lang="sv-SE" baseline="0" dirty="0" smtClean="0"/>
              <a:t> </a:t>
            </a:r>
            <a:r>
              <a:rPr lang="sv-SE" baseline="0" dirty="0" err="1" smtClean="0"/>
              <a:t>cream</a:t>
            </a:r>
            <a:r>
              <a:rPr lang="sv-SE" baseline="0" dirty="0" smtClean="0"/>
              <a:t>.</a:t>
            </a:r>
          </a:p>
          <a:p>
            <a:endParaRPr lang="sv-SE" baseline="0" dirty="0" smtClean="0"/>
          </a:p>
          <a:p>
            <a:r>
              <a:rPr lang="sv-SE" baseline="0" dirty="0" err="1" smtClean="0"/>
              <a:t>Searching</a:t>
            </a:r>
            <a:r>
              <a:rPr lang="sv-SE" baseline="0" dirty="0" smtClean="0"/>
              <a:t> in English </a:t>
            </a:r>
            <a:r>
              <a:rPr lang="sv-SE" baseline="0" dirty="0" err="1" smtClean="0"/>
              <a:t>renders</a:t>
            </a:r>
            <a:r>
              <a:rPr lang="sv-SE" baseline="0" dirty="0" smtClean="0"/>
              <a:t> a </a:t>
            </a:r>
            <a:r>
              <a:rPr lang="sv-SE" baseline="0" dirty="0" err="1" smtClean="0"/>
              <a:t>search</a:t>
            </a:r>
            <a:r>
              <a:rPr lang="sv-SE" baseline="0" dirty="0" smtClean="0"/>
              <a:t> list in English </a:t>
            </a:r>
            <a:r>
              <a:rPr lang="sv-SE" baseline="0" dirty="0" err="1" smtClean="0"/>
              <a:t>with</a:t>
            </a:r>
            <a:r>
              <a:rPr lang="sv-SE" baseline="0" dirty="0" smtClean="0"/>
              <a:t> different </a:t>
            </a:r>
            <a:r>
              <a:rPr lang="sv-SE" baseline="0" dirty="0" err="1" smtClean="0"/>
              <a:t>aspects</a:t>
            </a:r>
            <a:r>
              <a:rPr lang="sv-SE" baseline="0" dirty="0" smtClean="0"/>
              <a:t> </a:t>
            </a:r>
            <a:r>
              <a:rPr lang="sv-SE" baseline="0" dirty="0" err="1" smtClean="0"/>
              <a:t>of</a:t>
            </a:r>
            <a:r>
              <a:rPr lang="sv-SE" baseline="0" dirty="0" smtClean="0"/>
              <a:t> </a:t>
            </a:r>
            <a:r>
              <a:rPr lang="sv-SE" baseline="0" dirty="0" err="1" smtClean="0"/>
              <a:t>Ice</a:t>
            </a:r>
            <a:r>
              <a:rPr lang="sv-SE" baseline="0" dirty="0" smtClean="0"/>
              <a:t> </a:t>
            </a:r>
            <a:r>
              <a:rPr lang="sv-SE" baseline="0" dirty="0" err="1" smtClean="0"/>
              <a:t>cream</a:t>
            </a:r>
            <a:r>
              <a:rPr lang="sv-SE" baseline="0" dirty="0" smtClean="0"/>
              <a:t>, </a:t>
            </a:r>
            <a:r>
              <a:rPr lang="sv-SE" baseline="0" dirty="0" err="1" smtClean="0"/>
              <a:t>but</a:t>
            </a:r>
            <a:r>
              <a:rPr lang="sv-SE" baseline="0" dirty="0" smtClean="0"/>
              <a:t> </a:t>
            </a:r>
            <a:r>
              <a:rPr lang="sv-SE" baseline="0" dirty="0" err="1" smtClean="0"/>
              <a:t>after</a:t>
            </a:r>
            <a:r>
              <a:rPr lang="sv-SE" baseline="0" dirty="0" smtClean="0"/>
              <a:t> </a:t>
            </a:r>
            <a:r>
              <a:rPr lang="sv-SE" baseline="0" dirty="0" err="1" smtClean="0"/>
              <a:t>chosing</a:t>
            </a:r>
            <a:r>
              <a:rPr lang="sv-SE" baseline="0" dirty="0" smtClean="0"/>
              <a:t> </a:t>
            </a:r>
            <a:r>
              <a:rPr lang="sv-SE" baseline="0" dirty="0" err="1" smtClean="0"/>
              <a:t>eg</a:t>
            </a:r>
            <a:r>
              <a:rPr lang="sv-SE" baseline="0" dirty="0" smtClean="0"/>
              <a:t> </a:t>
            </a:r>
            <a:r>
              <a:rPr lang="sv-SE" baseline="0" dirty="0" err="1" smtClean="0"/>
              <a:t>Ice</a:t>
            </a:r>
            <a:r>
              <a:rPr lang="sv-SE" baseline="0" dirty="0" smtClean="0"/>
              <a:t> </a:t>
            </a:r>
            <a:r>
              <a:rPr lang="sv-SE" baseline="0" dirty="0" err="1" smtClean="0"/>
              <a:t>cream</a:t>
            </a:r>
            <a:r>
              <a:rPr lang="sv-SE" baseline="0" dirty="0" smtClean="0"/>
              <a:t> in 641.862 </a:t>
            </a:r>
            <a:r>
              <a:rPr lang="sv-SE" baseline="0" dirty="0" err="1" smtClean="0"/>
              <a:t>you</a:t>
            </a:r>
            <a:r>
              <a:rPr lang="sv-SE" baseline="0" dirty="0" smtClean="0"/>
              <a:t> </a:t>
            </a:r>
            <a:r>
              <a:rPr lang="sv-SE" baseline="0" dirty="0" err="1" smtClean="0"/>
              <a:t>see</a:t>
            </a:r>
            <a:r>
              <a:rPr lang="sv-SE" baseline="0" dirty="0" smtClean="0"/>
              <a:t> the Swedish mixed </a:t>
            </a:r>
            <a:r>
              <a:rPr lang="sv-SE" baseline="0" dirty="0" err="1" smtClean="0"/>
              <a:t>translation</a:t>
            </a:r>
            <a:r>
              <a:rPr lang="sv-SE" baseline="0" dirty="0" smtClean="0"/>
              <a:t> – in Swedish </a:t>
            </a:r>
            <a:r>
              <a:rPr lang="sv-SE" baseline="0" dirty="0" err="1" smtClean="0"/>
              <a:t>when</a:t>
            </a:r>
            <a:r>
              <a:rPr lang="sv-SE" baseline="0" dirty="0" smtClean="0"/>
              <a:t> </a:t>
            </a:r>
            <a:r>
              <a:rPr lang="sv-SE" baseline="0" dirty="0" err="1" smtClean="0"/>
              <a:t>translated</a:t>
            </a:r>
            <a:r>
              <a:rPr lang="sv-SE" baseline="0" dirty="0" smtClean="0"/>
              <a:t>, in English </a:t>
            </a:r>
            <a:r>
              <a:rPr lang="sv-SE" baseline="0" dirty="0" err="1" smtClean="0"/>
              <a:t>if</a:t>
            </a:r>
            <a:r>
              <a:rPr lang="sv-SE" baseline="0" dirty="0" smtClean="0"/>
              <a:t> not </a:t>
            </a:r>
            <a:r>
              <a:rPr lang="sv-SE" baseline="0" dirty="0" err="1" smtClean="0"/>
              <a:t>translated</a:t>
            </a:r>
            <a:r>
              <a:rPr lang="sv-SE" baseline="0" dirty="0" smtClean="0"/>
              <a:t>. A bit </a:t>
            </a:r>
            <a:r>
              <a:rPr lang="sv-SE" baseline="0" dirty="0" err="1" smtClean="0"/>
              <a:t>confusing</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03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To</a:t>
            </a:r>
            <a:r>
              <a:rPr lang="sv-SE" baseline="0" dirty="0" smtClean="0"/>
              <a:t> make </a:t>
            </a:r>
            <a:r>
              <a:rPr lang="sv-SE" baseline="0" dirty="0" err="1" smtClean="0"/>
              <a:t>subject</a:t>
            </a:r>
            <a:r>
              <a:rPr lang="sv-SE" baseline="0" dirty="0" smtClean="0"/>
              <a:t> access by Dewey </a:t>
            </a:r>
            <a:r>
              <a:rPr lang="sv-SE" baseline="0" dirty="0" err="1" smtClean="0"/>
              <a:t>easier</a:t>
            </a:r>
            <a:r>
              <a:rPr lang="sv-SE" baseline="0" dirty="0" smtClean="0"/>
              <a:t> for </a:t>
            </a:r>
            <a:r>
              <a:rPr lang="sv-SE" baseline="0" dirty="0" err="1" smtClean="0"/>
              <a:t>users</a:t>
            </a:r>
            <a:r>
              <a:rPr lang="sv-SE" baseline="0" dirty="0" smtClean="0"/>
              <a:t>, </a:t>
            </a:r>
            <a:r>
              <a:rPr lang="sv-SE" baseline="0" dirty="0" err="1" smtClean="0"/>
              <a:t>we</a:t>
            </a:r>
            <a:r>
              <a:rPr lang="sv-SE" baseline="0" dirty="0" smtClean="0"/>
              <a:t> </a:t>
            </a:r>
            <a:r>
              <a:rPr lang="sv-SE" baseline="0" dirty="0" err="1" smtClean="0"/>
              <a:t>need</a:t>
            </a:r>
            <a:r>
              <a:rPr lang="sv-SE" baseline="0" dirty="0" smtClean="0"/>
              <a:t> an </a:t>
            </a:r>
            <a:r>
              <a:rPr lang="sv-SE" baseline="0" dirty="0" err="1" smtClean="0"/>
              <a:t>almost</a:t>
            </a:r>
            <a:r>
              <a:rPr lang="sv-SE" baseline="0" dirty="0" smtClean="0"/>
              <a:t> full Swedish </a:t>
            </a:r>
            <a:r>
              <a:rPr lang="sv-SE" baseline="0" dirty="0" err="1" smtClean="0"/>
              <a:t>translation</a:t>
            </a:r>
            <a:r>
              <a:rPr lang="sv-SE" baseline="0" dirty="0" smtClean="0"/>
              <a:t> (80-90%). </a:t>
            </a:r>
            <a:r>
              <a:rPr lang="sv-SE" baseline="0" dirty="0" err="1" smtClean="0"/>
              <a:t>One</a:t>
            </a:r>
            <a:r>
              <a:rPr lang="sv-SE" baseline="0" dirty="0" smtClean="0"/>
              <a:t> problem is not </a:t>
            </a:r>
            <a:r>
              <a:rPr lang="sv-SE" baseline="0" dirty="0" err="1" smtClean="0"/>
              <a:t>being</a:t>
            </a:r>
            <a:r>
              <a:rPr lang="sv-SE" baseline="0" dirty="0" smtClean="0"/>
              <a:t> </a:t>
            </a:r>
            <a:r>
              <a:rPr lang="sv-SE" baseline="0" dirty="0" err="1" smtClean="0"/>
              <a:t>able</a:t>
            </a:r>
            <a:r>
              <a:rPr lang="sv-SE" baseline="0" dirty="0" smtClean="0"/>
              <a:t> to </a:t>
            </a:r>
            <a:r>
              <a:rPr lang="sv-SE" baseline="0" dirty="0" err="1" smtClean="0"/>
              <a:t>search</a:t>
            </a:r>
            <a:r>
              <a:rPr lang="sv-SE" baseline="0" dirty="0" smtClean="0"/>
              <a:t> for all </a:t>
            </a:r>
            <a:r>
              <a:rPr lang="sv-SE" baseline="0" dirty="0" err="1" smtClean="0"/>
              <a:t>subjects</a:t>
            </a:r>
            <a:r>
              <a:rPr lang="sv-SE" baseline="0" dirty="0" smtClean="0"/>
              <a:t> in Swedish, </a:t>
            </a:r>
            <a:r>
              <a:rPr lang="sv-SE" baseline="0" dirty="0" err="1" smtClean="0"/>
              <a:t>another</a:t>
            </a:r>
            <a:r>
              <a:rPr lang="sv-SE" baseline="0" dirty="0" smtClean="0"/>
              <a:t> problem is  not </a:t>
            </a:r>
            <a:r>
              <a:rPr lang="sv-SE" baseline="0" dirty="0" err="1" smtClean="0"/>
              <a:t>being</a:t>
            </a:r>
            <a:r>
              <a:rPr lang="sv-SE" baseline="0" dirty="0" smtClean="0"/>
              <a:t> </a:t>
            </a:r>
            <a:r>
              <a:rPr lang="sv-SE" baseline="0" dirty="0" err="1" smtClean="0"/>
              <a:t>able</a:t>
            </a:r>
            <a:r>
              <a:rPr lang="sv-SE" baseline="0" dirty="0" smtClean="0"/>
              <a:t> to </a:t>
            </a:r>
            <a:r>
              <a:rPr lang="sv-SE" baseline="0" dirty="0" err="1" smtClean="0"/>
              <a:t>specify</a:t>
            </a:r>
            <a:r>
              <a:rPr lang="sv-SE" baseline="0" dirty="0" smtClean="0"/>
              <a:t> </a:t>
            </a:r>
            <a:r>
              <a:rPr lang="sv-SE" baseline="0" dirty="0" err="1" smtClean="0"/>
              <a:t>language</a:t>
            </a:r>
            <a:r>
              <a:rPr lang="sv-SE" baseline="0" dirty="0" smtClean="0"/>
              <a:t>. An </a:t>
            </a:r>
            <a:r>
              <a:rPr lang="sv-SE" baseline="0" dirty="0" err="1" smtClean="0"/>
              <a:t>example</a:t>
            </a:r>
            <a:r>
              <a:rPr lang="sv-SE" baseline="0" dirty="0" smtClean="0"/>
              <a:t> </a:t>
            </a:r>
            <a:r>
              <a:rPr lang="sv-SE" baseline="0" dirty="0" err="1" smtClean="0"/>
              <a:t>of</a:t>
            </a:r>
            <a:r>
              <a:rPr lang="sv-SE" baseline="0" dirty="0" smtClean="0"/>
              <a:t> </a:t>
            </a:r>
            <a:r>
              <a:rPr lang="sv-SE" baseline="0" dirty="0" err="1" smtClean="0"/>
              <a:t>this</a:t>
            </a:r>
            <a:r>
              <a:rPr lang="sv-SE" baseline="0" dirty="0" smtClean="0"/>
              <a:t> problem i  </a:t>
            </a:r>
            <a:r>
              <a:rPr lang="sv-SE" baseline="0" dirty="0" err="1" smtClean="0"/>
              <a:t>searching</a:t>
            </a:r>
            <a:r>
              <a:rPr lang="sv-SE" baseline="0" dirty="0" smtClean="0"/>
              <a:t> the ”glass” in Swedish, </a:t>
            </a:r>
            <a:r>
              <a:rPr lang="sv-SE" baseline="0" dirty="0" err="1" smtClean="0"/>
              <a:t>ie</a:t>
            </a:r>
            <a:r>
              <a:rPr lang="sv-SE" baseline="0" dirty="0" smtClean="0"/>
              <a:t> </a:t>
            </a:r>
            <a:r>
              <a:rPr lang="sv-SE" baseline="0" dirty="0" err="1" smtClean="0"/>
              <a:t>Icecream</a:t>
            </a:r>
            <a:r>
              <a:rPr lang="sv-SE" baseline="0" dirty="0" smtClean="0"/>
              <a:t>. </a:t>
            </a:r>
            <a:r>
              <a:rPr lang="sv-SE" baseline="0" dirty="0" err="1" smtClean="0"/>
              <a:t>You</a:t>
            </a:r>
            <a:r>
              <a:rPr lang="sv-SE" baseline="0" dirty="0" smtClean="0"/>
              <a:t> get </a:t>
            </a:r>
            <a:r>
              <a:rPr lang="sv-SE" baseline="0" dirty="0" err="1" smtClean="0"/>
              <a:t>results</a:t>
            </a:r>
            <a:r>
              <a:rPr lang="sv-SE" baseline="0" dirty="0" smtClean="0"/>
              <a:t> for glass in English, </a:t>
            </a:r>
            <a:r>
              <a:rPr lang="sv-SE" baseline="0" dirty="0" err="1" smtClean="0"/>
              <a:t>but</a:t>
            </a:r>
            <a:r>
              <a:rPr lang="sv-SE" baseline="0" dirty="0" smtClean="0"/>
              <a:t> </a:t>
            </a:r>
            <a:r>
              <a:rPr lang="sv-SE" baseline="0" dirty="0" err="1" smtClean="0"/>
              <a:t>since</a:t>
            </a:r>
            <a:r>
              <a:rPr lang="sv-SE" baseline="0" dirty="0" smtClean="0"/>
              <a:t> a </a:t>
            </a:r>
            <a:r>
              <a:rPr lang="sv-SE" baseline="0" dirty="0" err="1" smtClean="0"/>
              <a:t>lot</a:t>
            </a:r>
            <a:r>
              <a:rPr lang="sv-SE" baseline="0" dirty="0" smtClean="0"/>
              <a:t> </a:t>
            </a:r>
            <a:r>
              <a:rPr lang="sv-SE" baseline="0" dirty="0" err="1" smtClean="0"/>
              <a:t>of</a:t>
            </a:r>
            <a:r>
              <a:rPr lang="sv-SE" baseline="0" dirty="0" smtClean="0"/>
              <a:t> the </a:t>
            </a:r>
            <a:r>
              <a:rPr lang="sv-SE" baseline="0" dirty="0" err="1" smtClean="0"/>
              <a:t>classes</a:t>
            </a:r>
            <a:r>
              <a:rPr lang="sv-SE" baseline="0" dirty="0" smtClean="0"/>
              <a:t> </a:t>
            </a:r>
            <a:r>
              <a:rPr lang="sv-SE" baseline="0" dirty="0" err="1" smtClean="0"/>
              <a:t>are</a:t>
            </a:r>
            <a:r>
              <a:rPr lang="sv-SE" baseline="0" dirty="0" smtClean="0"/>
              <a:t> </a:t>
            </a:r>
            <a:r>
              <a:rPr lang="sv-SE" baseline="0" dirty="0" err="1" smtClean="0"/>
              <a:t>translated</a:t>
            </a:r>
            <a:r>
              <a:rPr lang="sv-SE" baseline="0" dirty="0" smtClean="0"/>
              <a:t>, </a:t>
            </a:r>
            <a:r>
              <a:rPr lang="sv-SE" baseline="0" dirty="0" err="1" smtClean="0"/>
              <a:t>you</a:t>
            </a:r>
            <a:r>
              <a:rPr lang="sv-SE" baseline="0" dirty="0" smtClean="0"/>
              <a:t> </a:t>
            </a:r>
            <a:r>
              <a:rPr lang="sv-SE" baseline="0" dirty="0" err="1" smtClean="0"/>
              <a:t>will</a:t>
            </a:r>
            <a:r>
              <a:rPr lang="sv-SE" baseline="0" dirty="0" smtClean="0"/>
              <a:t> get ”Glas”   </a:t>
            </a:r>
            <a:r>
              <a:rPr lang="sv-SE" baseline="0" dirty="0" err="1" smtClean="0"/>
              <a:t>after</a:t>
            </a:r>
            <a:r>
              <a:rPr lang="sv-SE" baseline="0" dirty="0" smtClean="0"/>
              <a:t> </a:t>
            </a:r>
            <a:r>
              <a:rPr lang="sv-SE" baseline="0" dirty="0" err="1" smtClean="0"/>
              <a:t>chosing</a:t>
            </a:r>
            <a:r>
              <a:rPr lang="sv-SE" baseline="0" dirty="0" smtClean="0"/>
              <a:t> </a:t>
            </a:r>
            <a:r>
              <a:rPr lang="sv-SE" baseline="0" dirty="0" err="1" smtClean="0"/>
              <a:t>frpm</a:t>
            </a:r>
            <a:r>
              <a:rPr lang="sv-SE" baseline="0" dirty="0" smtClean="0"/>
              <a:t> the </a:t>
            </a:r>
            <a:r>
              <a:rPr lang="sv-SE" baseline="0" dirty="0" err="1" smtClean="0"/>
              <a:t>search</a:t>
            </a:r>
            <a:r>
              <a:rPr lang="sv-SE" baseline="0" dirty="0" smtClean="0"/>
              <a:t> list. A bit </a:t>
            </a:r>
            <a:r>
              <a:rPr lang="sv-SE" baseline="0" dirty="0" err="1" smtClean="0"/>
              <a:t>confusing</a:t>
            </a:r>
            <a:r>
              <a:rPr lang="sv-SE" baseline="0" dirty="0" smtClean="0"/>
              <a:t>! </a:t>
            </a:r>
            <a:r>
              <a:rPr lang="sv-SE" baseline="0" dirty="0" err="1" smtClean="0"/>
              <a:t>Specifying</a:t>
            </a:r>
            <a:r>
              <a:rPr lang="sv-SE" baseline="0" dirty="0" smtClean="0"/>
              <a:t> </a:t>
            </a:r>
            <a:r>
              <a:rPr lang="sv-SE" baseline="0" dirty="0" err="1" smtClean="0"/>
              <a:t>language</a:t>
            </a:r>
            <a:r>
              <a:rPr lang="sv-SE" baseline="0" dirty="0" smtClean="0"/>
              <a:t> for </a:t>
            </a:r>
            <a:r>
              <a:rPr lang="sv-SE" baseline="0" dirty="0" err="1" smtClean="0"/>
              <a:t>search</a:t>
            </a:r>
            <a:r>
              <a:rPr lang="sv-SE" baseline="0" dirty="0" smtClean="0"/>
              <a:t> terms must be </a:t>
            </a:r>
            <a:r>
              <a:rPr lang="sv-SE" baseline="0" dirty="0" err="1" smtClean="0"/>
              <a:t>possible</a:t>
            </a:r>
            <a:r>
              <a:rPr lang="sv-SE" baseline="0" dirty="0" smtClean="0"/>
              <a:t>.</a:t>
            </a:r>
          </a:p>
          <a:p>
            <a:endParaRPr lang="sv-SE" baseline="0" dirty="0" smtClean="0"/>
          </a:p>
          <a:p>
            <a:r>
              <a:rPr lang="sv-SE" baseline="0" dirty="0" err="1" smtClean="0"/>
              <a:t>Since</a:t>
            </a:r>
            <a:r>
              <a:rPr lang="sv-SE" baseline="0" dirty="0" smtClean="0"/>
              <a:t> </a:t>
            </a:r>
            <a:r>
              <a:rPr lang="sv-SE" baseline="0" dirty="0" err="1" smtClean="0"/>
              <a:t>most</a:t>
            </a:r>
            <a:r>
              <a:rPr lang="sv-SE" baseline="0" dirty="0" smtClean="0"/>
              <a:t> </a:t>
            </a:r>
            <a:r>
              <a:rPr lang="sv-SE" baseline="0" dirty="0" err="1" smtClean="0"/>
              <a:t>users</a:t>
            </a:r>
            <a:r>
              <a:rPr lang="sv-SE" baseline="0" dirty="0" smtClean="0"/>
              <a:t> do not </a:t>
            </a:r>
            <a:r>
              <a:rPr lang="sv-SE" baseline="0" dirty="0" err="1" smtClean="0"/>
              <a:t>want</a:t>
            </a:r>
            <a:r>
              <a:rPr lang="sv-SE" baseline="0" dirty="0" smtClean="0"/>
              <a:t> to </a:t>
            </a:r>
            <a:r>
              <a:rPr lang="sv-SE" baseline="0" dirty="0" err="1" smtClean="0"/>
              <a:t>search</a:t>
            </a:r>
            <a:r>
              <a:rPr lang="sv-SE" baseline="0" dirty="0" smtClean="0"/>
              <a:t>, </a:t>
            </a:r>
            <a:r>
              <a:rPr lang="sv-SE" baseline="0" dirty="0" err="1" smtClean="0"/>
              <a:t>they</a:t>
            </a:r>
            <a:r>
              <a:rPr lang="sv-SE" baseline="0" dirty="0" smtClean="0"/>
              <a:t> </a:t>
            </a:r>
            <a:r>
              <a:rPr lang="sv-SE" baseline="0" dirty="0" err="1" smtClean="0"/>
              <a:t>want</a:t>
            </a:r>
            <a:r>
              <a:rPr lang="sv-SE" baseline="0" dirty="0" smtClean="0"/>
              <a:t> to </a:t>
            </a:r>
            <a:r>
              <a:rPr lang="sv-SE" baseline="0" dirty="0" err="1" smtClean="0"/>
              <a:t>find</a:t>
            </a:r>
            <a:r>
              <a:rPr lang="sv-SE" baseline="0" dirty="0" smtClean="0"/>
              <a:t> </a:t>
            </a:r>
            <a:r>
              <a:rPr lang="sv-SE" baseline="0" dirty="0" err="1" smtClean="0"/>
              <a:t>with</a:t>
            </a:r>
            <a:r>
              <a:rPr lang="sv-SE" baseline="0" dirty="0" smtClean="0"/>
              <a:t> as </a:t>
            </a:r>
            <a:r>
              <a:rPr lang="sv-SE" baseline="0" dirty="0" err="1" smtClean="0"/>
              <a:t>little</a:t>
            </a:r>
            <a:r>
              <a:rPr lang="sv-SE" baseline="0" dirty="0" smtClean="0"/>
              <a:t> </a:t>
            </a:r>
            <a:r>
              <a:rPr lang="sv-SE" baseline="0" dirty="0" err="1" smtClean="0"/>
              <a:t>effort</a:t>
            </a:r>
            <a:r>
              <a:rPr lang="sv-SE" baseline="0" dirty="0" smtClean="0"/>
              <a:t> as </a:t>
            </a:r>
            <a:r>
              <a:rPr lang="sv-SE" baseline="0" dirty="0" err="1" smtClean="0"/>
              <a:t>possible</a:t>
            </a:r>
            <a:r>
              <a:rPr lang="sv-SE" baseline="0" dirty="0" smtClean="0"/>
              <a:t>, </a:t>
            </a:r>
            <a:r>
              <a:rPr lang="sv-SE" baseline="0" dirty="0" err="1" smtClean="0"/>
              <a:t>we</a:t>
            </a:r>
            <a:r>
              <a:rPr lang="sv-SE" baseline="0" dirty="0" smtClean="0"/>
              <a:t> </a:t>
            </a:r>
            <a:r>
              <a:rPr lang="sv-SE" baseline="0" dirty="0" err="1" smtClean="0"/>
              <a:t>should</a:t>
            </a:r>
            <a:r>
              <a:rPr lang="sv-SE" baseline="0" dirty="0" smtClean="0"/>
              <a:t> </a:t>
            </a:r>
            <a:r>
              <a:rPr lang="sv-SE" baseline="0" dirty="0" err="1" smtClean="0"/>
              <a:t>integrate</a:t>
            </a:r>
            <a:r>
              <a:rPr lang="sv-SE" baseline="0" dirty="0" smtClean="0"/>
              <a:t> </a:t>
            </a:r>
            <a:r>
              <a:rPr lang="sv-SE" baseline="0" dirty="0" err="1" smtClean="0"/>
              <a:t>WebDeweySearch</a:t>
            </a:r>
            <a:r>
              <a:rPr lang="sv-SE" baseline="0" dirty="0" smtClean="0"/>
              <a:t> in the </a:t>
            </a:r>
            <a:r>
              <a:rPr lang="sv-SE" baseline="0" dirty="0" err="1" smtClean="0"/>
              <a:t>search</a:t>
            </a:r>
            <a:r>
              <a:rPr lang="sv-SE" baseline="0" dirty="0" smtClean="0"/>
              <a:t> </a:t>
            </a:r>
            <a:r>
              <a:rPr lang="sv-SE" baseline="0" dirty="0" err="1" smtClean="0"/>
              <a:t>function</a:t>
            </a:r>
            <a:r>
              <a:rPr lang="sv-SE" baseline="0" dirty="0" smtClean="0"/>
              <a:t>. </a:t>
            </a:r>
            <a:r>
              <a:rPr lang="sv-SE" baseline="0" dirty="0" err="1" smtClean="0"/>
              <a:t>Luckily</a:t>
            </a:r>
            <a:r>
              <a:rPr lang="sv-SE" baseline="0" dirty="0" smtClean="0"/>
              <a:t>, </a:t>
            </a:r>
            <a:r>
              <a:rPr lang="sv-SE" baseline="0" dirty="0" err="1" smtClean="0"/>
              <a:t>there</a:t>
            </a:r>
            <a:r>
              <a:rPr lang="sv-SE" baseline="0" dirty="0" smtClean="0"/>
              <a:t> is an API!. </a:t>
            </a:r>
            <a:r>
              <a:rPr lang="sv-SE" baseline="0" dirty="0" err="1" smtClean="0"/>
              <a:t>But</a:t>
            </a:r>
            <a:r>
              <a:rPr lang="sv-SE" baseline="0" dirty="0" smtClean="0"/>
              <a:t>, as the Swedish National </a:t>
            </a:r>
            <a:r>
              <a:rPr lang="sv-SE" baseline="0" dirty="0" err="1" smtClean="0"/>
              <a:t>Library</a:t>
            </a:r>
            <a:r>
              <a:rPr lang="sv-SE" baseline="0" dirty="0" smtClean="0"/>
              <a:t> </a:t>
            </a:r>
            <a:r>
              <a:rPr lang="sv-SE" baseline="0" dirty="0" err="1" smtClean="0"/>
              <a:t>are</a:t>
            </a:r>
            <a:r>
              <a:rPr lang="sv-SE" baseline="0" dirty="0" smtClean="0"/>
              <a:t> </a:t>
            </a:r>
            <a:r>
              <a:rPr lang="sv-SE" baseline="0" dirty="0" err="1" smtClean="0"/>
              <a:t>working</a:t>
            </a:r>
            <a:r>
              <a:rPr lang="sv-SE" baseline="0" dirty="0" smtClean="0"/>
              <a:t> on a ”New Libris”, </a:t>
            </a:r>
            <a:r>
              <a:rPr lang="sv-SE" baseline="0" dirty="0" err="1" smtClean="0"/>
              <a:t>webLibris</a:t>
            </a:r>
            <a:r>
              <a:rPr lang="sv-SE" baseline="0" dirty="0" smtClean="0"/>
              <a:t> is </a:t>
            </a:r>
            <a:r>
              <a:rPr lang="sv-SE" baseline="0" dirty="0" err="1" smtClean="0"/>
              <a:t>waiting</a:t>
            </a:r>
            <a:r>
              <a:rPr lang="sv-SE" baseline="0" dirty="0" smtClean="0"/>
              <a:t> for </a:t>
            </a:r>
            <a:r>
              <a:rPr lang="sv-SE" baseline="0" dirty="0" err="1" smtClean="0"/>
              <a:t>big</a:t>
            </a:r>
            <a:r>
              <a:rPr lang="sv-SE" baseline="0" dirty="0" smtClean="0"/>
              <a:t> </a:t>
            </a:r>
            <a:r>
              <a:rPr lang="sv-SE" baseline="0" dirty="0" err="1" smtClean="0"/>
              <a:t>changes</a:t>
            </a:r>
            <a:r>
              <a:rPr lang="sv-SE" baseline="0" dirty="0" smtClean="0"/>
              <a:t>, and still </a:t>
            </a:r>
            <a:r>
              <a:rPr lang="sv-SE" baseline="0" dirty="0" err="1" smtClean="0"/>
              <a:t>waiting</a:t>
            </a:r>
            <a:r>
              <a:rPr lang="sv-SE" baseline="0" dirty="0" smtClean="0"/>
              <a:t>. The API </a:t>
            </a:r>
            <a:r>
              <a:rPr lang="sv-SE" baseline="0" dirty="0" err="1" smtClean="0"/>
              <a:t>will</a:t>
            </a:r>
            <a:r>
              <a:rPr lang="sv-SE" baseline="0" dirty="0" smtClean="0"/>
              <a:t> be </a:t>
            </a:r>
            <a:r>
              <a:rPr lang="sv-SE" baseline="0" dirty="0" err="1" smtClean="0"/>
              <a:t>used</a:t>
            </a:r>
            <a:r>
              <a:rPr lang="sv-SE" baseline="0" dirty="0" smtClean="0"/>
              <a:t> in the new </a:t>
            </a:r>
            <a:r>
              <a:rPr lang="sv-SE" baseline="0" dirty="0" err="1" smtClean="0"/>
              <a:t>webLibris</a:t>
            </a:r>
            <a:r>
              <a:rPr lang="sv-SE" baseline="0" dirty="0" smtClean="0"/>
              <a:t>, not in the present </a:t>
            </a:r>
            <a:r>
              <a:rPr lang="sv-SE" baseline="0" dirty="0" err="1" smtClean="0"/>
              <a:t>one</a:t>
            </a:r>
            <a:r>
              <a:rPr lang="sv-SE" baseline="0" dirty="0" smtClean="0"/>
              <a:t>.</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71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Back</a:t>
            </a:r>
            <a:r>
              <a:rPr lang="sv-SE" baseline="0" dirty="0" smtClean="0"/>
              <a:t> to the </a:t>
            </a:r>
            <a:r>
              <a:rPr lang="sv-SE" baseline="0" dirty="0" err="1" smtClean="0"/>
              <a:t>future</a:t>
            </a:r>
            <a:r>
              <a:rPr lang="sv-SE" baseline="0" dirty="0" smtClean="0"/>
              <a:t>. </a:t>
            </a:r>
            <a:r>
              <a:rPr lang="sv-SE" dirty="0" err="1" smtClean="0"/>
              <a:t>We</a:t>
            </a:r>
            <a:r>
              <a:rPr lang="sv-SE" dirty="0" smtClean="0"/>
              <a:t> </a:t>
            </a:r>
            <a:r>
              <a:rPr lang="sv-SE" dirty="0" err="1" smtClean="0"/>
              <a:t>haven´t</a:t>
            </a:r>
            <a:r>
              <a:rPr lang="sv-SE" dirty="0" smtClean="0"/>
              <a:t> </a:t>
            </a:r>
            <a:r>
              <a:rPr lang="sv-SE" dirty="0" err="1" smtClean="0"/>
              <a:t>forgotten</a:t>
            </a:r>
            <a:r>
              <a:rPr lang="sv-SE" dirty="0" smtClean="0"/>
              <a:t> Dewey</a:t>
            </a:r>
            <a:r>
              <a:rPr lang="sv-SE" baseline="0" dirty="0" smtClean="0"/>
              <a:t> as </a:t>
            </a:r>
            <a:r>
              <a:rPr lang="sv-SE" baseline="0" dirty="0" err="1" smtClean="0"/>
              <a:t>linked</a:t>
            </a:r>
            <a:r>
              <a:rPr lang="sv-SE" baseline="0" dirty="0" smtClean="0"/>
              <a:t> data. </a:t>
            </a:r>
            <a:r>
              <a:rPr lang="sv-SE" dirty="0" err="1" smtClean="0"/>
              <a:t>We</a:t>
            </a:r>
            <a:r>
              <a:rPr lang="sv-SE" dirty="0" smtClean="0"/>
              <a:t> miss Dewey.info (</a:t>
            </a:r>
            <a:r>
              <a:rPr lang="sv-SE" dirty="0" err="1" smtClean="0"/>
              <a:t>we</a:t>
            </a:r>
            <a:r>
              <a:rPr lang="sv-SE" dirty="0" smtClean="0"/>
              <a:t> do </a:t>
            </a:r>
            <a:r>
              <a:rPr lang="sv-SE" dirty="0" err="1" smtClean="0"/>
              <a:t>dream</a:t>
            </a:r>
            <a:r>
              <a:rPr lang="sv-SE" dirty="0" smtClean="0"/>
              <a:t> on) – </a:t>
            </a:r>
            <a:r>
              <a:rPr lang="sv-SE" dirty="0" err="1" smtClean="0"/>
              <a:t>but</a:t>
            </a:r>
            <a:r>
              <a:rPr lang="sv-SE" dirty="0" smtClean="0"/>
              <a:t>  do</a:t>
            </a:r>
            <a:r>
              <a:rPr lang="sv-SE" baseline="0" dirty="0" smtClean="0"/>
              <a:t> </a:t>
            </a:r>
            <a:r>
              <a:rPr lang="sv-SE" baseline="0" dirty="0" err="1" smtClean="0"/>
              <a:t>we</a:t>
            </a:r>
            <a:r>
              <a:rPr lang="sv-SE" baseline="0" dirty="0" smtClean="0"/>
              <a:t> </a:t>
            </a:r>
            <a:r>
              <a:rPr lang="sv-SE" baseline="0" dirty="0" err="1" smtClean="0"/>
              <a:t>nead</a:t>
            </a:r>
            <a:r>
              <a:rPr lang="sv-SE" baseline="0" dirty="0" smtClean="0"/>
              <a:t> Dewey.info to be </a:t>
            </a:r>
            <a:r>
              <a:rPr lang="sv-SE" baseline="0" dirty="0" err="1" smtClean="0"/>
              <a:t>able</a:t>
            </a:r>
            <a:r>
              <a:rPr lang="sv-SE" baseline="0" dirty="0" smtClean="0"/>
              <a:t> to </a:t>
            </a:r>
            <a:r>
              <a:rPr lang="sv-SE" baseline="0" dirty="0" err="1" smtClean="0"/>
              <a:t>provide</a:t>
            </a:r>
            <a:r>
              <a:rPr lang="sv-SE" baseline="0" dirty="0" smtClean="0"/>
              <a:t> </a:t>
            </a:r>
            <a:r>
              <a:rPr lang="sv-SE" baseline="0" dirty="0" err="1" smtClean="0"/>
              <a:t>deweydata</a:t>
            </a:r>
            <a:r>
              <a:rPr lang="sv-SE" baseline="0" dirty="0" smtClean="0"/>
              <a:t> to </a:t>
            </a:r>
            <a:r>
              <a:rPr lang="sv-SE" baseline="0" dirty="0" err="1" smtClean="0"/>
              <a:t>our</a:t>
            </a:r>
            <a:r>
              <a:rPr lang="sv-SE" baseline="0" dirty="0" smtClean="0"/>
              <a:t> </a:t>
            </a:r>
            <a:r>
              <a:rPr lang="sv-SE" baseline="0" dirty="0" err="1" smtClean="0"/>
              <a:t>users</a:t>
            </a:r>
            <a:r>
              <a:rPr lang="sv-S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err="1" smtClean="0"/>
              <a:t>One</a:t>
            </a:r>
            <a:r>
              <a:rPr lang="sv-SE" baseline="0" dirty="0" smtClean="0"/>
              <a:t> problem is </a:t>
            </a:r>
            <a:r>
              <a:rPr lang="sv-SE" baseline="0" dirty="0" err="1" smtClean="0"/>
              <a:t>developers</a:t>
            </a:r>
            <a:r>
              <a:rPr lang="sv-SE" baseline="0" dirty="0" smtClean="0"/>
              <a:t> – a </a:t>
            </a:r>
            <a:r>
              <a:rPr lang="sv-SE" baseline="0" dirty="0" err="1" smtClean="0"/>
              <a:t>lot</a:t>
            </a:r>
            <a:r>
              <a:rPr lang="sv-SE" baseline="0" dirty="0" smtClean="0"/>
              <a:t> </a:t>
            </a:r>
            <a:r>
              <a:rPr lang="sv-SE" baseline="0" dirty="0" err="1" smtClean="0"/>
              <a:t>of</a:t>
            </a:r>
            <a:r>
              <a:rPr lang="sv-SE" baseline="0" dirty="0" smtClean="0"/>
              <a:t> </a:t>
            </a:r>
            <a:r>
              <a:rPr lang="sv-SE" baseline="0" dirty="0" err="1" smtClean="0"/>
              <a:t>them</a:t>
            </a:r>
            <a:r>
              <a:rPr lang="sv-SE" baseline="0" dirty="0" smtClean="0"/>
              <a:t> love </a:t>
            </a:r>
            <a:r>
              <a:rPr lang="sv-SE" baseline="0" dirty="0" err="1" smtClean="0"/>
              <a:t>linked</a:t>
            </a:r>
            <a:r>
              <a:rPr lang="sv-SE" baseline="0" dirty="0" smtClean="0"/>
              <a:t> data, </a:t>
            </a:r>
            <a:r>
              <a:rPr lang="sv-SE" baseline="0" dirty="0" err="1" smtClean="0"/>
              <a:t>expecially</a:t>
            </a:r>
            <a:r>
              <a:rPr lang="sv-SE" baseline="0" dirty="0" smtClean="0"/>
              <a:t> </a:t>
            </a:r>
            <a:r>
              <a:rPr lang="sv-SE" baseline="0" dirty="0" err="1" smtClean="0"/>
              <a:t>linked</a:t>
            </a:r>
            <a:r>
              <a:rPr lang="sv-SE" baseline="0" dirty="0" smtClean="0"/>
              <a:t> </a:t>
            </a:r>
            <a:r>
              <a:rPr lang="sv-SE" baseline="0" dirty="0" err="1" smtClean="0"/>
              <a:t>open</a:t>
            </a:r>
            <a:r>
              <a:rPr lang="sv-SE" baseline="0" dirty="0" smtClean="0"/>
              <a:t> data. </a:t>
            </a:r>
            <a:r>
              <a:rPr lang="sv-SE" baseline="0" dirty="0" err="1" smtClean="0"/>
              <a:t>But</a:t>
            </a:r>
            <a:r>
              <a:rPr lang="sv-SE" baseline="0" dirty="0" smtClean="0"/>
              <a:t> </a:t>
            </a:r>
            <a:r>
              <a:rPr lang="sv-SE" baseline="0" dirty="0" err="1" smtClean="0"/>
              <a:t>if</a:t>
            </a:r>
            <a:r>
              <a:rPr lang="sv-SE" baseline="0" dirty="0" smtClean="0"/>
              <a:t> Dewey </a:t>
            </a:r>
            <a:r>
              <a:rPr lang="sv-SE" baseline="0" dirty="0" err="1" smtClean="0"/>
              <a:t>cannot</a:t>
            </a:r>
            <a:r>
              <a:rPr lang="sv-SE" baseline="0" dirty="0" smtClean="0"/>
              <a:t> be </a:t>
            </a:r>
            <a:r>
              <a:rPr lang="sv-SE" baseline="0" dirty="0" err="1" smtClean="0"/>
              <a:t>freely</a:t>
            </a:r>
            <a:r>
              <a:rPr lang="sv-SE" baseline="0" dirty="0" smtClean="0"/>
              <a:t> </a:t>
            </a:r>
            <a:r>
              <a:rPr lang="sv-SE" baseline="0" dirty="0" err="1" smtClean="0"/>
              <a:t>accessible</a:t>
            </a:r>
            <a:r>
              <a:rPr lang="sv-SE" baseline="0" dirty="0" smtClean="0"/>
              <a:t>, is Dewey.info still </a:t>
            </a:r>
            <a:r>
              <a:rPr lang="sv-SE" baseline="0" dirty="0" err="1" smtClean="0"/>
              <a:t>useful</a:t>
            </a:r>
            <a:r>
              <a:rPr lang="sv-SE" baseline="0" dirty="0" smtClean="0"/>
              <a:t>?</a:t>
            </a:r>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09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Most </a:t>
            </a:r>
            <a:r>
              <a:rPr lang="sv-SE" dirty="0" err="1" smtClean="0"/>
              <a:t>catalogers</a:t>
            </a:r>
            <a:r>
              <a:rPr lang="sv-SE" dirty="0" smtClean="0"/>
              <a:t> </a:t>
            </a:r>
            <a:r>
              <a:rPr lang="sv-SE" baseline="0" dirty="0" smtClean="0"/>
              <a:t>do copy </a:t>
            </a:r>
            <a:r>
              <a:rPr lang="sv-SE" baseline="0" dirty="0" err="1" smtClean="0"/>
              <a:t>cataloguing</a:t>
            </a:r>
            <a:r>
              <a:rPr lang="sv-SE" baseline="0" dirty="0" smtClean="0"/>
              <a:t>. </a:t>
            </a:r>
            <a:r>
              <a:rPr lang="sv-SE" baseline="0" dirty="0" err="1" smtClean="0"/>
              <a:t>They</a:t>
            </a:r>
            <a:r>
              <a:rPr lang="sv-SE" baseline="0" dirty="0" smtClean="0"/>
              <a:t> </a:t>
            </a:r>
            <a:r>
              <a:rPr lang="sv-SE" baseline="0" dirty="0" err="1" smtClean="0"/>
              <a:t>will</a:t>
            </a:r>
            <a:r>
              <a:rPr lang="sv-SE" baseline="0" dirty="0" smtClean="0"/>
              <a:t> </a:t>
            </a:r>
            <a:r>
              <a:rPr lang="sv-SE" baseline="0" dirty="0" err="1" smtClean="0"/>
              <a:t>find</a:t>
            </a:r>
            <a:r>
              <a:rPr lang="sv-SE" baseline="0" dirty="0" smtClean="0"/>
              <a:t> a  Dewey </a:t>
            </a:r>
            <a:r>
              <a:rPr lang="sv-SE" baseline="0" dirty="0" err="1" smtClean="0"/>
              <a:t>code</a:t>
            </a:r>
            <a:r>
              <a:rPr lang="sv-SE" baseline="0" dirty="0" smtClean="0"/>
              <a:t> in the record and </a:t>
            </a:r>
            <a:r>
              <a:rPr lang="sv-SE" baseline="0" dirty="0" err="1" smtClean="0"/>
              <a:t>want</a:t>
            </a:r>
            <a:r>
              <a:rPr lang="sv-SE" baseline="0" dirty="0" smtClean="0"/>
              <a:t> to </a:t>
            </a:r>
            <a:r>
              <a:rPr lang="sv-SE" baseline="0" dirty="0" err="1" smtClean="0"/>
              <a:t>know</a:t>
            </a:r>
            <a:r>
              <a:rPr lang="sv-SE" baseline="0" dirty="0" smtClean="0"/>
              <a:t> </a:t>
            </a:r>
            <a:r>
              <a:rPr lang="sv-SE" baseline="0" dirty="0" err="1" smtClean="0"/>
              <a:t>more</a:t>
            </a:r>
            <a:r>
              <a:rPr lang="sv-SE" baseline="0" dirty="0" smtClean="0"/>
              <a:t> </a:t>
            </a:r>
            <a:r>
              <a:rPr lang="sv-SE" baseline="0" dirty="0" err="1" smtClean="0"/>
              <a:t>about</a:t>
            </a:r>
            <a:r>
              <a:rPr lang="sv-SE" baseline="0" dirty="0" smtClean="0"/>
              <a:t>. </a:t>
            </a:r>
            <a:r>
              <a:rPr lang="sv-SE" baseline="0" dirty="0" err="1" smtClean="0"/>
              <a:t>This</a:t>
            </a:r>
            <a:r>
              <a:rPr lang="sv-SE" baseline="0" dirty="0" smtClean="0"/>
              <a:t> </a:t>
            </a:r>
            <a:r>
              <a:rPr lang="sv-SE" baseline="0" dirty="0" err="1" smtClean="0"/>
              <a:t>can</a:t>
            </a:r>
            <a:r>
              <a:rPr lang="sv-SE" baseline="0" dirty="0" smtClean="0"/>
              <a:t> </a:t>
            </a:r>
            <a:r>
              <a:rPr lang="sv-SE" baseline="0" dirty="0" err="1" smtClean="0"/>
              <a:t>also</a:t>
            </a:r>
            <a:r>
              <a:rPr lang="sv-SE" baseline="0" dirty="0" smtClean="0"/>
              <a:t> be </a:t>
            </a:r>
            <a:r>
              <a:rPr lang="sv-SE" baseline="0" dirty="0" err="1" smtClean="0"/>
              <a:t>done</a:t>
            </a:r>
            <a:r>
              <a:rPr lang="sv-SE" baseline="0" dirty="0" smtClean="0"/>
              <a:t> by the API – </a:t>
            </a:r>
            <a:r>
              <a:rPr lang="sv-SE" baseline="0" dirty="0" err="1" smtClean="0"/>
              <a:t>but</a:t>
            </a:r>
            <a:r>
              <a:rPr lang="sv-SE" baseline="0" dirty="0" smtClean="0"/>
              <a:t> not as </a:t>
            </a:r>
            <a:r>
              <a:rPr lang="sv-SE" baseline="0" dirty="0" err="1" smtClean="0"/>
              <a:t>easily</a:t>
            </a:r>
            <a:r>
              <a:rPr lang="sv-SE" baseline="0" dirty="0" smtClean="0"/>
              <a:t>. (</a:t>
            </a:r>
            <a:r>
              <a:rPr lang="sv-SE" baseline="0" dirty="0" err="1" smtClean="0"/>
              <a:t>Screenshots</a:t>
            </a:r>
            <a:r>
              <a:rPr lang="sv-SE" baseline="0" dirty="0" smtClean="0"/>
              <a:t> from alfa version </a:t>
            </a:r>
            <a:r>
              <a:rPr lang="sv-SE" baseline="0" dirty="0" err="1" smtClean="0"/>
              <a:t>of</a:t>
            </a:r>
            <a:r>
              <a:rPr lang="sv-SE" baseline="0" dirty="0" smtClean="0"/>
              <a:t> new Libris </a:t>
            </a:r>
            <a:r>
              <a:rPr lang="sv-SE" baseline="0" dirty="0" err="1" smtClean="0"/>
              <a:t>cataloguing</a:t>
            </a:r>
            <a:r>
              <a:rPr lang="sv-SE" baseline="0" dirty="0" smtClean="0"/>
              <a:t> </a:t>
            </a:r>
            <a:r>
              <a:rPr lang="sv-SE" baseline="0" dirty="0" err="1" smtClean="0"/>
              <a:t>client</a:t>
            </a:r>
            <a:r>
              <a:rPr lang="sv-SE" baseline="0" dirty="0" smtClean="0"/>
              <a:t>)</a:t>
            </a:r>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01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From Dewey.info or an API it </a:t>
            </a:r>
            <a:r>
              <a:rPr lang="sv-SE" dirty="0" err="1" smtClean="0"/>
              <a:t>would</a:t>
            </a:r>
            <a:r>
              <a:rPr lang="sv-SE" dirty="0" smtClean="0"/>
              <a:t> be </a:t>
            </a:r>
            <a:r>
              <a:rPr lang="sv-SE" dirty="0" err="1" smtClean="0"/>
              <a:t>possible</a:t>
            </a:r>
            <a:r>
              <a:rPr lang="sv-SE" dirty="0" smtClean="0"/>
              <a:t> to </a:t>
            </a:r>
            <a:r>
              <a:rPr lang="sv-SE" dirty="0" err="1" smtClean="0"/>
              <a:t>automatically</a:t>
            </a:r>
            <a:r>
              <a:rPr lang="sv-SE" dirty="0" smtClean="0"/>
              <a:t> get a </a:t>
            </a:r>
            <a:r>
              <a:rPr lang="sv-SE" dirty="0" err="1" smtClean="0"/>
              <a:t>shorter</a:t>
            </a:r>
            <a:r>
              <a:rPr lang="sv-SE" dirty="0" smtClean="0"/>
              <a:t> Dewey</a:t>
            </a:r>
            <a:r>
              <a:rPr lang="sv-SE" baseline="0" dirty="0" smtClean="0"/>
              <a:t> </a:t>
            </a:r>
            <a:r>
              <a:rPr lang="sv-SE" baseline="0" dirty="0" err="1" smtClean="0"/>
              <a:t>number</a:t>
            </a:r>
            <a:r>
              <a:rPr lang="sv-SE" baseline="0" dirty="0" smtClean="0"/>
              <a:t> </a:t>
            </a:r>
            <a:r>
              <a:rPr lang="sv-SE" baseline="0" dirty="0" err="1" smtClean="0"/>
              <a:t>suitable</a:t>
            </a:r>
            <a:r>
              <a:rPr lang="sv-SE" baseline="0" dirty="0" smtClean="0"/>
              <a:t> for </a:t>
            </a:r>
            <a:r>
              <a:rPr lang="sv-SE" baseline="0" dirty="0" err="1" smtClean="0"/>
              <a:t>shelving</a:t>
            </a:r>
            <a:r>
              <a:rPr lang="sv-SE" baseline="0" dirty="0" smtClean="0"/>
              <a:t> – Swedish </a:t>
            </a:r>
            <a:r>
              <a:rPr lang="sv-SE" baseline="0" dirty="0" err="1" smtClean="0"/>
              <a:t>librarians</a:t>
            </a:r>
            <a:r>
              <a:rPr lang="sv-SE" baseline="0" dirty="0" smtClean="0"/>
              <a:t> do not understand the </a:t>
            </a:r>
            <a:r>
              <a:rPr lang="sv-SE" baseline="0" dirty="0" err="1" smtClean="0"/>
              <a:t>value</a:t>
            </a:r>
            <a:r>
              <a:rPr lang="sv-SE" baseline="0" dirty="0" smtClean="0"/>
              <a:t> </a:t>
            </a:r>
            <a:r>
              <a:rPr lang="sv-SE" baseline="0" dirty="0" err="1" smtClean="0"/>
              <a:t>of</a:t>
            </a:r>
            <a:r>
              <a:rPr lang="sv-SE" baseline="0" dirty="0" smtClean="0"/>
              <a:t> full </a:t>
            </a:r>
            <a:r>
              <a:rPr lang="sv-SE" baseline="0" dirty="0" err="1" smtClean="0"/>
              <a:t>dewey</a:t>
            </a:r>
            <a:r>
              <a:rPr lang="sv-SE" baseline="0" dirty="0" smtClean="0"/>
              <a:t> </a:t>
            </a:r>
            <a:r>
              <a:rPr lang="sv-SE" baseline="0" dirty="0" err="1" smtClean="0"/>
              <a:t>numbers</a:t>
            </a:r>
            <a:r>
              <a:rPr lang="sv-SE" baseline="0" dirty="0" smtClean="0"/>
              <a:t> for </a:t>
            </a:r>
            <a:r>
              <a:rPr lang="sv-SE" baseline="0" dirty="0" err="1" smtClean="0"/>
              <a:t>browsing</a:t>
            </a:r>
            <a:r>
              <a:rPr lang="sv-SE" baseline="0" dirty="0" smtClean="0"/>
              <a:t>! </a:t>
            </a:r>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27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For end </a:t>
            </a:r>
            <a:r>
              <a:rPr lang="sv-SE" dirty="0" err="1" smtClean="0"/>
              <a:t>users</a:t>
            </a:r>
            <a:r>
              <a:rPr lang="sv-SE" dirty="0" smtClean="0"/>
              <a:t> </a:t>
            </a:r>
            <a:r>
              <a:rPr lang="sv-SE" dirty="0" err="1" smtClean="0"/>
              <a:t>of</a:t>
            </a:r>
            <a:r>
              <a:rPr lang="sv-SE" baseline="0" dirty="0" smtClean="0"/>
              <a:t> the </a:t>
            </a:r>
            <a:r>
              <a:rPr lang="sv-SE" baseline="0" dirty="0" err="1" smtClean="0"/>
              <a:t>library</a:t>
            </a:r>
            <a:r>
              <a:rPr lang="sv-SE" baseline="0" dirty="0" smtClean="0"/>
              <a:t> </a:t>
            </a:r>
            <a:r>
              <a:rPr lang="sv-SE" baseline="0" dirty="0" err="1" smtClean="0"/>
              <a:t>catalog</a:t>
            </a:r>
            <a:r>
              <a:rPr lang="sv-SE" baseline="0" dirty="0" smtClean="0"/>
              <a:t>, </a:t>
            </a:r>
            <a:r>
              <a:rPr lang="sv-SE" baseline="0" dirty="0" err="1" smtClean="0"/>
              <a:t>technique</a:t>
            </a:r>
            <a:r>
              <a:rPr lang="sv-SE" baseline="0" dirty="0" smtClean="0"/>
              <a:t> </a:t>
            </a:r>
            <a:r>
              <a:rPr lang="sv-SE" baseline="0" dirty="0" err="1" smtClean="0"/>
              <a:t>behind</a:t>
            </a:r>
            <a:r>
              <a:rPr lang="sv-SE" baseline="0" dirty="0" smtClean="0"/>
              <a:t> the </a:t>
            </a:r>
            <a:r>
              <a:rPr lang="sv-SE" baseline="0" dirty="0" err="1" smtClean="0"/>
              <a:t>schene</a:t>
            </a:r>
            <a:r>
              <a:rPr lang="sv-SE" baseline="0" dirty="0" smtClean="0"/>
              <a:t> is not </a:t>
            </a:r>
            <a:r>
              <a:rPr lang="sv-SE" baseline="0" dirty="0" err="1" smtClean="0"/>
              <a:t>important</a:t>
            </a:r>
            <a:r>
              <a:rPr lang="sv-SE" baseline="0" dirty="0" smtClean="0"/>
              <a:t>. </a:t>
            </a:r>
            <a:r>
              <a:rPr lang="sv-SE" baseline="0" dirty="0" err="1" smtClean="0"/>
              <a:t>We</a:t>
            </a:r>
            <a:r>
              <a:rPr lang="sv-SE" baseline="0" dirty="0" smtClean="0"/>
              <a:t> at the national </a:t>
            </a:r>
            <a:r>
              <a:rPr lang="sv-SE" baseline="0" dirty="0" err="1" smtClean="0"/>
              <a:t>library</a:t>
            </a:r>
            <a:r>
              <a:rPr lang="sv-SE" baseline="0" dirty="0" smtClean="0"/>
              <a:t> </a:t>
            </a:r>
            <a:r>
              <a:rPr lang="sv-SE" baseline="0" dirty="0" err="1" smtClean="0"/>
              <a:t>could</a:t>
            </a:r>
            <a:r>
              <a:rPr lang="sv-SE" baseline="0" dirty="0" smtClean="0"/>
              <a:t> </a:t>
            </a:r>
            <a:r>
              <a:rPr lang="sv-SE" baseline="0" dirty="0" err="1" smtClean="0"/>
              <a:t>use</a:t>
            </a:r>
            <a:r>
              <a:rPr lang="sv-SE" baseline="0" dirty="0" smtClean="0"/>
              <a:t> an API for Dewey at the new </a:t>
            </a:r>
            <a:r>
              <a:rPr lang="sv-SE" baseline="0" dirty="0" err="1" smtClean="0"/>
              <a:t>webLibris</a:t>
            </a:r>
            <a:r>
              <a:rPr lang="sv-SE" baseline="0" dirty="0" smtClean="0"/>
              <a:t>, and </a:t>
            </a:r>
            <a:r>
              <a:rPr lang="sv-SE" baseline="0" dirty="0" err="1" smtClean="0"/>
              <a:t>keep</a:t>
            </a:r>
            <a:r>
              <a:rPr lang="sv-SE" baseline="0" dirty="0" smtClean="0"/>
              <a:t> </a:t>
            </a:r>
            <a:r>
              <a:rPr lang="sv-SE" baseline="0" dirty="0" err="1" smtClean="0"/>
              <a:t>withing</a:t>
            </a:r>
            <a:r>
              <a:rPr lang="sv-SE" baseline="0" dirty="0" smtClean="0"/>
              <a:t> </a:t>
            </a:r>
            <a:r>
              <a:rPr lang="sv-SE" baseline="0" dirty="0" err="1" smtClean="0"/>
              <a:t>restrictions</a:t>
            </a:r>
            <a:r>
              <a:rPr lang="sv-SE" baseline="0" dirty="0" smtClean="0"/>
              <a:t> </a:t>
            </a:r>
            <a:r>
              <a:rPr lang="sv-SE" baseline="0" dirty="0" err="1" smtClean="0"/>
              <a:t>of</a:t>
            </a:r>
            <a:r>
              <a:rPr lang="sv-SE" baseline="0" dirty="0" smtClean="0"/>
              <a:t> </a:t>
            </a:r>
            <a:r>
              <a:rPr lang="sv-SE" baseline="0" dirty="0" err="1" smtClean="0"/>
              <a:t>usage</a:t>
            </a:r>
            <a:r>
              <a:rPr lang="sv-SE" baseline="0" dirty="0" smtClean="0"/>
              <a:t> set by OCLC. </a:t>
            </a:r>
            <a:r>
              <a:rPr lang="sv-SE" baseline="0" dirty="0" err="1" smtClean="0"/>
              <a:t>Libraries</a:t>
            </a:r>
            <a:r>
              <a:rPr lang="sv-SE" baseline="0" dirty="0" smtClean="0"/>
              <a:t> </a:t>
            </a:r>
            <a:r>
              <a:rPr lang="sv-SE" baseline="0" dirty="0" err="1" smtClean="0"/>
              <a:t>with</a:t>
            </a:r>
            <a:r>
              <a:rPr lang="sv-SE" baseline="0" dirty="0" smtClean="0"/>
              <a:t> </a:t>
            </a:r>
            <a:r>
              <a:rPr lang="sv-SE" baseline="0" dirty="0" err="1" smtClean="0"/>
              <a:t>their</a:t>
            </a:r>
            <a:r>
              <a:rPr lang="sv-SE" baseline="0" dirty="0" smtClean="0"/>
              <a:t> </a:t>
            </a:r>
            <a:r>
              <a:rPr lang="sv-SE" baseline="0" dirty="0" err="1" smtClean="0"/>
              <a:t>own</a:t>
            </a:r>
            <a:r>
              <a:rPr lang="sv-SE" baseline="0" dirty="0" smtClean="0"/>
              <a:t> public </a:t>
            </a:r>
            <a:r>
              <a:rPr lang="sv-SE" baseline="0" dirty="0" err="1" smtClean="0"/>
              <a:t>catalogs</a:t>
            </a:r>
            <a:r>
              <a:rPr lang="sv-SE" baseline="0" dirty="0" smtClean="0"/>
              <a:t>  </a:t>
            </a:r>
            <a:r>
              <a:rPr lang="sv-SE" baseline="0" dirty="0" err="1" smtClean="0"/>
              <a:t>would</a:t>
            </a:r>
            <a:r>
              <a:rPr lang="sv-SE" baseline="0" dirty="0" smtClean="0"/>
              <a:t> </a:t>
            </a:r>
            <a:r>
              <a:rPr lang="sv-SE" baseline="0" dirty="0" err="1" smtClean="0"/>
              <a:t>have</a:t>
            </a:r>
            <a:r>
              <a:rPr lang="sv-SE" baseline="0" dirty="0" smtClean="0"/>
              <a:t> to </a:t>
            </a:r>
            <a:r>
              <a:rPr lang="sv-SE" baseline="0" dirty="0" err="1" smtClean="0"/>
              <a:t>have</a:t>
            </a:r>
            <a:r>
              <a:rPr lang="sv-SE" baseline="0" dirty="0" smtClean="0"/>
              <a:t> a </a:t>
            </a:r>
            <a:r>
              <a:rPr lang="sv-SE" baseline="0" dirty="0" err="1" smtClean="0"/>
              <a:t>licence</a:t>
            </a:r>
            <a:r>
              <a:rPr lang="sv-SE" baseline="0" dirty="0" smtClean="0"/>
              <a:t> to </a:t>
            </a:r>
            <a:r>
              <a:rPr lang="sv-SE" baseline="0" dirty="0" err="1" smtClean="0"/>
              <a:t>use</a:t>
            </a:r>
            <a:r>
              <a:rPr lang="sv-SE" baseline="0" dirty="0" smtClean="0"/>
              <a:t> the API. Most </a:t>
            </a:r>
            <a:r>
              <a:rPr lang="sv-SE" baseline="0" dirty="0" err="1" smtClean="0"/>
              <a:t>libraries</a:t>
            </a:r>
            <a:r>
              <a:rPr lang="sv-SE" baseline="0" dirty="0" smtClean="0"/>
              <a:t> </a:t>
            </a:r>
            <a:r>
              <a:rPr lang="sv-SE" baseline="0" dirty="0" err="1" smtClean="0"/>
              <a:t>use</a:t>
            </a:r>
            <a:r>
              <a:rPr lang="sv-SE" baseline="0" dirty="0" smtClean="0"/>
              <a:t> web solutions </a:t>
            </a:r>
            <a:r>
              <a:rPr lang="sv-SE" baseline="0" dirty="0" err="1" smtClean="0"/>
              <a:t>provided</a:t>
            </a:r>
            <a:r>
              <a:rPr lang="sv-SE" baseline="0" dirty="0" smtClean="0"/>
              <a:t> by a </a:t>
            </a:r>
            <a:r>
              <a:rPr lang="sv-SE" baseline="0" dirty="0" err="1" smtClean="0"/>
              <a:t>commersial</a:t>
            </a:r>
            <a:r>
              <a:rPr lang="sv-SE" baseline="0" dirty="0" smtClean="0"/>
              <a:t> </a:t>
            </a:r>
            <a:r>
              <a:rPr lang="sv-SE" baseline="0" dirty="0" err="1" smtClean="0"/>
              <a:t>supplyer</a:t>
            </a:r>
            <a:r>
              <a:rPr lang="sv-SE" baseline="0" dirty="0" smtClean="0"/>
              <a:t> – </a:t>
            </a:r>
            <a:r>
              <a:rPr lang="sv-SE" baseline="0" dirty="0" err="1" smtClean="0"/>
              <a:t>they</a:t>
            </a:r>
            <a:r>
              <a:rPr lang="sv-SE" baseline="0" dirty="0" smtClean="0"/>
              <a:t> </a:t>
            </a:r>
            <a:r>
              <a:rPr lang="sv-SE" baseline="0" dirty="0" err="1" smtClean="0"/>
              <a:t>would</a:t>
            </a:r>
            <a:r>
              <a:rPr lang="sv-SE" baseline="0" dirty="0" smtClean="0"/>
              <a:t> </a:t>
            </a:r>
            <a:r>
              <a:rPr lang="sv-SE" baseline="0" dirty="0" err="1" smtClean="0"/>
              <a:t>need</a:t>
            </a:r>
            <a:r>
              <a:rPr lang="sv-SE" baseline="0" dirty="0" smtClean="0"/>
              <a:t> a </a:t>
            </a:r>
            <a:r>
              <a:rPr lang="sv-SE" baseline="0" dirty="0" err="1" smtClean="0"/>
              <a:t>licence</a:t>
            </a:r>
            <a:r>
              <a:rPr lang="sv-SE" baseline="0" dirty="0" smtClean="0"/>
              <a:t> for </a:t>
            </a:r>
            <a:r>
              <a:rPr lang="sv-SE" baseline="0" dirty="0" err="1" smtClean="0"/>
              <a:t>use</a:t>
            </a:r>
            <a:r>
              <a:rPr lang="sv-SE" baseline="0" dirty="0" smtClean="0"/>
              <a:t> </a:t>
            </a:r>
            <a:r>
              <a:rPr lang="sv-SE" baseline="0" dirty="0" err="1" smtClean="0"/>
              <a:t>of</a:t>
            </a:r>
            <a:r>
              <a:rPr lang="sv-SE" baseline="0" dirty="0" smtClean="0"/>
              <a:t> the API. </a:t>
            </a:r>
          </a:p>
          <a:p>
            <a:endParaRPr lang="sv-SE" baseline="0" dirty="0" smtClean="0"/>
          </a:p>
          <a:p>
            <a:r>
              <a:rPr lang="sv-SE" baseline="0" dirty="0" smtClean="0"/>
              <a:t>For </a:t>
            </a:r>
            <a:r>
              <a:rPr lang="sv-SE" baseline="0" dirty="0" err="1" smtClean="0"/>
              <a:t>library</a:t>
            </a:r>
            <a:r>
              <a:rPr lang="sv-SE" baseline="0" dirty="0" smtClean="0"/>
              <a:t> end </a:t>
            </a:r>
            <a:r>
              <a:rPr lang="sv-SE" baseline="0" dirty="0" err="1" smtClean="0"/>
              <a:t>users</a:t>
            </a:r>
            <a:r>
              <a:rPr lang="sv-SE" baseline="0" dirty="0" smtClean="0"/>
              <a:t> it is </a:t>
            </a:r>
            <a:r>
              <a:rPr lang="sv-SE" baseline="0" dirty="0" err="1" smtClean="0"/>
              <a:t>important</a:t>
            </a:r>
            <a:r>
              <a:rPr lang="sv-SE" baseline="0" dirty="0" smtClean="0"/>
              <a:t> to be </a:t>
            </a:r>
            <a:r>
              <a:rPr lang="sv-SE" baseline="0" dirty="0" err="1" smtClean="0"/>
              <a:t>able</a:t>
            </a:r>
            <a:r>
              <a:rPr lang="sv-SE" baseline="0" dirty="0" smtClean="0"/>
              <a:t> to </a:t>
            </a:r>
            <a:r>
              <a:rPr lang="sv-SE" baseline="0" dirty="0" err="1" smtClean="0"/>
              <a:t>search</a:t>
            </a:r>
            <a:r>
              <a:rPr lang="sv-SE" baseline="0" dirty="0" smtClean="0"/>
              <a:t> by </a:t>
            </a:r>
            <a:r>
              <a:rPr lang="sv-SE" baseline="0" dirty="0" err="1" smtClean="0"/>
              <a:t>subject</a:t>
            </a:r>
            <a:r>
              <a:rPr lang="sv-SE" baseline="0" dirty="0" smtClean="0"/>
              <a:t> – </a:t>
            </a:r>
            <a:r>
              <a:rPr lang="sv-SE" baseline="0" dirty="0" err="1" smtClean="0"/>
              <a:t>should</a:t>
            </a:r>
            <a:r>
              <a:rPr lang="sv-SE" baseline="0" dirty="0" smtClean="0"/>
              <a:t> the national </a:t>
            </a:r>
            <a:r>
              <a:rPr lang="sv-SE" baseline="0" dirty="0" err="1" smtClean="0"/>
              <a:t>library</a:t>
            </a:r>
            <a:r>
              <a:rPr lang="sv-SE" baseline="0" dirty="0" smtClean="0"/>
              <a:t> </a:t>
            </a:r>
            <a:r>
              <a:rPr lang="sv-SE" baseline="0" dirty="0" err="1" smtClean="0"/>
              <a:t>organize</a:t>
            </a:r>
            <a:r>
              <a:rPr lang="sv-SE" baseline="0" dirty="0" smtClean="0"/>
              <a:t> </a:t>
            </a:r>
            <a:r>
              <a:rPr lang="sv-SE" baseline="0" dirty="0" err="1" smtClean="0"/>
              <a:t>use</a:t>
            </a:r>
            <a:r>
              <a:rPr lang="sv-SE" baseline="0" dirty="0" smtClean="0"/>
              <a:t> </a:t>
            </a:r>
            <a:r>
              <a:rPr lang="sv-SE" baseline="0" dirty="0" err="1" smtClean="0"/>
              <a:t>of</a:t>
            </a:r>
            <a:r>
              <a:rPr lang="sv-SE" baseline="0" dirty="0" smtClean="0"/>
              <a:t> an API to make it </a:t>
            </a:r>
            <a:r>
              <a:rPr lang="sv-SE" baseline="0" dirty="0" err="1" smtClean="0"/>
              <a:t>easier</a:t>
            </a:r>
            <a:r>
              <a:rPr lang="sv-SE" baseline="0" dirty="0" smtClean="0"/>
              <a:t>?</a:t>
            </a:r>
          </a:p>
          <a:p>
            <a:endParaRPr lang="sv-SE" baseline="0" dirty="0" smtClean="0"/>
          </a:p>
          <a:p>
            <a:r>
              <a:rPr lang="sv-SE" baseline="0" dirty="0" smtClean="0"/>
              <a:t>For </a:t>
            </a:r>
            <a:r>
              <a:rPr lang="sv-SE" baseline="0" dirty="0" err="1" smtClean="0"/>
              <a:t>users</a:t>
            </a:r>
            <a:r>
              <a:rPr lang="sv-SE" baseline="0" dirty="0" smtClean="0"/>
              <a:t> </a:t>
            </a:r>
            <a:r>
              <a:rPr lang="sv-SE" baseline="0" dirty="0" err="1" smtClean="0"/>
              <a:t>searching</a:t>
            </a:r>
            <a:r>
              <a:rPr lang="sv-SE" baseline="0" dirty="0" smtClean="0"/>
              <a:t> the web – Dewey as </a:t>
            </a:r>
            <a:r>
              <a:rPr lang="sv-SE" baseline="0" dirty="0" err="1" smtClean="0"/>
              <a:t>linked</a:t>
            </a:r>
            <a:r>
              <a:rPr lang="sv-SE" baseline="0" dirty="0" smtClean="0"/>
              <a:t> </a:t>
            </a:r>
            <a:r>
              <a:rPr lang="sv-SE" baseline="0" dirty="0" err="1" smtClean="0"/>
              <a:t>open</a:t>
            </a:r>
            <a:r>
              <a:rPr lang="sv-SE" baseline="0" dirty="0" smtClean="0"/>
              <a:t> data </a:t>
            </a:r>
            <a:r>
              <a:rPr lang="sv-SE" baseline="0" dirty="0" err="1" smtClean="0"/>
              <a:t>would</a:t>
            </a:r>
            <a:r>
              <a:rPr lang="sv-SE" baseline="0" dirty="0" smtClean="0"/>
              <a:t> </a:t>
            </a:r>
            <a:r>
              <a:rPr lang="sv-SE" baseline="0" dirty="0" err="1" smtClean="0"/>
              <a:t>open</a:t>
            </a:r>
            <a:r>
              <a:rPr lang="sv-SE" baseline="0" dirty="0" smtClean="0"/>
              <a:t> </a:t>
            </a:r>
            <a:r>
              <a:rPr lang="sv-SE" baseline="0" dirty="0" err="1" smtClean="0"/>
              <a:t>up</a:t>
            </a:r>
            <a:r>
              <a:rPr lang="sv-SE" baseline="0" dirty="0" smtClean="0"/>
              <a:t> </a:t>
            </a:r>
            <a:r>
              <a:rPr lang="sv-SE" baseline="0" dirty="0" err="1" smtClean="0"/>
              <a:t>subject</a:t>
            </a:r>
            <a:r>
              <a:rPr lang="sv-SE" baseline="0" dirty="0" smtClean="0"/>
              <a:t> data </a:t>
            </a:r>
            <a:r>
              <a:rPr lang="sv-SE" baseline="0" dirty="0" err="1" smtClean="0"/>
              <a:t>hidden</a:t>
            </a:r>
            <a:r>
              <a:rPr lang="sv-SE" baseline="0" dirty="0" smtClean="0"/>
              <a:t> in Dewey </a:t>
            </a:r>
            <a:r>
              <a:rPr lang="sv-SE" baseline="0" dirty="0" err="1" smtClean="0"/>
              <a:t>codes</a:t>
            </a:r>
            <a:r>
              <a:rPr lang="sv-SE" baseline="0" dirty="0" smtClean="0"/>
              <a:t>.  </a:t>
            </a:r>
            <a:r>
              <a:rPr lang="sv-SE" baseline="0" dirty="0" err="1" smtClean="0"/>
              <a:t>Even</a:t>
            </a:r>
            <a:r>
              <a:rPr lang="sv-SE" baseline="0" dirty="0" smtClean="0"/>
              <a:t> a </a:t>
            </a:r>
            <a:r>
              <a:rPr lang="sv-SE" baseline="0" dirty="0" err="1" smtClean="0"/>
              <a:t>shallow</a:t>
            </a:r>
            <a:r>
              <a:rPr lang="sv-SE" baseline="0" dirty="0" smtClean="0"/>
              <a:t> Dewey.info </a:t>
            </a:r>
            <a:r>
              <a:rPr lang="sv-SE" baseline="0" dirty="0" err="1" smtClean="0"/>
              <a:t>would</a:t>
            </a:r>
            <a:r>
              <a:rPr lang="sv-SE" baseline="0" dirty="0" smtClean="0"/>
              <a:t> be </a:t>
            </a:r>
            <a:r>
              <a:rPr lang="sv-SE" baseline="0" dirty="0" err="1" smtClean="0"/>
              <a:t>of</a:t>
            </a:r>
            <a:r>
              <a:rPr lang="sv-SE" baseline="0" dirty="0" smtClean="0"/>
              <a:t> </a:t>
            </a:r>
            <a:r>
              <a:rPr lang="sv-SE" baseline="0" dirty="0" err="1" smtClean="0"/>
              <a:t>use</a:t>
            </a:r>
            <a:r>
              <a:rPr lang="sv-SE" baseline="0" dirty="0" smtClean="0"/>
              <a:t>!</a:t>
            </a:r>
          </a:p>
          <a:p>
            <a:endParaRPr lang="sv-SE" baseline="0" dirty="0" smtClean="0"/>
          </a:p>
          <a:p>
            <a:r>
              <a:rPr lang="sv-SE" baseline="0" dirty="0" smtClean="0"/>
              <a:t>Will </a:t>
            </a:r>
            <a:r>
              <a:rPr lang="sv-SE" baseline="0" dirty="0" err="1" smtClean="0"/>
              <a:t>libraries</a:t>
            </a:r>
            <a:r>
              <a:rPr lang="sv-SE" baseline="0" dirty="0" smtClean="0"/>
              <a:t> </a:t>
            </a:r>
            <a:r>
              <a:rPr lang="sv-SE" baseline="0" dirty="0" err="1" smtClean="0"/>
              <a:t>continue</a:t>
            </a:r>
            <a:r>
              <a:rPr lang="sv-SE" baseline="0" dirty="0" smtClean="0"/>
              <a:t> </a:t>
            </a:r>
            <a:r>
              <a:rPr lang="sv-SE" baseline="0" dirty="0" err="1" smtClean="0"/>
              <a:t>building</a:t>
            </a:r>
            <a:r>
              <a:rPr lang="sv-SE" baseline="0" dirty="0" smtClean="0"/>
              <a:t> long Dewey </a:t>
            </a:r>
            <a:r>
              <a:rPr lang="sv-SE" baseline="0" dirty="0" err="1" smtClean="0"/>
              <a:t>numbers</a:t>
            </a:r>
            <a:r>
              <a:rPr lang="sv-SE" baseline="0" dirty="0" smtClean="0"/>
              <a:t> </a:t>
            </a:r>
            <a:r>
              <a:rPr lang="sv-SE" baseline="0" dirty="0" err="1" smtClean="0"/>
              <a:t>if</a:t>
            </a:r>
            <a:r>
              <a:rPr lang="sv-SE" baseline="0" dirty="0" smtClean="0"/>
              <a:t> the parts </a:t>
            </a:r>
            <a:r>
              <a:rPr lang="sv-SE" baseline="0" dirty="0" err="1" smtClean="0"/>
              <a:t>cannot</a:t>
            </a:r>
            <a:r>
              <a:rPr lang="sv-SE" baseline="0" dirty="0" smtClean="0"/>
              <a:t> be </a:t>
            </a:r>
            <a:r>
              <a:rPr lang="sv-SE" baseline="0" dirty="0" err="1" smtClean="0"/>
              <a:t>used</a:t>
            </a:r>
            <a:r>
              <a:rPr lang="sv-SE" baseline="0" dirty="0" smtClean="0"/>
              <a:t>? </a:t>
            </a:r>
            <a:r>
              <a:rPr lang="sv-SE" b="0" dirty="0" smtClean="0"/>
              <a:t>362.19</a:t>
            </a:r>
            <a:r>
              <a:rPr lang="sv-SE" b="0" dirty="0" smtClean="0">
                <a:solidFill>
                  <a:srgbClr val="00B050"/>
                </a:solidFill>
              </a:rPr>
              <a:t>6994</a:t>
            </a:r>
            <a:r>
              <a:rPr lang="sv-SE" b="0" dirty="0" smtClean="0">
                <a:solidFill>
                  <a:srgbClr val="190117"/>
                </a:solidFill>
              </a:rPr>
              <a:t>347</a:t>
            </a:r>
            <a:r>
              <a:rPr lang="sv-SE" b="0" dirty="0" smtClean="0">
                <a:solidFill>
                  <a:srgbClr val="0070C0"/>
                </a:solidFill>
              </a:rPr>
              <a:t>0092</a:t>
            </a:r>
            <a:r>
              <a:rPr lang="sv-SE" b="0" dirty="0" smtClean="0"/>
              <a:t> – </a:t>
            </a:r>
            <a:r>
              <a:rPr lang="en-US" b="0" dirty="0" smtClean="0"/>
              <a:t>Services to patients with specific conditions – Cancer – in the large intestine - biography</a:t>
            </a:r>
            <a:endParaRPr lang="sv-SE" b="0" dirty="0" smtClean="0"/>
          </a:p>
          <a:p>
            <a:endParaRPr lang="sv-SE" b="0" dirty="0" smtClean="0"/>
          </a:p>
          <a:p>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0C509-D668-496A-AB3B-53FFF03894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72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dirty="0" smtClean="0"/>
              <a:t>Compared to other countries, Germany’s DDC history is rather young. Application of the DDC in Germany got started only after the translation of DDC 22 (full edition) was completed in 2005, and it was soon clear that its scope of usage would vary from countries having a longtime DDC history built around the DDC as shelving instrument. </a:t>
            </a:r>
          </a:p>
          <a:p>
            <a:endParaRPr lang="en-US" sz="900" dirty="0" smtClean="0"/>
          </a:p>
          <a:p>
            <a:r>
              <a:rPr lang="en-US" sz="900" dirty="0" smtClean="0"/>
              <a:t>The main focus was put on data exchange and retrieval solutions, nevertheless this also involved the large-scale undertaking of contributing DDC numbers for titles of the German National Bibliography. Today, the German National Library supplies an average of over 80.000 works per year with DDC, and that is just</a:t>
            </a:r>
            <a:r>
              <a:rPr lang="en-US" sz="900" baseline="0" dirty="0" smtClean="0"/>
              <a:t> the amount of assigned full Dewey </a:t>
            </a:r>
            <a:r>
              <a:rPr lang="en-US" sz="900" dirty="0" smtClean="0"/>
              <a:t>numbers, DNB Subject</a:t>
            </a:r>
            <a:r>
              <a:rPr lang="en-US" sz="900" baseline="0" dirty="0" smtClean="0"/>
              <a:t> Categories count extra. A</a:t>
            </a:r>
            <a:r>
              <a:rPr lang="en-US" sz="900" dirty="0" smtClean="0"/>
              <a:t> considerable amount of it – and that is a first hint – is only partly verbally indexed. This alone backs</a:t>
            </a:r>
            <a:r>
              <a:rPr lang="en-US" sz="900" baseline="0" dirty="0" smtClean="0"/>
              <a:t> up the necessity of a more detailed </a:t>
            </a:r>
            <a:r>
              <a:rPr lang="en-US" sz="900" dirty="0" smtClean="0"/>
              <a:t>DDC-based access</a:t>
            </a:r>
            <a:r>
              <a:rPr lang="en-US" sz="900" baseline="0" dirty="0" smtClean="0"/>
              <a:t> to bibliographic resources. One big advantage of the DDC is that it consists of numerical and verbal content, so why not using both elements also for retrieval?</a:t>
            </a:r>
          </a:p>
          <a:p>
            <a:endParaRPr lang="en-US" sz="900" baseline="0" dirty="0" smtClean="0"/>
          </a:p>
          <a:p>
            <a:r>
              <a:rPr lang="en-US" sz="900" baseline="0" dirty="0" smtClean="0"/>
              <a:t>The other fact is quite simple: German library users don’t grow up with the Dewey Decimal System as a library system that is an integral part of a child’s public education. For our users, Dewey numbers are one among other filters they may use in a catalog to get to the resources of interest. Usually, they don’t care about which instruments have been used to index a document, they want an intuitive and quick way to results.</a:t>
            </a:r>
          </a:p>
          <a:p>
            <a:endParaRPr lang="en-US" sz="900" baseline="0" dirty="0" smtClean="0"/>
          </a:p>
          <a:p>
            <a:r>
              <a:rPr lang="en-US" sz="900" baseline="0" dirty="0" smtClean="0"/>
              <a:t>To meet all the mentioned requirements, an approach had to be found that would include on the one hand the verbal and numerical access points which the DDC luckily provides, and on the other hand could bring together all the DDC-indexed resources we already had and would soon have in the German library landscape. It was intended from the beginning that other libraries or library networks that have Dewey numbers in their bibliographic records, could be integrated in the DDC web portal – so to say, to underline that there is a central access to DDC-indexed documents.</a:t>
            </a:r>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4</a:t>
            </a:fld>
            <a:endParaRPr lang="de-DE">
              <a:solidFill>
                <a:prstClr val="black"/>
              </a:solidFill>
            </a:endParaRPr>
          </a:p>
        </p:txBody>
      </p:sp>
    </p:spTree>
    <p:extLst>
      <p:ext uri="{BB962C8B-B14F-4D97-AF65-F5344CB8AC3E}">
        <p14:creationId xmlns:p14="http://schemas.microsoft.com/office/powerpoint/2010/main" val="327373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2006 MelvilSearch was launched, as</a:t>
            </a:r>
            <a:r>
              <a:rPr lang="en-US" baseline="0" dirty="0" smtClean="0"/>
              <a:t> part of the </a:t>
            </a:r>
            <a:r>
              <a:rPr lang="en-US" baseline="0" dirty="0" err="1" smtClean="0"/>
              <a:t>Melvil</a:t>
            </a:r>
            <a:r>
              <a:rPr lang="en-US" baseline="0" dirty="0" smtClean="0"/>
              <a:t> product service by DNB that also included MelvilClass – which was the DNB‘s classification tool for the German DDC at that time – and a few other applications to help dealing with Dewey data in OPACs.</a:t>
            </a:r>
          </a:p>
          <a:p>
            <a:endParaRPr lang="en-US" baseline="0" dirty="0" smtClean="0"/>
          </a:p>
          <a:p>
            <a:r>
              <a:rPr lang="en-US" baseline="0" dirty="0" smtClean="0"/>
              <a:t>On this screenshot you can see that decision was made to separate the title hits into two matching categories: Titles that have been given the present Dewey number, meaning that these are the exact matches to a class. </a:t>
            </a:r>
          </a:p>
          <a:p>
            <a:endParaRPr lang="en-US" baseline="0" dirty="0" smtClean="0"/>
          </a:p>
          <a:p>
            <a:r>
              <a:rPr lang="en-US" baseline="0" dirty="0" smtClean="0"/>
              <a:t>The other column subsumes results for the exact number and all assigned Dewey numbers of subordinate classes.</a:t>
            </a:r>
          </a:p>
          <a:p>
            <a:endParaRPr lang="en-US" baseline="0" dirty="0" smtClean="0"/>
          </a:p>
          <a:p>
            <a:r>
              <a:rPr lang="en-US" baseline="0" dirty="0" smtClean="0"/>
              <a:t>When we are speaking of Dewey numbers here, you may recognize that one relatively important characteristic of the Dewey Decimal Classification is missing here: There are no Dewey numbers displayed!</a:t>
            </a:r>
            <a:endParaRPr lang="en-US"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5</a:t>
            </a:fld>
            <a:endParaRPr lang="de-DE">
              <a:solidFill>
                <a:prstClr val="black"/>
              </a:solidFill>
            </a:endParaRPr>
          </a:p>
        </p:txBody>
      </p:sp>
    </p:spTree>
    <p:extLst>
      <p:ext uri="{BB962C8B-B14F-4D97-AF65-F5344CB8AC3E}">
        <p14:creationId xmlns:p14="http://schemas.microsoft.com/office/powerpoint/2010/main" val="428943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That is why 2010 was a milestone: Since then, the Creative Commons License permitted representation of captions </a:t>
            </a:r>
            <a:r>
              <a:rPr lang="en-US" u="sng" dirty="0" smtClean="0"/>
              <a:t>and</a:t>
            </a:r>
            <a:r>
              <a:rPr lang="en-US" dirty="0" smtClean="0"/>
              <a:t> numbers also at any deeper hierarchical level than the first three Summary levels.</a:t>
            </a:r>
          </a:p>
          <a:p>
            <a:endParaRPr lang="en-US" dirty="0" smtClean="0"/>
          </a:p>
          <a:p>
            <a:r>
              <a:rPr lang="en-US" dirty="0" smtClean="0"/>
              <a:t>This step was very important because MelvilSearch wanted to provide the user with intuitive DDC browsing – and that was simply not given when only captions were displayed! So, it was a great success when OCLC and DNB agreed on that License to allow using full DDC data in own applications for non-commercial use.</a:t>
            </a:r>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6</a:t>
            </a:fld>
            <a:endParaRPr lang="de-DE">
              <a:solidFill>
                <a:prstClr val="black"/>
              </a:solidFill>
            </a:endParaRPr>
          </a:p>
        </p:txBody>
      </p:sp>
    </p:spTree>
    <p:extLst>
      <p:ext uri="{BB962C8B-B14F-4D97-AF65-F5344CB8AC3E}">
        <p14:creationId xmlns:p14="http://schemas.microsoft.com/office/powerpoint/2010/main" val="258513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2012 marks the beginning of the cooperative international work on DDC applications.</a:t>
            </a:r>
          </a:p>
          <a:p>
            <a:endParaRPr lang="en-US" dirty="0" smtClean="0"/>
          </a:p>
          <a:p>
            <a:r>
              <a:rPr lang="en-US" dirty="0" smtClean="0"/>
              <a:t>MelvilSearch and MelvilClass had been customized for the German use cases. In the meantime, other countries followed in translating the newest DDC full edition, and more and more common uses in the DDC-applying community developed. Hence, the DNB made a decision in favor of the international and cooperative further development of DDC applications, and replaced the </a:t>
            </a:r>
            <a:r>
              <a:rPr lang="en-US" dirty="0" err="1" smtClean="0"/>
              <a:t>Melvil</a:t>
            </a:r>
            <a:r>
              <a:rPr lang="en-US" dirty="0" smtClean="0"/>
              <a:t> products by the new releases of OCLC‘s WebDewey and WebDewey Search. For WebDewey Search, basic functionalities were defined, with the possibility to adjust and add features if needed.</a:t>
            </a:r>
          </a:p>
          <a:p>
            <a:endParaRPr lang="en-US" dirty="0" smtClean="0"/>
          </a:p>
          <a:p>
            <a:r>
              <a:rPr lang="en-US" dirty="0" smtClean="0"/>
              <a:t>On</a:t>
            </a:r>
            <a:r>
              <a:rPr lang="en-US" baseline="0" dirty="0" smtClean="0"/>
              <a:t> this slide you see the German WebDewey Search as it looks today.</a:t>
            </a:r>
            <a:endParaRPr lang="en-US" dirty="0" smtClean="0"/>
          </a:p>
          <a:p>
            <a:endParaRPr lang="de-DE"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253701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noProof="0" dirty="0" smtClean="0"/>
              <a:t>I will make the start now to show what‘s special in the German use case of WebDewey Search, and afterwards hand on to my colleagues.</a:t>
            </a:r>
            <a:endParaRPr lang="en-US" noProof="0" dirty="0" smtClean="0"/>
          </a:p>
          <a:p>
            <a:endParaRPr lang="en-US" noProof="0" dirty="0" smtClean="0"/>
          </a:p>
          <a:p>
            <a:r>
              <a:rPr lang="en-US" noProof="0" dirty="0" smtClean="0"/>
              <a:t>Currently,</a:t>
            </a:r>
            <a:r>
              <a:rPr lang="en-US" baseline="0" noProof="0" dirty="0" smtClean="0"/>
              <a:t> t</a:t>
            </a:r>
            <a:r>
              <a:rPr lang="en-US" noProof="0" dirty="0" smtClean="0"/>
              <a:t>he</a:t>
            </a:r>
            <a:r>
              <a:rPr lang="en-US" baseline="0" noProof="0" dirty="0" smtClean="0"/>
              <a:t>re are three extras:</a:t>
            </a:r>
            <a:endParaRPr lang="en-US" noProof="0" dirty="0" smtClean="0"/>
          </a:p>
          <a:p>
            <a:endParaRPr lang="en-US" noProof="0" dirty="0" smtClean="0"/>
          </a:p>
          <a:p>
            <a:r>
              <a:rPr lang="en-US" baseline="0" noProof="0" dirty="0" smtClean="0"/>
              <a:t>We have more than one catalog integrated, </a:t>
            </a:r>
          </a:p>
          <a:p>
            <a:endParaRPr lang="en-US" baseline="0" noProof="0" dirty="0" smtClean="0"/>
          </a:p>
          <a:p>
            <a:r>
              <a:rPr lang="en-US" baseline="0" noProof="0" dirty="0" smtClean="0"/>
              <a:t>the DDC Tables are available for browsing and searching,</a:t>
            </a:r>
          </a:p>
          <a:p>
            <a:endParaRPr lang="en-US" baseline="0" noProof="0" dirty="0" smtClean="0"/>
          </a:p>
          <a:p>
            <a:r>
              <a:rPr lang="en-US" baseline="0" noProof="0" dirty="0" smtClean="0"/>
              <a:t>and we offer an additional approach to titles by making use of what we call the „</a:t>
            </a:r>
            <a:r>
              <a:rPr lang="en-US" baseline="0" noProof="0" dirty="0" err="1" smtClean="0"/>
              <a:t>Einzelablage</a:t>
            </a:r>
            <a:r>
              <a:rPr lang="en-US" baseline="0" noProof="0" dirty="0" smtClean="0"/>
              <a:t>“ – that is, the storage of number components for synthesized Dewey numbers.</a:t>
            </a:r>
          </a:p>
          <a:p>
            <a:endParaRPr lang="en-US" noProof="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85334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dirty="0" smtClean="0"/>
              <a:t>Due to the decentralized organization of the German library landscape, specialized collections are found in any of the federal states of Germany. Most research libraries belong to one of the six library network systems, each of them operating own library catalogs with collections containing millions of items. Due</a:t>
            </a:r>
            <a:r>
              <a:rPr lang="en-US" sz="1100" baseline="0" dirty="0" smtClean="0"/>
              <a:t> to the common practice of </a:t>
            </a:r>
            <a:r>
              <a:rPr lang="en-US" sz="1100" dirty="0" smtClean="0"/>
              <a:t>foreign data exchanges, a number of libraries and</a:t>
            </a:r>
            <a:r>
              <a:rPr lang="en-US" sz="1100" baseline="0" dirty="0" smtClean="0"/>
              <a:t> library networks have received Dewey numbers from the Library of Congress, the British National Bibliography, and also from the DNB. This is how t</a:t>
            </a:r>
            <a:r>
              <a:rPr lang="en-US" sz="1100" dirty="0" smtClean="0"/>
              <a:t>itle records are permanently enriched not only by verbal indexing data but also by Dewey numbers. </a:t>
            </a:r>
          </a:p>
          <a:p>
            <a:endParaRPr lang="en-US" sz="1100" dirty="0" smtClean="0"/>
          </a:p>
          <a:p>
            <a:r>
              <a:rPr lang="en-US" sz="1100" dirty="0" smtClean="0"/>
              <a:t>Therefore, it seem</a:t>
            </a:r>
            <a:r>
              <a:rPr lang="en-US" sz="1100" baseline="0" dirty="0" smtClean="0"/>
              <a:t>s only natural to bring the resources together and offer a central access to DDC-indexed works.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The user is free to decide how many of the local catalogs to consider by simply activating or deactivating the respective checkboxes in the “Search in” area. Currently, the catalogs of six libraries or library networks are connected to WebDewey Search German: the German National Library (DNB), the Common Library Network (GBV), the </a:t>
            </a:r>
            <a:r>
              <a:rPr lang="en-US" sz="1100" dirty="0" err="1" smtClean="0"/>
              <a:t>Hessische</a:t>
            </a:r>
            <a:r>
              <a:rPr lang="en-US" sz="1100" dirty="0" smtClean="0"/>
              <a:t> </a:t>
            </a:r>
            <a:r>
              <a:rPr lang="en-US" sz="1100" dirty="0" err="1" smtClean="0"/>
              <a:t>BibliotheksInformationsSystem</a:t>
            </a:r>
            <a:r>
              <a:rPr lang="en-US" sz="1100" dirty="0" smtClean="0"/>
              <a:t> (</a:t>
            </a:r>
            <a:r>
              <a:rPr lang="en-US" sz="1100" dirty="0" err="1" smtClean="0"/>
              <a:t>HeBIS</a:t>
            </a:r>
            <a:r>
              <a:rPr lang="en-US" sz="1100" dirty="0" smtClean="0"/>
              <a:t>), the </a:t>
            </a:r>
            <a:r>
              <a:rPr lang="en-US" sz="1100" dirty="0" err="1" smtClean="0"/>
              <a:t>Göttingen</a:t>
            </a:r>
            <a:r>
              <a:rPr lang="en-US" sz="1100" dirty="0" smtClean="0"/>
              <a:t> State and University Library (SUB), the Library Service Centre Baden-Wuerttemberg (SWB), and the Library System of the </a:t>
            </a:r>
            <a:r>
              <a:rPr lang="en-US" sz="1100" dirty="0" err="1" smtClean="0"/>
              <a:t>Freie</a:t>
            </a:r>
            <a:r>
              <a:rPr lang="en-US" sz="1100" dirty="0" smtClean="0"/>
              <a:t> </a:t>
            </a:r>
            <a:r>
              <a:rPr lang="en-US" sz="1100" dirty="0" err="1" smtClean="0"/>
              <a:t>Universität</a:t>
            </a:r>
            <a:r>
              <a:rPr lang="en-US" sz="1100" dirty="0" smtClean="0"/>
              <a:t> Berlin (FUB).</a:t>
            </a:r>
          </a:p>
          <a:p>
            <a:endParaRPr lang="de-DE" sz="1100" dirty="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3817568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integration</a:t>
            </a:r>
            <a:r>
              <a:rPr lang="en-US" baseline="0" dirty="0" smtClean="0"/>
              <a:t> of the DDC Tables represents a</a:t>
            </a:r>
            <a:r>
              <a:rPr lang="en-US" dirty="0" smtClean="0"/>
              <a:t> high gain for titles that have been assigned a synthesized number beyond the numbers held in WebDewey. For example, browsing to the</a:t>
            </a:r>
            <a:r>
              <a:rPr lang="en-US" baseline="0" dirty="0" smtClean="0"/>
              <a:t> Table 2 number (</a:t>
            </a:r>
            <a:r>
              <a:rPr lang="en-US" dirty="0" smtClean="0"/>
              <a:t>T2—492352) for Amsterdam leads to catalog results gathering all at once everything published about or in the</a:t>
            </a:r>
            <a:r>
              <a:rPr lang="en-US" baseline="0" dirty="0" smtClean="0"/>
              <a:t> City of Amsterdam in the Netherlands</a:t>
            </a:r>
            <a:r>
              <a:rPr lang="en-US" dirty="0" smtClean="0"/>
              <a:t>. Approaching those titles via</a:t>
            </a:r>
            <a:r>
              <a:rPr lang="en-US" baseline="0" dirty="0" smtClean="0"/>
              <a:t> the Schedules would only be successful, if the corresponding built number was part of the standard edition.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Relative Index terms of Table numbers can also be searched.</a:t>
            </a:r>
            <a:endParaRPr lang="de-DE" dirty="0" smtClean="0"/>
          </a:p>
          <a:p>
            <a:endParaRPr lang="en-US" baseline="0" dirty="0" smtClean="0"/>
          </a:p>
          <a:p>
            <a:r>
              <a:rPr lang="en-US" baseline="0" dirty="0" smtClean="0"/>
              <a:t>The integration of the Table numbers in WebDewey Search is made possible by the storage of number components. You will hear more about that in the context of the “Further titles” column.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159439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“Further titles” column:</a:t>
            </a:r>
          </a:p>
          <a:p>
            <a:endParaRPr lang="en-US" dirty="0" smtClean="0"/>
          </a:p>
          <a:p>
            <a:r>
              <a:rPr lang="en-US" dirty="0" smtClean="0"/>
              <a:t>As mentioned</a:t>
            </a:r>
            <a:r>
              <a:rPr lang="en-US" baseline="0" dirty="0" smtClean="0"/>
              <a:t> before, German WebDewey Search has t</a:t>
            </a:r>
            <a:r>
              <a:rPr lang="en-US" dirty="0" smtClean="0"/>
              <a:t>wo columns regarding the results display in the browse area: “Titles in this class” and “Titles in this class and subordinate classes”. And there is a third column as</a:t>
            </a:r>
            <a:r>
              <a:rPr lang="en-US" baseline="0" dirty="0" smtClean="0"/>
              <a:t> well, for those</a:t>
            </a:r>
            <a:r>
              <a:rPr lang="en-US" dirty="0" smtClean="0"/>
              <a:t> titles that have been assigned a built number – with the specification that the Dewey number as present in the hierarchy has been used as a component in the number-building process. </a:t>
            </a:r>
          </a:p>
          <a:p>
            <a:endParaRPr lang="en-US" dirty="0" smtClean="0"/>
          </a:p>
          <a:p>
            <a:r>
              <a:rPr lang="en-US" dirty="0" smtClean="0"/>
              <a:t>The results</a:t>
            </a:r>
            <a:r>
              <a:rPr lang="en-US" baseline="0" dirty="0" smtClean="0"/>
              <a:t> in this column represent a different aspect or perspective of the topic, or they represent the main topic that has been added to a certain discipline. DDC disciplines like economics for example wouldn’t work without adding numbers from throughout the Schedules, other areas like medicine in 610 and Social problems and services in the 360s help each other out, in order to represent a specific aspect in the respective field.</a:t>
            </a:r>
          </a:p>
          <a:p>
            <a:endParaRPr lang="en-US" baseline="0" dirty="0" smtClean="0"/>
          </a:p>
          <a:p>
            <a:endParaRPr lang="en-US" dirty="0" smtClean="0"/>
          </a:p>
        </p:txBody>
      </p:sp>
      <p:sp>
        <p:nvSpPr>
          <p:cNvPr id="4" name="Foliennummernplatzhalter 3"/>
          <p:cNvSpPr>
            <a:spLocks noGrp="1"/>
          </p:cNvSpPr>
          <p:nvPr>
            <p:ph type="sldNum" sz="quarter" idx="10"/>
          </p:nvPr>
        </p:nvSpPr>
        <p:spPr/>
        <p:txBody>
          <a:bodyPr/>
          <a:lstStyle/>
          <a:p>
            <a:pPr>
              <a:defRPr/>
            </a:pPr>
            <a:fld id="{A6B60990-A456-4E15-8235-A772450F9E97}" type="slidenum">
              <a:rPr lang="de-DE" smtClean="0">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66994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13F6D694-A112-4F91-B0ED-DFF9018C1B8F}" type="datetimeFigureOut">
              <a:rPr lang="nb-NO" smtClean="0"/>
              <a:t>10.05.2016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97519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3F6D694-A112-4F91-B0ED-DFF9018C1B8F}" type="datetimeFigureOut">
              <a:rPr lang="nb-NO" smtClean="0"/>
              <a:t>10.05.2016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271036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3F6D694-A112-4F91-B0ED-DFF9018C1B8F}" type="datetimeFigureOut">
              <a:rPr lang="nb-NO" smtClean="0"/>
              <a:t>10.05.2016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27403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66725" y="1887538"/>
            <a:ext cx="7305675" cy="1644650"/>
          </a:xfrm>
        </p:spPr>
        <p:txBody>
          <a:bodyPr lIns="0" tIns="0" rIns="0" bIns="0"/>
          <a:lstStyle>
            <a:lvl1pPr>
              <a:defRPr sz="5000"/>
            </a:lvl1pPr>
          </a:lstStyle>
          <a:p>
            <a:r>
              <a:rPr lang="sv-SE" smtClean="0"/>
              <a:t>Klicka här för att ändra format</a:t>
            </a:r>
            <a:endParaRPr lang="sv-SE"/>
          </a:p>
        </p:txBody>
      </p:sp>
      <p:sp>
        <p:nvSpPr>
          <p:cNvPr id="3" name="Underrubrik 2"/>
          <p:cNvSpPr>
            <a:spLocks noGrp="1"/>
          </p:cNvSpPr>
          <p:nvPr>
            <p:ph type="subTitle" idx="1"/>
          </p:nvPr>
        </p:nvSpPr>
        <p:spPr>
          <a:xfrm>
            <a:off x="466725" y="3644900"/>
            <a:ext cx="7305675" cy="6731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sp>
        <p:nvSpPr>
          <p:cNvPr id="7" name="Rectangle 8"/>
          <p:cNvSpPr>
            <a:spLocks noChangeArrowheads="1"/>
          </p:cNvSpPr>
          <p:nvPr userDrawn="1"/>
        </p:nvSpPr>
        <p:spPr bwMode="auto">
          <a:xfrm>
            <a:off x="468313" y="1484313"/>
            <a:ext cx="8205787" cy="1254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Platshållare fö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07FFCD-3E1C-401C-A226-76B61ED347BB}"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sidfot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Presentationens titel</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Platshållare för bildnummer 1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97382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199"/>
            <a:ext cx="7308000" cy="378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4FBFA3-62DA-4DD5-B5A0-9992B1519F5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Platshållare för sidfot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Presentationens titel</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Platshållare för bildnumm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04922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6724" y="790575"/>
            <a:ext cx="7308000" cy="482600"/>
          </a:xfrm>
        </p:spPr>
        <p:txBody>
          <a:bodyPr/>
          <a:lstStyle/>
          <a:p>
            <a:r>
              <a:rPr lang="sv-SE" smtClean="0"/>
              <a:t>Klicka här för att ändra format</a:t>
            </a:r>
            <a:endParaRPr lang="sv-SE"/>
          </a:p>
        </p:txBody>
      </p:sp>
      <p:sp>
        <p:nvSpPr>
          <p:cNvPr id="9" name="Platshållare för innehåll 8"/>
          <p:cNvSpPr>
            <a:spLocks noGrp="1"/>
          </p:cNvSpPr>
          <p:nvPr>
            <p:ph sz="quarter" idx="13"/>
          </p:nvPr>
        </p:nvSpPr>
        <p:spPr>
          <a:xfrm>
            <a:off x="457200" y="1600198"/>
            <a:ext cx="4032000" cy="378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8"/>
          <p:cNvSpPr>
            <a:spLocks noGrp="1"/>
          </p:cNvSpPr>
          <p:nvPr>
            <p:ph sz="quarter" idx="14"/>
          </p:nvPr>
        </p:nvSpPr>
        <p:spPr>
          <a:xfrm>
            <a:off x="4631375" y="1600198"/>
            <a:ext cx="4032000" cy="37800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datum 2"/>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49B955-9DD4-4887-9665-310194303FC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Platshållare för sidfot 3"/>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Presentationens titel</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Platshållare för bildnumm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875619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628775"/>
            <a:ext cx="4032000" cy="5461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5" name="Platshållare för text 4"/>
          <p:cNvSpPr>
            <a:spLocks noGrp="1"/>
          </p:cNvSpPr>
          <p:nvPr>
            <p:ph type="body" sz="quarter" idx="3"/>
          </p:nvPr>
        </p:nvSpPr>
        <p:spPr>
          <a:xfrm>
            <a:off x="4645025" y="1628775"/>
            <a:ext cx="4032000" cy="5461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1" name="Platshållare för innehåll 10"/>
          <p:cNvSpPr>
            <a:spLocks noGrp="1"/>
          </p:cNvSpPr>
          <p:nvPr>
            <p:ph sz="quarter" idx="13"/>
          </p:nvPr>
        </p:nvSpPr>
        <p:spPr>
          <a:xfrm>
            <a:off x="474663" y="2205038"/>
            <a:ext cx="4032000" cy="318452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Platshållare för innehåll 10"/>
          <p:cNvSpPr>
            <a:spLocks noGrp="1"/>
          </p:cNvSpPr>
          <p:nvPr>
            <p:ph sz="quarter" idx="14"/>
          </p:nvPr>
        </p:nvSpPr>
        <p:spPr>
          <a:xfrm>
            <a:off x="4649788" y="2205038"/>
            <a:ext cx="4032000" cy="3184525"/>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12B48C-5CFC-4D28-9174-9B9C776C62A7}"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sidfot 5"/>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Presentationens titel</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Platshållare för bildnummer 9"/>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510126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FB3374-3319-416E-B312-E39D99C87C2D}"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Platshållare för sidfot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Presentationens titel</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Platshållare för bildnumm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27027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5" name="Picture 8" descr="Logg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5847035"/>
            <a:ext cx="792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tshållare för datum 10"/>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4E6BA-8522-4D71-8DCA-D6E94B2B737C}"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Platshållare för sidfot 1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Presentationens titel</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Platshållare för bildnummer 1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275784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dnb_RGB"/>
          <p:cNvPicPr>
            <a:picLocks noChangeAspect="1" noChangeArrowheads="1"/>
          </p:cNvPicPr>
          <p:nvPr/>
        </p:nvPicPr>
        <p:blipFill>
          <a:blip r:embed="rId2" cstate="print"/>
          <a:srcRect/>
          <a:stretch>
            <a:fillRect/>
          </a:stretch>
        </p:blipFill>
        <p:spPr bwMode="auto">
          <a:xfrm>
            <a:off x="7812088" y="404813"/>
            <a:ext cx="1236662" cy="798512"/>
          </a:xfrm>
          <a:prstGeom prst="rect">
            <a:avLst/>
          </a:prstGeom>
          <a:noFill/>
          <a:ln w="9525">
            <a:noFill/>
            <a:miter lim="800000"/>
            <a:headEnd/>
            <a:tailEnd/>
          </a:ln>
        </p:spPr>
      </p:pic>
      <p:sp>
        <p:nvSpPr>
          <p:cNvPr id="19463" name="Rectangle 7"/>
          <p:cNvSpPr>
            <a:spLocks noGrp="1" noChangeArrowheads="1"/>
          </p:cNvSpPr>
          <p:nvPr>
            <p:ph type="ctrTitle"/>
          </p:nvPr>
        </p:nvSpPr>
        <p:spPr>
          <a:xfrm>
            <a:off x="827088" y="3343275"/>
            <a:ext cx="7593012" cy="1295400"/>
          </a:xfrm>
        </p:spPr>
        <p:txBody>
          <a:bodyPr/>
          <a:lstStyle>
            <a:lvl1pPr>
              <a:lnSpc>
                <a:spcPts val="3600"/>
              </a:lnSpc>
              <a:defRPr sz="3200" b="0"/>
            </a:lvl1pPr>
          </a:lstStyle>
          <a:p>
            <a:r>
              <a:rPr lang="de-DE" smtClean="0"/>
              <a:t>Titelmasterformat durch Klicken bearbeiten</a:t>
            </a:r>
            <a:endParaRPr lang="de-DE" dirty="0"/>
          </a:p>
        </p:txBody>
      </p:sp>
      <p:sp>
        <p:nvSpPr>
          <p:cNvPr id="19464" name="Rectangle 8"/>
          <p:cNvSpPr>
            <a:spLocks noGrp="1" noChangeArrowheads="1"/>
          </p:cNvSpPr>
          <p:nvPr>
            <p:ph type="subTitle" idx="1"/>
          </p:nvPr>
        </p:nvSpPr>
        <p:spPr>
          <a:xfrm>
            <a:off x="827088" y="2914650"/>
            <a:ext cx="7593012" cy="385763"/>
          </a:xfrm>
        </p:spPr>
        <p:txBody>
          <a:bodyPr/>
          <a:lstStyle>
            <a:lvl1pPr marL="0" indent="0">
              <a:buFont typeface="Verdana" pitchFamily="34" charset="0"/>
              <a:buNone/>
              <a:defRPr sz="2000"/>
            </a:lvl1pPr>
          </a:lstStyle>
          <a:p>
            <a:r>
              <a:rPr lang="de-DE" smtClean="0"/>
              <a:t>Formatvorlage des Untertitelmasters durch Klicken bearbeiten</a:t>
            </a:r>
            <a:endParaRPr lang="de-DE" dirty="0"/>
          </a:p>
        </p:txBody>
      </p:sp>
      <p:sp>
        <p:nvSpPr>
          <p:cNvPr id="5" name="Rectangle 10"/>
          <p:cNvSpPr>
            <a:spLocks noGrp="1" noChangeArrowheads="1"/>
          </p:cNvSpPr>
          <p:nvPr>
            <p:ph type="ftr" sz="quarter" idx="10"/>
          </p:nvPr>
        </p:nvSpPr>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4098901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4" name="Titel 1"/>
          <p:cNvSpPr>
            <a:spLocks noGrp="1"/>
          </p:cNvSpPr>
          <p:nvPr>
            <p:ph type="title"/>
          </p:nvPr>
        </p:nvSpPr>
        <p:spPr>
          <a:xfrm>
            <a:off x="827088" y="1619250"/>
            <a:ext cx="7593012" cy="777875"/>
          </a:xfrm>
        </p:spPr>
        <p:txBody>
          <a:bodyPr/>
          <a:lstStyle>
            <a:lvl1pPr>
              <a:lnSpc>
                <a:spcPts val="3000"/>
              </a:lnSpc>
              <a:defRPr b="0"/>
            </a:lvl1pPr>
          </a:lstStyle>
          <a:p>
            <a:r>
              <a:rPr lang="de-DE" smtClean="0"/>
              <a:t>Titelmasterformat durch Klicken bearbeiten</a:t>
            </a:r>
            <a:endParaRPr lang="de-DE" dirty="0"/>
          </a:p>
        </p:txBody>
      </p:sp>
      <p:sp>
        <p:nvSpPr>
          <p:cNvPr id="5" name="Inhaltsplatzhalter 2"/>
          <p:cNvSpPr>
            <a:spLocks noGrp="1"/>
          </p:cNvSpPr>
          <p:nvPr>
            <p:ph idx="1"/>
          </p:nvPr>
        </p:nvSpPr>
        <p:spPr>
          <a:xfrm>
            <a:off x="827088" y="2422800"/>
            <a:ext cx="7593012" cy="3697200"/>
          </a:xfrm>
        </p:spPr>
        <p:txBody>
          <a:bodyPr/>
          <a:lstStyle>
            <a:lvl1pPr>
              <a:lnSpc>
                <a:spcPts val="3000"/>
              </a:lnSpc>
              <a:spcBef>
                <a:spcPts val="1680"/>
              </a:spcBef>
              <a:defRPr sz="2600" b="1"/>
            </a:lvl1pPr>
            <a:lvl2pPr marL="1076325" indent="-452438">
              <a:lnSpc>
                <a:spcPts val="2400"/>
              </a:lnSpc>
              <a:spcBef>
                <a:spcPts val="300"/>
              </a:spcBef>
              <a:defRPr sz="2000"/>
            </a:lvl2pPr>
            <a:lvl3pPr marL="1341438" indent="-265113">
              <a:lnSpc>
                <a:spcPts val="2400"/>
              </a:lnSpc>
              <a:spcBef>
                <a:spcPts val="300"/>
              </a:spcBef>
              <a:defRPr sz="2000"/>
            </a:lvl3pPr>
            <a:lvl4pPr marL="1600200" indent="-258763">
              <a:lnSpc>
                <a:spcPts val="2400"/>
              </a:lnSpc>
              <a:spcBef>
                <a:spcPts val="300"/>
              </a:spcBef>
              <a:defRPr sz="2000"/>
            </a:lvl4pPr>
            <a:lvl5pPr marL="1879600" indent="-265113">
              <a:lnSpc>
                <a:spcPts val="2400"/>
              </a:lnSpc>
              <a:spcBef>
                <a:spcPts val="300"/>
              </a:spcBef>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Rectangle 9"/>
          <p:cNvSpPr>
            <a:spLocks noGrp="1" noChangeArrowheads="1"/>
          </p:cNvSpPr>
          <p:nvPr>
            <p:ph type="ftr" sz="quarter" idx="10"/>
          </p:nvPr>
        </p:nvSpPr>
        <p:spPr>
          <a:xfrm>
            <a:off x="514350" y="6384925"/>
            <a:ext cx="7874000" cy="152400"/>
          </a:xfrm>
          <a:ln/>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34378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3F6D694-A112-4F91-B0ED-DFF9018C1B8F}" type="datetimeFigureOut">
              <a:rPr lang="nb-NO" smtClean="0"/>
              <a:t>10.05.2016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3058201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spcBef>
                <a:spcPts val="168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9"/>
          <p:cNvSpPr>
            <a:spLocks noGrp="1" noChangeArrowheads="1"/>
          </p:cNvSpPr>
          <p:nvPr>
            <p:ph type="ftr" sz="quarter" idx="10"/>
          </p:nvPr>
        </p:nvSpPr>
        <p:spPr>
          <a:ln/>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4090165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el und zwei Aufzählung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827088" y="2698750"/>
            <a:ext cx="3719512" cy="3417888"/>
          </a:xfrm>
        </p:spPr>
        <p:txBody>
          <a:bodyPr/>
          <a:lstStyle>
            <a:lvl1pPr>
              <a:spcBef>
                <a:spcPts val="1200"/>
              </a:spcBef>
              <a:defRPr sz="2000"/>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99000" y="2698750"/>
            <a:ext cx="3721100" cy="3417888"/>
          </a:xfrm>
        </p:spPr>
        <p:txBody>
          <a:bodyPr/>
          <a:lstStyle>
            <a:lvl1pPr>
              <a:spcBef>
                <a:spcPts val="1200"/>
              </a:spcBef>
              <a:defRPr lang="de-DE" sz="2000" dirty="0" smtClean="0">
                <a:solidFill>
                  <a:schemeClr val="tx1"/>
                </a:solidFill>
                <a:latin typeface="+mn-lt"/>
                <a:ea typeface="+mn-ea"/>
                <a:cs typeface="+mn-cs"/>
              </a:defRPr>
            </a:lvl1pPr>
            <a:lvl2pPr>
              <a:lnSpc>
                <a:spcPts val="2000"/>
              </a:lnSpc>
              <a:spcBef>
                <a:spcPts val="300"/>
              </a:spcBef>
              <a:defRPr sz="1600"/>
            </a:lvl2pPr>
            <a:lvl3pPr>
              <a:lnSpc>
                <a:spcPts val="2000"/>
              </a:lnSpc>
              <a:spcBef>
                <a:spcPts val="300"/>
              </a:spcBef>
              <a:defRPr sz="1600"/>
            </a:lvl3pPr>
            <a:lvl4pPr>
              <a:lnSpc>
                <a:spcPts val="2000"/>
              </a:lnSpc>
              <a:spcBef>
                <a:spcPts val="300"/>
              </a:spcBef>
              <a:defRPr sz="1600"/>
            </a:lvl4pPr>
            <a:lvl5pPr>
              <a:lnSpc>
                <a:spcPts val="2000"/>
              </a:lnSpc>
              <a:spcBef>
                <a:spcPts val="300"/>
              </a:spcBef>
              <a:defRPr sz="16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1730859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Rectangle 9"/>
          <p:cNvSpPr>
            <a:spLocks noGrp="1" noChangeArrowheads="1"/>
          </p:cNvSpPr>
          <p:nvPr>
            <p:ph type="ftr" sz="quarter" idx="10"/>
          </p:nvPr>
        </p:nvSpPr>
        <p:spPr>
          <a:ln/>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2054256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_mitLogo">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2894127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smtClean="0">
                <a:solidFill>
                  <a:srgbClr val="808080"/>
                </a:solidFill>
              </a:rPr>
              <a:t>| Tina Mengel, German National Library | EDUG 2016, Göttingen</a:t>
            </a:r>
            <a:endParaRPr lang="de-DE">
              <a:solidFill>
                <a:srgbClr val="808080"/>
              </a:solidFill>
            </a:endParaRPr>
          </a:p>
        </p:txBody>
      </p:sp>
    </p:spTree>
    <p:extLst>
      <p:ext uri="{BB962C8B-B14F-4D97-AF65-F5344CB8AC3E}">
        <p14:creationId xmlns:p14="http://schemas.microsoft.com/office/powerpoint/2010/main" val="44164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2"/>
          <p:cNvSpPr>
            <a:spLocks noGrp="1"/>
          </p:cNvSpPr>
          <p:nvPr>
            <p:ph idx="1"/>
          </p:nvPr>
        </p:nvSpPr>
        <p:spPr>
          <a:xfrm>
            <a:off x="827088" y="2698750"/>
            <a:ext cx="7593012" cy="3417888"/>
          </a:xfrm>
        </p:spPr>
        <p:txBody>
          <a:bodyPr/>
          <a:lstStyle>
            <a:lvl1pPr>
              <a:spcBef>
                <a:spcPts val="1680"/>
              </a:spcBef>
              <a:buNone/>
              <a:defRPr/>
            </a:lvl1pPr>
          </a:lstStyle>
          <a:p>
            <a:pPr lvl="0"/>
            <a:r>
              <a:rPr lang="de-DE" smtClean="0"/>
              <a:t>Textmasterformat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4244220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itel und zwei Objek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3000"/>
              </a:lnSpc>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827088" y="2698750"/>
            <a:ext cx="3719512" cy="3417888"/>
          </a:xfrm>
        </p:spPr>
        <p:txBody>
          <a:bodyPr/>
          <a:lstStyle>
            <a:lvl1pPr>
              <a:spcBef>
                <a:spcPts val="12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Textmasterformat bearbeiten</a:t>
            </a:r>
          </a:p>
        </p:txBody>
      </p:sp>
      <p:sp>
        <p:nvSpPr>
          <p:cNvPr id="4" name="Inhaltsplatzhalter 3"/>
          <p:cNvSpPr>
            <a:spLocks noGrp="1"/>
          </p:cNvSpPr>
          <p:nvPr>
            <p:ph sz="half" idx="2"/>
          </p:nvPr>
        </p:nvSpPr>
        <p:spPr>
          <a:xfrm>
            <a:off x="4699000" y="2698750"/>
            <a:ext cx="3721100" cy="3417888"/>
          </a:xfrm>
        </p:spPr>
        <p:txBody>
          <a:bodyPr/>
          <a:lstStyle>
            <a:lvl1pPr>
              <a:spcBef>
                <a:spcPts val="1200"/>
              </a:spcBef>
              <a:buNone/>
              <a:defRPr sz="2000"/>
            </a:lvl1pPr>
            <a:lvl2pPr>
              <a:lnSpc>
                <a:spcPts val="2000"/>
              </a:lnSpc>
              <a:defRPr sz="1600"/>
            </a:lvl2pPr>
            <a:lvl3pPr>
              <a:lnSpc>
                <a:spcPts val="2000"/>
              </a:lnSpc>
              <a:defRPr sz="1600"/>
            </a:lvl3pPr>
            <a:lvl4pPr>
              <a:lnSpc>
                <a:spcPts val="2000"/>
              </a:lnSpc>
              <a:defRPr sz="1600"/>
            </a:lvl4pPr>
            <a:lvl5pPr>
              <a:lnSpc>
                <a:spcPts val="2000"/>
              </a:lnSpc>
              <a:defRPr sz="1600"/>
            </a:lvl5pPr>
            <a:lvl6pPr>
              <a:defRPr sz="1800"/>
            </a:lvl6pPr>
            <a:lvl7pPr>
              <a:defRPr sz="1800"/>
            </a:lvl7pPr>
            <a:lvl8pPr>
              <a:defRPr sz="1800"/>
            </a:lvl8pPr>
            <a:lvl9pPr>
              <a:defRPr sz="1800"/>
            </a:lvl9pPr>
          </a:lstStyle>
          <a:p>
            <a:pPr lvl="0"/>
            <a:r>
              <a:rPr lang="de-DE" smtClean="0"/>
              <a:t>Textmasterformat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smtClean="0">
                <a:solidFill>
                  <a:srgbClr val="000000"/>
                </a:solidFill>
              </a:rPr>
              <a:t>| Tina Mengel, German National Library | EDUG 2016, Göttingen</a:t>
            </a:r>
            <a:endParaRPr lang="de-DE">
              <a:solidFill>
                <a:srgbClr val="000000"/>
              </a:solidFill>
            </a:endParaRPr>
          </a:p>
        </p:txBody>
      </p:sp>
    </p:spTree>
    <p:extLst>
      <p:ext uri="{BB962C8B-B14F-4D97-AF65-F5344CB8AC3E}">
        <p14:creationId xmlns:p14="http://schemas.microsoft.com/office/powerpoint/2010/main" val="39066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13F6D694-A112-4F91-B0ED-DFF9018C1B8F}" type="datetimeFigureOut">
              <a:rPr lang="nb-NO" smtClean="0"/>
              <a:t>10.05.2016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409726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13F6D694-A112-4F91-B0ED-DFF9018C1B8F}" type="datetimeFigureOut">
              <a:rPr lang="nb-NO" smtClean="0"/>
              <a:t>10.05.2016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194656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3F6D694-A112-4F91-B0ED-DFF9018C1B8F}" type="datetimeFigureOut">
              <a:rPr lang="nb-NO" smtClean="0"/>
              <a:t>10.05.2016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404862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13F6D694-A112-4F91-B0ED-DFF9018C1B8F}" type="datetimeFigureOut">
              <a:rPr lang="nb-NO" smtClean="0"/>
              <a:t>10.05.2016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418743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3F6D694-A112-4F91-B0ED-DFF9018C1B8F}" type="datetimeFigureOut">
              <a:rPr lang="nb-NO" smtClean="0"/>
              <a:t>10.05.2016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288882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3F6D694-A112-4F91-B0ED-DFF9018C1B8F}" type="datetimeFigureOut">
              <a:rPr lang="nb-NO" smtClean="0"/>
              <a:t>10.05.2016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165871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3F6D694-A112-4F91-B0ED-DFF9018C1B8F}" type="datetimeFigureOut">
              <a:rPr lang="nb-NO" smtClean="0"/>
              <a:t>10.05.2016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7E13616-2CBA-4632-B451-88B9CA2ED9EB}" type="slidenum">
              <a:rPr lang="nb-NO" smtClean="0"/>
              <a:t>‹#›</a:t>
            </a:fld>
            <a:endParaRPr lang="nb-NO"/>
          </a:p>
        </p:txBody>
      </p:sp>
    </p:spTree>
    <p:extLst>
      <p:ext uri="{BB962C8B-B14F-4D97-AF65-F5344CB8AC3E}">
        <p14:creationId xmlns:p14="http://schemas.microsoft.com/office/powerpoint/2010/main" val="214690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6D694-A112-4F91-B0ED-DFF9018C1B8F}" type="datetimeFigureOut">
              <a:rPr lang="nb-NO" smtClean="0"/>
              <a:t>10.05.2016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13616-2CBA-4632-B451-88B9CA2ED9EB}" type="slidenum">
              <a:rPr lang="nb-NO" smtClean="0"/>
              <a:t>‹#›</a:t>
            </a:fld>
            <a:endParaRPr lang="nb-NO"/>
          </a:p>
        </p:txBody>
      </p:sp>
    </p:spTree>
    <p:extLst>
      <p:ext uri="{BB962C8B-B14F-4D97-AF65-F5344CB8AC3E}">
        <p14:creationId xmlns:p14="http://schemas.microsoft.com/office/powerpoint/2010/main" val="116609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6724" y="790575"/>
            <a:ext cx="7308000" cy="482600"/>
          </a:xfrm>
          <a:prstGeom prst="rect">
            <a:avLst/>
          </a:prstGeom>
        </p:spPr>
        <p:txBody>
          <a:bodyPr vert="horz" lIns="0" tIns="0" rIns="0" bIns="0" rtlCol="0" anchor="b" anchorCtr="0">
            <a:no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199"/>
            <a:ext cx="7308000" cy="3780000"/>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2"/>
          </p:nvPr>
        </p:nvSpPr>
        <p:spPr>
          <a:xfrm>
            <a:off x="466725" y="6224588"/>
            <a:ext cx="2160000" cy="144000"/>
          </a:xfrm>
          <a:prstGeom prst="rect">
            <a:avLst/>
          </a:prstGeom>
        </p:spPr>
        <p:txBody>
          <a:bodyPr vert="horz" lIns="0" tIns="0" rIns="0" bIns="0" rtlCol="0" anchor="ctr"/>
          <a:lstStyle>
            <a:lvl1pPr algn="l">
              <a:defRPr sz="8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3744CA-C761-4E54-A539-778A2A412802}"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sidfot 4"/>
          <p:cNvSpPr>
            <a:spLocks noGrp="1"/>
          </p:cNvSpPr>
          <p:nvPr>
            <p:ph type="ftr" sz="quarter" idx="3"/>
          </p:nvPr>
        </p:nvSpPr>
        <p:spPr>
          <a:xfrm>
            <a:off x="466725" y="6525360"/>
            <a:ext cx="2160000" cy="144000"/>
          </a:xfrm>
          <a:prstGeom prst="rect">
            <a:avLst/>
          </a:prstGeom>
        </p:spPr>
        <p:txBody>
          <a:bodyPr vert="horz" lIns="0" tIns="0" rIns="0" bIns="0" rtlCol="0" anchor="ctr"/>
          <a:lstStyle>
            <a:lvl1pPr algn="l">
              <a:defRPr sz="8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Presentationens titel</a:t>
            </a: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bildnummer 5"/>
          <p:cNvSpPr>
            <a:spLocks noGrp="1"/>
          </p:cNvSpPr>
          <p:nvPr>
            <p:ph type="sldNum" sz="quarter" idx="4"/>
          </p:nvPr>
        </p:nvSpPr>
        <p:spPr>
          <a:xfrm>
            <a:off x="466725" y="6373813"/>
            <a:ext cx="2160000" cy="144000"/>
          </a:xfrm>
          <a:prstGeom prst="rect">
            <a:avLst/>
          </a:prstGeom>
        </p:spPr>
        <p:txBody>
          <a:bodyPr vert="horz" lIns="0" tIns="0" rIns="0" bIns="0" rtlCol="0" anchor="ctr"/>
          <a:lstStyle>
            <a:lvl1pPr algn="l">
              <a:defRPr sz="8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9"/>
          <p:cNvSpPr>
            <a:spLocks noChangeArrowheads="1"/>
          </p:cNvSpPr>
          <p:nvPr userDrawn="1"/>
        </p:nvSpPr>
        <p:spPr bwMode="auto">
          <a:xfrm>
            <a:off x="468313" y="1484313"/>
            <a:ext cx="8205787" cy="1254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Picture 8" descr="Logga"/>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84368" y="5847035"/>
            <a:ext cx="792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008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180000" indent="-180000" algn="l" defTabSz="914400" rtl="0" eaLnBrk="1" latinLnBrk="0" hangingPunct="1">
        <a:lnSpc>
          <a:spcPts val="2200"/>
        </a:lnSpc>
        <a:spcBef>
          <a:spcPts val="1200"/>
        </a:spcBef>
        <a:buFont typeface="Arial" pitchFamily="34" charset="0"/>
        <a:buChar char="•"/>
        <a:defRPr sz="1600" kern="1200">
          <a:solidFill>
            <a:schemeClr val="tx1"/>
          </a:solidFill>
          <a:latin typeface="+mn-lt"/>
          <a:ea typeface="+mn-ea"/>
          <a:cs typeface="+mn-cs"/>
        </a:defRPr>
      </a:lvl1pPr>
      <a:lvl2pPr marL="543600" indent="-183600" algn="l" defTabSz="914400" rtl="0" eaLnBrk="1" latinLnBrk="0" hangingPunct="1">
        <a:lnSpc>
          <a:spcPts val="2200"/>
        </a:lnSpc>
        <a:spcBef>
          <a:spcPts val="0"/>
        </a:spcBef>
        <a:buFont typeface="Arial" pitchFamily="34" charset="0"/>
        <a:buChar char="–"/>
        <a:defRPr sz="1600" kern="1200">
          <a:solidFill>
            <a:schemeClr val="tx1"/>
          </a:solidFill>
          <a:latin typeface="+mn-lt"/>
          <a:ea typeface="+mn-ea"/>
          <a:cs typeface="+mn-cs"/>
        </a:defRPr>
      </a:lvl2pPr>
      <a:lvl3pPr marL="896400" indent="-172800" algn="l" defTabSz="914400" rtl="0" eaLnBrk="1" latinLnBrk="0" hangingPunct="1">
        <a:lnSpc>
          <a:spcPts val="2200"/>
        </a:lnSpc>
        <a:spcBef>
          <a:spcPts val="0"/>
        </a:spcBef>
        <a:buFont typeface="Arial" pitchFamily="34" charset="0"/>
        <a:buChar char="­"/>
        <a:defRPr sz="1600" kern="1200">
          <a:solidFill>
            <a:schemeClr val="tx1"/>
          </a:solidFill>
          <a:latin typeface="+mn-lt"/>
          <a:ea typeface="+mn-ea"/>
          <a:cs typeface="+mn-cs"/>
        </a:defRPr>
      </a:lvl3pPr>
      <a:lvl4pPr marL="1256400" indent="-180000" algn="l" defTabSz="914400" rtl="0" eaLnBrk="1" latinLnBrk="0" hangingPunct="1">
        <a:lnSpc>
          <a:spcPts val="2200"/>
        </a:lnSpc>
        <a:spcBef>
          <a:spcPts val="0"/>
        </a:spcBef>
        <a:buFont typeface="Arial" pitchFamily="34" charset="0"/>
        <a:buChar char="–"/>
        <a:defRPr sz="1600" kern="1200">
          <a:solidFill>
            <a:schemeClr val="tx1"/>
          </a:solidFill>
          <a:latin typeface="+mn-lt"/>
          <a:ea typeface="+mn-ea"/>
          <a:cs typeface="+mn-cs"/>
        </a:defRPr>
      </a:lvl4pPr>
      <a:lvl5pPr marL="1620000" indent="-183600" algn="l" defTabSz="914400" rtl="0" eaLnBrk="1" latinLnBrk="0" hangingPunct="1">
        <a:lnSpc>
          <a:spcPts val="2200"/>
        </a:lnSpc>
        <a:spcBef>
          <a:spcPts val="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827088" y="1619250"/>
            <a:ext cx="7593012" cy="777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027" name="Rectangle 8"/>
          <p:cNvSpPr>
            <a:spLocks noGrp="1" noChangeArrowheads="1"/>
          </p:cNvSpPr>
          <p:nvPr>
            <p:ph type="body" idx="1"/>
          </p:nvPr>
        </p:nvSpPr>
        <p:spPr bwMode="auto">
          <a:xfrm>
            <a:off x="827088" y="2698750"/>
            <a:ext cx="7593012" cy="3417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3" name="Rectangle 9"/>
          <p:cNvSpPr>
            <a:spLocks noGrp="1" noChangeArrowheads="1"/>
          </p:cNvSpPr>
          <p:nvPr>
            <p:ph type="ftr" sz="quarter" idx="3"/>
          </p:nvPr>
        </p:nvSpPr>
        <p:spPr bwMode="auto">
          <a:xfrm>
            <a:off x="514350" y="6384925"/>
            <a:ext cx="78740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000"/>
            </a:lvl1pPr>
          </a:lstStyle>
          <a:p>
            <a:pPr fontAlgn="base">
              <a:spcBef>
                <a:spcPct val="0"/>
              </a:spcBef>
              <a:spcAft>
                <a:spcPct val="0"/>
              </a:spcAft>
              <a:defRPr/>
            </a:pPr>
            <a:r>
              <a:rPr lang="de-DE" smtClean="0">
                <a:solidFill>
                  <a:srgbClr val="000000"/>
                </a:solidFill>
              </a:rPr>
              <a:t>| Tina Mengel, German National Library | EDUG 2016, Göttingen</a:t>
            </a:r>
            <a:endParaRPr lang="de-DE">
              <a:solidFill>
                <a:srgbClr val="000000"/>
              </a:solidFill>
            </a:endParaRPr>
          </a:p>
        </p:txBody>
      </p:sp>
      <p:pic>
        <p:nvPicPr>
          <p:cNvPr id="1029" name="Picture 10" descr="dnb_RGB"/>
          <p:cNvPicPr>
            <a:picLocks noChangeAspect="1" noChangeArrowheads="1"/>
          </p:cNvPicPr>
          <p:nvPr/>
        </p:nvPicPr>
        <p:blipFill>
          <a:blip r:embed="rId11" cstate="print"/>
          <a:srcRect/>
          <a:stretch>
            <a:fillRect/>
          </a:stretch>
        </p:blipFill>
        <p:spPr bwMode="auto">
          <a:xfrm>
            <a:off x="7812088" y="404813"/>
            <a:ext cx="1236662" cy="798512"/>
          </a:xfrm>
          <a:prstGeom prst="rect">
            <a:avLst/>
          </a:prstGeom>
          <a:noFill/>
          <a:ln w="9525">
            <a:noFill/>
            <a:miter lim="800000"/>
            <a:headEnd/>
            <a:tailEnd/>
          </a:ln>
        </p:spPr>
      </p:pic>
    </p:spTree>
    <p:extLst>
      <p:ext uri="{BB962C8B-B14F-4D97-AF65-F5344CB8AC3E}">
        <p14:creationId xmlns:p14="http://schemas.microsoft.com/office/powerpoint/2010/main" val="21746822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dt="0"/>
  <p:txStyles>
    <p:titleStyle>
      <a:lvl1pPr algn="l" rtl="0" eaLnBrk="1" fontAlgn="base" hangingPunct="1">
        <a:lnSpc>
          <a:spcPts val="3000"/>
        </a:lnSpc>
        <a:spcBef>
          <a:spcPct val="0"/>
        </a:spcBef>
        <a:spcAft>
          <a:spcPct val="0"/>
        </a:spcAft>
        <a:defRPr sz="2600" b="1">
          <a:solidFill>
            <a:schemeClr val="tx2"/>
          </a:solidFill>
          <a:latin typeface="+mj-lt"/>
          <a:ea typeface="+mj-ea"/>
          <a:cs typeface="+mj-cs"/>
        </a:defRPr>
      </a:lvl1pPr>
      <a:lvl2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2pPr>
      <a:lvl3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3pPr>
      <a:lvl4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4pPr>
      <a:lvl5pPr algn="l" rtl="0" eaLnBrk="1" fontAlgn="base" hangingPunct="1">
        <a:lnSpc>
          <a:spcPts val="3000"/>
        </a:lnSpc>
        <a:spcBef>
          <a:spcPct val="0"/>
        </a:spcBef>
        <a:spcAft>
          <a:spcPct val="0"/>
        </a:spcAft>
        <a:defRPr sz="2600" b="1">
          <a:solidFill>
            <a:schemeClr val="tx2"/>
          </a:solidFill>
          <a:latin typeface="Verdana" pitchFamily="34" charset="0"/>
          <a:cs typeface="Arial" charset="0"/>
        </a:defRPr>
      </a:lvl5pPr>
      <a:lvl6pPr marL="457200" algn="l" rtl="0" eaLnBrk="1" fontAlgn="base" hangingPunct="1">
        <a:spcBef>
          <a:spcPct val="0"/>
        </a:spcBef>
        <a:spcAft>
          <a:spcPct val="0"/>
        </a:spcAft>
        <a:defRPr sz="2600" b="1">
          <a:solidFill>
            <a:schemeClr val="tx2"/>
          </a:solidFill>
          <a:latin typeface="Verdana" pitchFamily="34" charset="0"/>
          <a:cs typeface="Arial" charset="0"/>
        </a:defRPr>
      </a:lvl6pPr>
      <a:lvl7pPr marL="914400" algn="l" rtl="0" eaLnBrk="1" fontAlgn="base" hangingPunct="1">
        <a:spcBef>
          <a:spcPct val="0"/>
        </a:spcBef>
        <a:spcAft>
          <a:spcPct val="0"/>
        </a:spcAft>
        <a:defRPr sz="2600" b="1">
          <a:solidFill>
            <a:schemeClr val="tx2"/>
          </a:solidFill>
          <a:latin typeface="Verdana" pitchFamily="34" charset="0"/>
          <a:cs typeface="Arial" charset="0"/>
        </a:defRPr>
      </a:lvl7pPr>
      <a:lvl8pPr marL="1371600" algn="l" rtl="0" eaLnBrk="1" fontAlgn="base" hangingPunct="1">
        <a:spcBef>
          <a:spcPct val="0"/>
        </a:spcBef>
        <a:spcAft>
          <a:spcPct val="0"/>
        </a:spcAft>
        <a:defRPr sz="2600" b="1">
          <a:solidFill>
            <a:schemeClr val="tx2"/>
          </a:solidFill>
          <a:latin typeface="Verdana" pitchFamily="34" charset="0"/>
          <a:cs typeface="Arial" charset="0"/>
        </a:defRPr>
      </a:lvl8pPr>
      <a:lvl9pPr marL="1828800" algn="l" rtl="0" eaLnBrk="1" fontAlgn="base" hangingPunct="1">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1" fontAlgn="base" hangingPunct="1">
        <a:lnSpc>
          <a:spcPts val="2400"/>
        </a:lnSpc>
        <a:spcBef>
          <a:spcPct val="70000"/>
        </a:spcBef>
        <a:spcAft>
          <a:spcPct val="0"/>
        </a:spcAft>
        <a:buFont typeface="Verdana" pitchFamily="34" charset="0"/>
        <a:buChar char="–"/>
        <a:defRPr sz="2000">
          <a:solidFill>
            <a:schemeClr val="tx1"/>
          </a:solidFill>
          <a:latin typeface="+mn-lt"/>
          <a:ea typeface="+mn-ea"/>
          <a:cs typeface="+mn-cs"/>
        </a:defRPr>
      </a:lvl1pPr>
      <a:lvl2pPr marL="742950" indent="-285750" algn="l" rtl="0" eaLnBrk="1" fontAlgn="base" hangingPunct="1">
        <a:lnSpc>
          <a:spcPts val="2000"/>
        </a:lnSpc>
        <a:spcBef>
          <a:spcPct val="20000"/>
        </a:spcBef>
        <a:spcAft>
          <a:spcPct val="0"/>
        </a:spcAft>
        <a:buChar char="-"/>
        <a:defRPr sz="1600">
          <a:solidFill>
            <a:schemeClr val="tx1"/>
          </a:solidFill>
          <a:latin typeface="+mn-lt"/>
          <a:cs typeface="+mn-cs"/>
        </a:defRPr>
      </a:lvl2pPr>
      <a:lvl3pPr marL="1143000" indent="-228600" algn="l" rtl="0" eaLnBrk="1" fontAlgn="base" hangingPunct="1">
        <a:lnSpc>
          <a:spcPts val="2000"/>
        </a:lnSpc>
        <a:spcBef>
          <a:spcPct val="20000"/>
        </a:spcBef>
        <a:spcAft>
          <a:spcPct val="0"/>
        </a:spcAft>
        <a:buChar char="-"/>
        <a:defRPr sz="1600">
          <a:solidFill>
            <a:schemeClr val="tx1"/>
          </a:solidFill>
          <a:latin typeface="+mn-lt"/>
          <a:cs typeface="+mn-cs"/>
        </a:defRPr>
      </a:lvl3pPr>
      <a:lvl4pPr marL="1600200" indent="-228600" algn="l" rtl="0" eaLnBrk="1" fontAlgn="base" hangingPunct="1">
        <a:lnSpc>
          <a:spcPts val="2000"/>
        </a:lnSpc>
        <a:spcBef>
          <a:spcPct val="20000"/>
        </a:spcBef>
        <a:spcAft>
          <a:spcPct val="0"/>
        </a:spcAft>
        <a:buChar char="-"/>
        <a:defRPr sz="1600">
          <a:solidFill>
            <a:schemeClr val="tx1"/>
          </a:solidFill>
          <a:latin typeface="+mn-lt"/>
          <a:cs typeface="+mn-cs"/>
        </a:defRPr>
      </a:lvl4pPr>
      <a:lvl5pPr marL="2057400" indent="-228600" algn="l" rtl="0" eaLnBrk="1" fontAlgn="base" hangingPunct="1">
        <a:lnSpc>
          <a:spcPts val="2000"/>
        </a:lnSpc>
        <a:spcBef>
          <a:spcPct val="20000"/>
        </a:spcBef>
        <a:spcAft>
          <a:spcPct val="0"/>
        </a:spcAft>
        <a:buChar char="-"/>
        <a:defRPr sz="1600">
          <a:solidFill>
            <a:schemeClr val="tx1"/>
          </a:solidFill>
          <a:latin typeface="+mn-lt"/>
          <a:cs typeface="+mn-cs"/>
        </a:defRPr>
      </a:lvl5pPr>
      <a:lvl6pPr marL="2514600" indent="-228600" algn="l" rtl="0" eaLnBrk="1" fontAlgn="base" hangingPunct="1">
        <a:lnSpc>
          <a:spcPts val="2400"/>
        </a:lnSpc>
        <a:spcBef>
          <a:spcPct val="20000"/>
        </a:spcBef>
        <a:spcAft>
          <a:spcPct val="0"/>
        </a:spcAft>
        <a:buChar char="-"/>
        <a:defRPr sz="1600">
          <a:solidFill>
            <a:schemeClr val="tx1"/>
          </a:solidFill>
          <a:latin typeface="+mn-lt"/>
          <a:cs typeface="+mn-cs"/>
        </a:defRPr>
      </a:lvl6pPr>
      <a:lvl7pPr marL="2971800" indent="-228600" algn="l" rtl="0" eaLnBrk="1" fontAlgn="base" hangingPunct="1">
        <a:lnSpc>
          <a:spcPts val="2400"/>
        </a:lnSpc>
        <a:spcBef>
          <a:spcPct val="20000"/>
        </a:spcBef>
        <a:spcAft>
          <a:spcPct val="0"/>
        </a:spcAft>
        <a:buChar char="-"/>
        <a:defRPr sz="1600">
          <a:solidFill>
            <a:schemeClr val="tx1"/>
          </a:solidFill>
          <a:latin typeface="+mn-lt"/>
          <a:cs typeface="+mn-cs"/>
        </a:defRPr>
      </a:lvl7pPr>
      <a:lvl8pPr marL="3429000" indent="-228600" algn="l" rtl="0" eaLnBrk="1" fontAlgn="base" hangingPunct="1">
        <a:lnSpc>
          <a:spcPts val="2400"/>
        </a:lnSpc>
        <a:spcBef>
          <a:spcPct val="20000"/>
        </a:spcBef>
        <a:spcAft>
          <a:spcPct val="0"/>
        </a:spcAft>
        <a:buChar char="-"/>
        <a:defRPr sz="1600">
          <a:solidFill>
            <a:schemeClr val="tx1"/>
          </a:solidFill>
          <a:latin typeface="+mn-lt"/>
          <a:cs typeface="+mn-cs"/>
        </a:defRPr>
      </a:lvl8pPr>
      <a:lvl9pPr marL="3886200" indent="-228600" algn="l" rtl="0" eaLnBrk="1" fontAlgn="base" hangingPunct="1">
        <a:lnSpc>
          <a:spcPts val="2400"/>
        </a:lnSpc>
        <a:spcBef>
          <a:spcPct val="20000"/>
        </a:spcBef>
        <a:spcAft>
          <a:spcPct val="0"/>
        </a:spcAft>
        <a:buChar char="-"/>
        <a:defRPr sz="16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microsoft.com/office/2007/relationships/hdphoto" Target="../media/hdphoto5.wdp"/><Relationship Id="rId5" Type="http://schemas.openxmlformats.org/officeDocument/2006/relationships/image" Target="../media/image13.jpe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mailto:Peter.Werling@pansoft.de" TargetMode="External"/><Relationship Id="rId3" Type="http://schemas.openxmlformats.org/officeDocument/2006/relationships/hyperlink" Target="http://deweysearchsv.pansoft.de/webdeweysearch/" TargetMode="External"/><Relationship Id="rId7" Type="http://schemas.openxmlformats.org/officeDocument/2006/relationships/hyperlink" Target="mailto:Elise.Conradi@nb.no" TargetMode="External"/><Relationship Id="rId2" Type="http://schemas.openxmlformats.org/officeDocument/2006/relationships/hyperlink" Target="http://deweysearchde.pansoft.de/webdeweysearch/" TargetMode="External"/><Relationship Id="rId1" Type="http://schemas.openxmlformats.org/officeDocument/2006/relationships/slideLayout" Target="../slideLayouts/slideLayout2.xml"/><Relationship Id="rId6" Type="http://schemas.openxmlformats.org/officeDocument/2006/relationships/hyperlink" Target="mailto:Harriet.Aagaard@kb.se" TargetMode="External"/><Relationship Id="rId11" Type="http://schemas.openxmlformats.org/officeDocument/2006/relationships/image" Target="../media/image33.png"/><Relationship Id="rId5" Type="http://schemas.openxmlformats.org/officeDocument/2006/relationships/hyperlink" Target="mailto:T.Mengel@dnb.de" TargetMode="External"/><Relationship Id="rId10" Type="http://schemas.openxmlformats.org/officeDocument/2006/relationships/image" Target="../media/image32.png"/><Relationship Id="rId4" Type="http://schemas.openxmlformats.org/officeDocument/2006/relationships/hyperlink" Target="http://deweysearchno.pansoft.de/webdeweysearch/" TargetMode="Externa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deweysearchsv.pansoft.de/webdeweysearch/mainClasses.html"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hyperlink" Target="http://deweysearchde.pansoft.de/webdeweysearch/mainClasses.html"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hyperlink" Target="http://deweysearchno.pansoft.de/webdeweysearch/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deweysearchde.pansoft.de/webdeweysearch/"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908720"/>
            <a:ext cx="7772400" cy="1470025"/>
          </a:xfrm>
        </p:spPr>
        <p:txBody>
          <a:bodyPr/>
          <a:lstStyle/>
          <a:p>
            <a:r>
              <a:rPr lang="nb-NO" dirty="0" smtClean="0"/>
              <a:t>End </a:t>
            </a:r>
            <a:r>
              <a:rPr lang="nb-NO" dirty="0" err="1" smtClean="0"/>
              <a:t>users</a:t>
            </a:r>
            <a:r>
              <a:rPr lang="nb-NO" dirty="0" smtClean="0"/>
              <a:t> &amp; </a:t>
            </a:r>
            <a:r>
              <a:rPr lang="nb-NO" dirty="0" err="1" smtClean="0"/>
              <a:t>Dewey</a:t>
            </a:r>
            <a:endParaRPr lang="nb-NO" dirty="0"/>
          </a:p>
        </p:txBody>
      </p:sp>
      <p:sp>
        <p:nvSpPr>
          <p:cNvPr id="3" name="Undertittel 2"/>
          <p:cNvSpPr>
            <a:spLocks noGrp="1"/>
          </p:cNvSpPr>
          <p:nvPr>
            <p:ph type="subTitle" idx="1"/>
          </p:nvPr>
        </p:nvSpPr>
        <p:spPr>
          <a:xfrm>
            <a:off x="1227584" y="2348880"/>
            <a:ext cx="6400800" cy="1752600"/>
          </a:xfrm>
        </p:spPr>
        <p:txBody>
          <a:bodyPr/>
          <a:lstStyle/>
          <a:p>
            <a:r>
              <a:rPr lang="nb-NO" dirty="0" err="1" smtClean="0"/>
              <a:t>Can</a:t>
            </a:r>
            <a:r>
              <a:rPr lang="nb-NO" dirty="0" smtClean="0"/>
              <a:t> </a:t>
            </a:r>
            <a:r>
              <a:rPr lang="nb-NO" dirty="0" err="1" smtClean="0"/>
              <a:t>WebDeweySearch</a:t>
            </a:r>
            <a:r>
              <a:rPr lang="nb-NO" dirty="0" smtClean="0"/>
              <a:t> &amp; </a:t>
            </a:r>
            <a:r>
              <a:rPr lang="nb-NO" dirty="0" err="1" smtClean="0"/>
              <a:t>Linked</a:t>
            </a:r>
            <a:r>
              <a:rPr lang="nb-NO" dirty="0" smtClean="0"/>
              <a:t> Data make </a:t>
            </a:r>
            <a:r>
              <a:rPr lang="nb-NO" dirty="0" err="1" smtClean="0"/>
              <a:t>Dewey</a:t>
            </a:r>
            <a:r>
              <a:rPr lang="nb-NO" dirty="0" smtClean="0"/>
              <a:t> </a:t>
            </a:r>
            <a:r>
              <a:rPr lang="nb-NO" dirty="0" err="1" smtClean="0"/>
              <a:t>work</a:t>
            </a:r>
            <a:r>
              <a:rPr lang="nb-NO" dirty="0" smtClean="0"/>
              <a:t> </a:t>
            </a:r>
            <a:r>
              <a:rPr lang="nb-NO" dirty="0" err="1" smtClean="0"/>
              <a:t>harder</a:t>
            </a:r>
            <a:r>
              <a:rPr lang="nb-NO" dirty="0" smtClean="0"/>
              <a:t>?</a:t>
            </a:r>
            <a:endParaRPr lang="nb-NO" dirty="0"/>
          </a:p>
        </p:txBody>
      </p:sp>
      <p:sp>
        <p:nvSpPr>
          <p:cNvPr id="4" name="TekstSylinder 3"/>
          <p:cNvSpPr txBox="1"/>
          <p:nvPr/>
        </p:nvSpPr>
        <p:spPr>
          <a:xfrm>
            <a:off x="1547664" y="4005064"/>
            <a:ext cx="5688632" cy="923330"/>
          </a:xfrm>
          <a:prstGeom prst="rect">
            <a:avLst/>
          </a:prstGeom>
          <a:noFill/>
        </p:spPr>
        <p:txBody>
          <a:bodyPr wrap="square" rtlCol="0">
            <a:spAutoFit/>
          </a:bodyPr>
          <a:lstStyle/>
          <a:p>
            <a:pPr algn="ctr"/>
            <a:r>
              <a:rPr lang="nb-NO" dirty="0" smtClean="0"/>
              <a:t>Tina </a:t>
            </a:r>
            <a:r>
              <a:rPr lang="nb-NO" dirty="0" err="1" smtClean="0"/>
              <a:t>Mengel</a:t>
            </a:r>
            <a:r>
              <a:rPr lang="nb-NO" dirty="0" smtClean="0"/>
              <a:t>, Harriet Aagaard, Elise Conradi</a:t>
            </a:r>
          </a:p>
          <a:p>
            <a:pPr algn="ctr"/>
            <a:r>
              <a:rPr lang="nb-NO" dirty="0" smtClean="0"/>
              <a:t>EDUG 2016</a:t>
            </a:r>
          </a:p>
          <a:p>
            <a:pPr algn="ctr"/>
            <a:r>
              <a:rPr lang="nb-NO" dirty="0" smtClean="0"/>
              <a:t>Göttingen</a:t>
            </a:r>
            <a:endParaRPr lang="nb-NO" dirty="0"/>
          </a:p>
        </p:txBody>
      </p:sp>
      <p:pic>
        <p:nvPicPr>
          <p:cNvPr id="2052" name="Picture 4" descr="&lt;p style=&quot;clear:both&quot;&gt;NB-logo-no-eng-farge-mini&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897643"/>
            <a:ext cx="2376264" cy="6970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dnb.de/SiteGlobals/StyleBundles/Bilder/DNB/logo-1.gif?__blob=normal&amp;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524" y="5726095"/>
            <a:ext cx="1543050" cy="9715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f/fe/Kungliga_bibliotekets_logotyp.svg/160px-Kungliga_bibliotekets_logotyp.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5713626"/>
            <a:ext cx="1008112" cy="107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2. </a:t>
            </a:r>
            <a:r>
              <a:rPr lang="en-US" dirty="0"/>
              <a:t>DDC Tables – Browsing and Searching</a:t>
            </a:r>
            <a:br>
              <a:rPr lang="en-US" dirty="0"/>
            </a:br>
            <a:endParaRPr lang="de-DE" dirty="0"/>
          </a:p>
        </p:txBody>
      </p:sp>
      <p:sp>
        <p:nvSpPr>
          <p:cNvPr id="7" name="Inhaltsplatzhalter 6"/>
          <p:cNvSpPr>
            <a:spLocks noGrp="1"/>
          </p:cNvSpPr>
          <p:nvPr>
            <p:ph idx="1"/>
          </p:nvPr>
        </p:nvSpPr>
        <p:spPr>
          <a:xfrm>
            <a:off x="827088" y="2410718"/>
            <a:ext cx="3744912" cy="3610570"/>
          </a:xfrm>
        </p:spPr>
        <p:txBody>
          <a:bodyPr/>
          <a:lstStyle/>
          <a:p>
            <a:r>
              <a:rPr lang="en-US" sz="1800" dirty="0" smtClean="0"/>
              <a:t>Integrates works classified by built numbers beyond the standard edition repertory, e.g. all numbers to which T2—</a:t>
            </a:r>
            <a:r>
              <a:rPr lang="en-US" sz="1800" dirty="0" smtClean="0">
                <a:solidFill>
                  <a:srgbClr val="FF0000"/>
                </a:solidFill>
              </a:rPr>
              <a:t>492352</a:t>
            </a:r>
            <a:r>
              <a:rPr lang="en-US" sz="1800" dirty="0" smtClean="0"/>
              <a:t> Amsterdam has been added (</a:t>
            </a:r>
            <a:r>
              <a:rPr lang="en-US" sz="1800" dirty="0" smtClean="0">
                <a:sym typeface="Wingdings" panose="05000000000000000000" pitchFamily="2" charset="2"/>
              </a:rPr>
              <a:t> storage of number components)</a:t>
            </a:r>
            <a:endParaRPr lang="en-US" sz="1800" dirty="0" smtClean="0"/>
          </a:p>
          <a:p>
            <a:r>
              <a:rPr lang="en-US" sz="1800" dirty="0" smtClean="0"/>
              <a:t>Integrates Relative Index terms of Table numbers for verbal searching </a:t>
            </a:r>
            <a:endParaRPr lang="en-US" sz="1800" dirty="0"/>
          </a:p>
        </p:txBody>
      </p:sp>
      <p:sp>
        <p:nvSpPr>
          <p:cNvPr id="14338"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14339" name="Rectangle 4"/>
          <p:cNvSpPr>
            <a:spLocks noChangeArrowheads="1"/>
          </p:cNvSpPr>
          <p:nvPr/>
        </p:nvSpPr>
        <p:spPr bwMode="auto">
          <a:xfrm>
            <a:off x="287338" y="0"/>
            <a:ext cx="215900" cy="6856413"/>
          </a:xfrm>
          <a:prstGeom prst="rect">
            <a:avLst/>
          </a:prstGeom>
          <a:solidFill>
            <a:srgbClr val="A4B900"/>
          </a:solidFill>
          <a:ln w="9525">
            <a:noFill/>
            <a:miter lim="800000"/>
            <a:headEnd/>
            <a:tailEnd/>
          </a:ln>
        </p:spPr>
        <p:txBody>
          <a:bodyPr wrap="none" lIns="0" rIns="0" bIns="324000" anchor="b" anchorCtr="1"/>
          <a:lstStyle/>
          <a:p>
            <a:pPr algn="ctr" fontAlgn="base">
              <a:spcBef>
                <a:spcPct val="0"/>
              </a:spcBef>
              <a:spcAft>
                <a:spcPct val="0"/>
              </a:spcAft>
            </a:pPr>
            <a:fld id="{6E989BB9-3CC7-4ADB-A5A9-6FC66B9DB0FD}" type="slidenum">
              <a:rPr lang="de-DE" sz="1000" b="1">
                <a:solidFill>
                  <a:srgbClr val="000000"/>
                </a:solidFill>
              </a:rPr>
              <a:pPr algn="ctr" fontAlgn="base">
                <a:spcBef>
                  <a:spcPct val="0"/>
                </a:spcBef>
                <a:spcAft>
                  <a:spcPct val="0"/>
                </a:spcAft>
              </a:pPr>
              <a:t>10</a:t>
            </a:fld>
            <a:endParaRPr lang="de-DE" sz="1000" b="1">
              <a:solidFill>
                <a:srgbClr val="000000"/>
              </a:solidFill>
            </a:endParaRPr>
          </a:p>
        </p:txBody>
      </p:sp>
      <p:graphicFrame>
        <p:nvGraphicFramePr>
          <p:cNvPr id="2" name="Diagramm 1"/>
          <p:cNvGraphicFramePr/>
          <p:nvPr>
            <p:extLst>
              <p:ext uri="{D42A27DB-BD31-4B8C-83A1-F6EECF244321}">
                <p14:modId xmlns:p14="http://schemas.microsoft.com/office/powerpoint/2010/main" val="1307543046"/>
              </p:ext>
            </p:extLst>
          </p:nvPr>
        </p:nvGraphicFramePr>
        <p:xfrm>
          <a:off x="4932040" y="2420888"/>
          <a:ext cx="381642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423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3. </a:t>
            </a:r>
            <a:r>
              <a:rPr lang="en-US" dirty="0" smtClean="0"/>
              <a:t>“</a:t>
            </a:r>
            <a:r>
              <a:rPr lang="en-US" dirty="0"/>
              <a:t>Further titles” column</a:t>
            </a:r>
            <a:endParaRPr lang="de-DE" dirty="0"/>
          </a:p>
        </p:txBody>
      </p:sp>
      <p:sp>
        <p:nvSpPr>
          <p:cNvPr id="7" name="Inhaltsplatzhalter 6"/>
          <p:cNvSpPr>
            <a:spLocks noGrp="1"/>
          </p:cNvSpPr>
          <p:nvPr>
            <p:ph idx="1"/>
          </p:nvPr>
        </p:nvSpPr>
        <p:spPr>
          <a:xfrm>
            <a:off x="827088" y="2698750"/>
            <a:ext cx="3960936" cy="3538562"/>
          </a:xfrm>
        </p:spPr>
        <p:txBody>
          <a:bodyPr/>
          <a:lstStyle/>
          <a:p>
            <a:r>
              <a:rPr lang="en-US" sz="1800" dirty="0"/>
              <a:t>Integrates works classified by built </a:t>
            </a:r>
            <a:r>
              <a:rPr lang="en-US" sz="1800" dirty="0" smtClean="0"/>
              <a:t>numbers using digits from 000-999 as added number components</a:t>
            </a:r>
          </a:p>
          <a:p>
            <a:r>
              <a:rPr lang="en-US" sz="1800" dirty="0" smtClean="0"/>
              <a:t>Benefit for assigned built numbers beyond the standard edition repertory</a:t>
            </a:r>
          </a:p>
          <a:p>
            <a:r>
              <a:rPr lang="en-US" sz="1800" dirty="0" smtClean="0"/>
              <a:t>Offers access to different aspects or perspectives of a topic </a:t>
            </a:r>
            <a:r>
              <a:rPr lang="en-US" sz="1800" dirty="0" smtClean="0">
                <a:sym typeface="Wingdings" panose="05000000000000000000" pitchFamily="2" charset="2"/>
              </a:rPr>
              <a:t> explorative searching</a:t>
            </a:r>
            <a:endParaRPr lang="de-DE" sz="1800" dirty="0"/>
          </a:p>
        </p:txBody>
      </p:sp>
      <p:sp>
        <p:nvSpPr>
          <p:cNvPr id="15362"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15363" name="Rectangle 4"/>
          <p:cNvSpPr>
            <a:spLocks noChangeArrowheads="1"/>
          </p:cNvSpPr>
          <p:nvPr/>
        </p:nvSpPr>
        <p:spPr bwMode="auto">
          <a:xfrm>
            <a:off x="287338" y="0"/>
            <a:ext cx="215900" cy="6856413"/>
          </a:xfrm>
          <a:prstGeom prst="rect">
            <a:avLst/>
          </a:prstGeom>
          <a:solidFill>
            <a:srgbClr val="FFC920"/>
          </a:solidFill>
          <a:ln w="9525">
            <a:noFill/>
            <a:miter lim="800000"/>
            <a:headEnd/>
            <a:tailEnd/>
          </a:ln>
        </p:spPr>
        <p:txBody>
          <a:bodyPr wrap="none" lIns="0" rIns="0" bIns="324000" anchor="b" anchorCtr="1"/>
          <a:lstStyle/>
          <a:p>
            <a:pPr algn="ctr" fontAlgn="base">
              <a:spcBef>
                <a:spcPct val="0"/>
              </a:spcBef>
              <a:spcAft>
                <a:spcPct val="0"/>
              </a:spcAft>
            </a:pPr>
            <a:fld id="{1EB0142D-B270-4794-8B97-49896BD769A3}" type="slidenum">
              <a:rPr lang="de-DE" sz="1000" b="1">
                <a:solidFill>
                  <a:srgbClr val="000000"/>
                </a:solidFill>
              </a:rPr>
              <a:pPr algn="ctr" fontAlgn="base">
                <a:spcBef>
                  <a:spcPct val="0"/>
                </a:spcBef>
                <a:spcAft>
                  <a:spcPct val="0"/>
                </a:spcAft>
              </a:pPr>
              <a:t>11</a:t>
            </a:fld>
            <a:endParaRPr lang="de-DE" sz="1000" b="1">
              <a:solidFill>
                <a:srgbClr val="000000"/>
              </a:solidFill>
            </a:endParaRPr>
          </a:p>
        </p:txBody>
      </p:sp>
      <p:graphicFrame>
        <p:nvGraphicFramePr>
          <p:cNvPr id="8" name="Diagramm 7"/>
          <p:cNvGraphicFramePr/>
          <p:nvPr>
            <p:extLst>
              <p:ext uri="{D42A27DB-BD31-4B8C-83A1-F6EECF244321}">
                <p14:modId xmlns:p14="http://schemas.microsoft.com/office/powerpoint/2010/main" val="2887104797"/>
              </p:ext>
            </p:extLst>
          </p:nvPr>
        </p:nvGraphicFramePr>
        <p:xfrm>
          <a:off x="4932040" y="2420888"/>
          <a:ext cx="381642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064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3. </a:t>
            </a:r>
            <a:r>
              <a:rPr lang="en-US" dirty="0"/>
              <a:t>DDC number components – “Further titles” column</a:t>
            </a:r>
            <a:endParaRPr lang="de-DE" dirty="0"/>
          </a:p>
        </p:txBody>
      </p:sp>
      <p:sp>
        <p:nvSpPr>
          <p:cNvPr id="15362"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endParaRPr lang="de-DE" dirty="0" smtClean="0">
              <a:solidFill>
                <a:srgbClr val="000000"/>
              </a:solidFill>
            </a:endParaRPr>
          </a:p>
        </p:txBody>
      </p:sp>
      <p:sp>
        <p:nvSpPr>
          <p:cNvPr id="15363" name="Rectangle 4"/>
          <p:cNvSpPr>
            <a:spLocks noChangeArrowheads="1"/>
          </p:cNvSpPr>
          <p:nvPr/>
        </p:nvSpPr>
        <p:spPr bwMode="auto">
          <a:xfrm>
            <a:off x="287338" y="0"/>
            <a:ext cx="215900" cy="6856413"/>
          </a:xfrm>
          <a:prstGeom prst="rect">
            <a:avLst/>
          </a:prstGeom>
          <a:solidFill>
            <a:srgbClr val="FFC920"/>
          </a:solidFill>
          <a:ln w="9525">
            <a:noFill/>
            <a:miter lim="800000"/>
            <a:headEnd/>
            <a:tailEnd/>
          </a:ln>
        </p:spPr>
        <p:txBody>
          <a:bodyPr wrap="none" lIns="0" rIns="0" bIns="324000" anchor="b" anchorCtr="1"/>
          <a:lstStyle/>
          <a:p>
            <a:pPr algn="ctr" fontAlgn="base">
              <a:spcBef>
                <a:spcPct val="0"/>
              </a:spcBef>
              <a:spcAft>
                <a:spcPct val="0"/>
              </a:spcAft>
            </a:pPr>
            <a:fld id="{1EB0142D-B270-4794-8B97-49896BD769A3}" type="slidenum">
              <a:rPr lang="de-DE" sz="1000" b="1">
                <a:solidFill>
                  <a:srgbClr val="000000"/>
                </a:solidFill>
              </a:rPr>
              <a:pPr algn="ctr" fontAlgn="base">
                <a:spcBef>
                  <a:spcPct val="0"/>
                </a:spcBef>
                <a:spcAft>
                  <a:spcPct val="0"/>
                </a:spcAft>
              </a:pPr>
              <a:t>12</a:t>
            </a:fld>
            <a:endParaRPr lang="de-DE" sz="1000" b="1">
              <a:solidFill>
                <a:srgbClr val="000000"/>
              </a:solidFill>
            </a:endParaRPr>
          </a:p>
        </p:txBody>
      </p:sp>
      <p:pic>
        <p:nvPicPr>
          <p:cNvPr id="1026" name="Picture 2" descr="U:\EDUG_Arbeitspapiere\EDUG_2016_Göttingen\WebDeweySearch_EDUG2016\Titelbeispiel_weitereTitel_01.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55577" y="2564904"/>
            <a:ext cx="4237540" cy="3614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148064" y="2594515"/>
            <a:ext cx="3816424" cy="3785652"/>
          </a:xfrm>
          <a:prstGeom prst="rect">
            <a:avLst/>
          </a:prstGeom>
          <a:noFill/>
        </p:spPr>
        <p:txBody>
          <a:bodyPr wrap="square" rtlCol="0">
            <a:spAutoFit/>
          </a:bodyPr>
          <a:lstStyle/>
          <a:p>
            <a:pPr fontAlgn="base">
              <a:spcBef>
                <a:spcPct val="0"/>
              </a:spcBef>
              <a:spcAft>
                <a:spcPct val="0"/>
              </a:spcAft>
            </a:pPr>
            <a:r>
              <a:rPr lang="de-DE" dirty="0" smtClean="0">
                <a:solidFill>
                  <a:srgbClr val="000000"/>
                </a:solidFill>
              </a:rPr>
              <a:t>WebDewey Search German</a:t>
            </a:r>
          </a:p>
          <a:p>
            <a:pPr fontAlgn="base">
              <a:spcBef>
                <a:spcPct val="0"/>
              </a:spcBef>
              <a:spcAft>
                <a:spcPct val="0"/>
              </a:spcAft>
            </a:pPr>
            <a:r>
              <a:rPr lang="en-US" dirty="0" smtClean="0">
                <a:solidFill>
                  <a:srgbClr val="000000"/>
                </a:solidFill>
              </a:rPr>
              <a:t>access points:</a:t>
            </a:r>
          </a:p>
          <a:p>
            <a:pPr fontAlgn="base">
              <a:spcBef>
                <a:spcPct val="0"/>
              </a:spcBef>
              <a:spcAft>
                <a:spcPct val="0"/>
              </a:spcAft>
            </a:pPr>
            <a:endParaRPr lang="de-DE" dirty="0">
              <a:solidFill>
                <a:srgbClr val="000000"/>
              </a:solidFill>
            </a:endParaRPr>
          </a:p>
          <a:p>
            <a:pPr fontAlgn="base">
              <a:spcBef>
                <a:spcPct val="0"/>
              </a:spcBef>
              <a:spcAft>
                <a:spcPct val="0"/>
              </a:spcAft>
            </a:pPr>
            <a:r>
              <a:rPr lang="de-DE" strike="sngStrike" dirty="0" smtClean="0">
                <a:solidFill>
                  <a:srgbClr val="000000"/>
                </a:solidFill>
              </a:rPr>
              <a:t>016.2978330961</a:t>
            </a:r>
            <a:r>
              <a:rPr lang="de-DE" dirty="0" smtClean="0">
                <a:solidFill>
                  <a:srgbClr val="000000"/>
                </a:solidFill>
              </a:rPr>
              <a:t> </a:t>
            </a:r>
            <a:r>
              <a:rPr lang="en-US" sz="1400" dirty="0" smtClean="0">
                <a:solidFill>
                  <a:srgbClr val="000000"/>
                </a:solidFill>
              </a:rPr>
              <a:t>[not part of standard edition]</a:t>
            </a:r>
            <a:endParaRPr lang="en-US" dirty="0" smtClean="0">
              <a:solidFill>
                <a:srgbClr val="000000"/>
              </a:solidFill>
            </a:endParaRPr>
          </a:p>
          <a:p>
            <a:pPr fontAlgn="base">
              <a:spcBef>
                <a:spcPct val="0"/>
              </a:spcBef>
              <a:spcAft>
                <a:spcPct val="0"/>
              </a:spcAft>
            </a:pPr>
            <a:endParaRPr lang="en-US" b="1" dirty="0" smtClean="0">
              <a:solidFill>
                <a:srgbClr val="000000"/>
              </a:solidFill>
            </a:endParaRPr>
          </a:p>
          <a:p>
            <a:pPr fontAlgn="base">
              <a:spcBef>
                <a:spcPct val="0"/>
              </a:spcBef>
              <a:spcAft>
                <a:spcPct val="0"/>
              </a:spcAft>
            </a:pPr>
            <a:r>
              <a:rPr lang="en-US" b="1" dirty="0" smtClean="0">
                <a:solidFill>
                  <a:srgbClr val="000000"/>
                </a:solidFill>
              </a:rPr>
              <a:t>297.833</a:t>
            </a:r>
            <a:r>
              <a:rPr lang="en-US" dirty="0" smtClean="0">
                <a:solidFill>
                  <a:srgbClr val="000000"/>
                </a:solidFill>
              </a:rPr>
              <a:t> </a:t>
            </a:r>
            <a:r>
              <a:rPr lang="de-DE" sz="1400" dirty="0" err="1" smtClean="0">
                <a:solidFill>
                  <a:srgbClr val="000000"/>
                </a:solidFill>
              </a:rPr>
              <a:t>Ibaditen</a:t>
            </a:r>
            <a:r>
              <a:rPr lang="de-DE" sz="1400" dirty="0" smtClean="0">
                <a:solidFill>
                  <a:srgbClr val="000000"/>
                </a:solidFill>
              </a:rPr>
              <a:t>, </a:t>
            </a:r>
            <a:r>
              <a:rPr lang="de-DE" sz="1400" dirty="0" err="1" smtClean="0">
                <a:solidFill>
                  <a:srgbClr val="000000"/>
                </a:solidFill>
              </a:rPr>
              <a:t>Abaditen</a:t>
            </a:r>
            <a:r>
              <a:rPr lang="de-DE" sz="1400" dirty="0" smtClean="0">
                <a:solidFill>
                  <a:srgbClr val="000000"/>
                </a:solidFill>
              </a:rPr>
              <a:t>, </a:t>
            </a:r>
            <a:r>
              <a:rPr lang="de-DE" sz="1400" dirty="0" err="1" smtClean="0">
                <a:solidFill>
                  <a:srgbClr val="000000"/>
                </a:solidFill>
              </a:rPr>
              <a:t>Ibadīya</a:t>
            </a:r>
            <a:endParaRPr lang="de-DE" sz="1400" dirty="0" smtClean="0">
              <a:solidFill>
                <a:srgbClr val="000000"/>
              </a:solidFill>
            </a:endParaRPr>
          </a:p>
          <a:p>
            <a:pPr fontAlgn="base">
              <a:spcBef>
                <a:spcPct val="0"/>
              </a:spcBef>
              <a:spcAft>
                <a:spcPct val="0"/>
              </a:spcAft>
            </a:pPr>
            <a:endParaRPr lang="de-DE" dirty="0">
              <a:solidFill>
                <a:srgbClr val="000000"/>
              </a:solidFill>
            </a:endParaRPr>
          </a:p>
          <a:p>
            <a:pPr fontAlgn="base">
              <a:spcBef>
                <a:spcPct val="0"/>
              </a:spcBef>
              <a:spcAft>
                <a:spcPct val="0"/>
              </a:spcAft>
            </a:pPr>
            <a:r>
              <a:rPr lang="de-DE" b="1" dirty="0">
                <a:solidFill>
                  <a:srgbClr val="000000"/>
                </a:solidFill>
              </a:rPr>
              <a:t>T2—61</a:t>
            </a:r>
            <a:r>
              <a:rPr lang="de-DE" dirty="0">
                <a:solidFill>
                  <a:srgbClr val="000000"/>
                </a:solidFill>
              </a:rPr>
              <a:t> </a:t>
            </a:r>
            <a:r>
              <a:rPr lang="de-DE" sz="1400" dirty="0">
                <a:solidFill>
                  <a:srgbClr val="000000"/>
                </a:solidFill>
              </a:rPr>
              <a:t>Tunesien und Libyen, Maghreb</a:t>
            </a:r>
          </a:p>
          <a:p>
            <a:pPr fontAlgn="base">
              <a:spcBef>
                <a:spcPct val="0"/>
              </a:spcBef>
              <a:spcAft>
                <a:spcPct val="0"/>
              </a:spcAft>
            </a:pPr>
            <a:endParaRPr lang="de-DE" dirty="0" smtClean="0">
              <a:solidFill>
                <a:srgbClr val="000000"/>
              </a:solidFill>
            </a:endParaRPr>
          </a:p>
          <a:p>
            <a:pPr fontAlgn="base">
              <a:spcBef>
                <a:spcPct val="0"/>
              </a:spcBef>
              <a:spcAft>
                <a:spcPct val="0"/>
              </a:spcAft>
            </a:pPr>
            <a:r>
              <a:rPr lang="de-DE" b="1" dirty="0" smtClean="0">
                <a:solidFill>
                  <a:srgbClr val="000000"/>
                </a:solidFill>
              </a:rPr>
              <a:t>016</a:t>
            </a:r>
            <a:r>
              <a:rPr lang="de-DE" dirty="0" smtClean="0">
                <a:solidFill>
                  <a:srgbClr val="000000"/>
                </a:solidFill>
              </a:rPr>
              <a:t> </a:t>
            </a:r>
            <a:r>
              <a:rPr lang="de-DE" sz="1400" dirty="0" smtClean="0">
                <a:solidFill>
                  <a:srgbClr val="000000"/>
                </a:solidFill>
              </a:rPr>
              <a:t>Bibliografien… über </a:t>
            </a:r>
            <a:r>
              <a:rPr lang="de-DE" sz="1400" dirty="0">
                <a:solidFill>
                  <a:srgbClr val="000000"/>
                </a:solidFill>
              </a:rPr>
              <a:t>einzelne Themen</a:t>
            </a:r>
            <a:r>
              <a:rPr lang="en-US" sz="1400" dirty="0" smtClean="0">
                <a:solidFill>
                  <a:srgbClr val="000000"/>
                </a:solidFill>
              </a:rPr>
              <a:t> </a:t>
            </a:r>
            <a:r>
              <a:rPr lang="en-US" sz="1400" b="1" dirty="0" smtClean="0">
                <a:solidFill>
                  <a:srgbClr val="000000"/>
                </a:solidFill>
              </a:rPr>
              <a:t>[only via subordinate classes column]</a:t>
            </a:r>
            <a:endParaRPr lang="de-DE" dirty="0" smtClean="0">
              <a:solidFill>
                <a:srgbClr val="000000"/>
              </a:solidFill>
            </a:endParaRPr>
          </a:p>
        </p:txBody>
      </p:sp>
      <p:pic>
        <p:nvPicPr>
          <p:cNvPr id="2" name="Grafik 1"/>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624161" y="388620"/>
            <a:ext cx="4500372" cy="3040380"/>
          </a:xfrm>
          <a:prstGeom prst="rect">
            <a:avLst/>
          </a:prstGeom>
        </p:spPr>
      </p:pic>
      <p:sp>
        <p:nvSpPr>
          <p:cNvPr id="3" name="Ellipse 2"/>
          <p:cNvSpPr/>
          <p:nvPr/>
        </p:nvSpPr>
        <p:spPr>
          <a:xfrm>
            <a:off x="4355976" y="2996952"/>
            <a:ext cx="9361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srgbClr val="FFFFFF"/>
              </a:solidFill>
            </a:endParaRPr>
          </a:p>
        </p:txBody>
      </p:sp>
    </p:spTree>
    <p:extLst>
      <p:ext uri="{BB962C8B-B14F-4D97-AF65-F5344CB8AC3E}">
        <p14:creationId xmlns:p14="http://schemas.microsoft.com/office/powerpoint/2010/main" val="12279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Dewey in Sweden, 2011-</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FC4130-B57B-49BC-BF64-D02EECEF2A7F}"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14" name="Platshållare för bildnummer 1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772816"/>
            <a:ext cx="3611936" cy="2553752"/>
          </a:xfrm>
          <a:prstGeom prst="rect">
            <a:avLst/>
          </a:prstGeom>
        </p:spPr>
      </p:pic>
      <p:sp>
        <p:nvSpPr>
          <p:cNvPr id="8" name="textruta 7"/>
          <p:cNvSpPr txBox="1"/>
          <p:nvPr/>
        </p:nvSpPr>
        <p:spPr>
          <a:xfrm>
            <a:off x="5220072" y="4509120"/>
            <a:ext cx="3323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70-80%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of</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University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libraries</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Bildobjekt 9"/>
          <p:cNvPicPr>
            <a:picLocks noChangeAspect="1"/>
          </p:cNvPicPr>
          <p:nvPr/>
        </p:nvPicPr>
        <p:blipFill>
          <a:blip r:embed="rId4"/>
          <a:stretch>
            <a:fillRect/>
          </a:stretch>
        </p:blipFill>
        <p:spPr>
          <a:xfrm>
            <a:off x="560758" y="1837705"/>
            <a:ext cx="2830836" cy="2441985"/>
          </a:xfrm>
          <a:prstGeom prst="rect">
            <a:avLst/>
          </a:prstGeom>
        </p:spPr>
      </p:pic>
      <p:sp>
        <p:nvSpPr>
          <p:cNvPr id="11" name="textruta 10"/>
          <p:cNvSpPr txBox="1"/>
          <p:nvPr/>
        </p:nvSpPr>
        <p:spPr>
          <a:xfrm>
            <a:off x="560757" y="4509120"/>
            <a:ext cx="28591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8%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of</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Public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libraries</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ruta 14"/>
          <p:cNvSpPr txBox="1"/>
          <p:nvPr/>
        </p:nvSpPr>
        <p:spPr>
          <a:xfrm>
            <a:off x="1979712" y="5517232"/>
            <a:ext cx="5328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Mixed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translation</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~40%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translated</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into</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Swedish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Full English index, Swedish index ~40%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of</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classes</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98064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724" y="790575"/>
            <a:ext cx="8065716" cy="482600"/>
          </a:xfrm>
        </p:spPr>
        <p:txBody>
          <a:bodyPr/>
          <a:lstStyle/>
          <a:p>
            <a:r>
              <a:rPr lang="sv-SE" dirty="0" err="1"/>
              <a:t>S</a:t>
            </a:r>
            <a:r>
              <a:rPr lang="sv-SE" dirty="0" err="1" smtClean="0"/>
              <a:t>ubject</a:t>
            </a:r>
            <a:r>
              <a:rPr lang="sv-SE" dirty="0" smtClean="0"/>
              <a:t> Access in Libris – the National </a:t>
            </a:r>
            <a:r>
              <a:rPr lang="sv-SE" dirty="0" err="1"/>
              <a:t>C</a:t>
            </a:r>
            <a:r>
              <a:rPr lang="sv-SE" dirty="0" err="1" smtClean="0"/>
              <a:t>atalog</a:t>
            </a:r>
            <a:endParaRPr lang="sv-SE" dirty="0"/>
          </a:p>
        </p:txBody>
      </p:sp>
      <p:sp>
        <p:nvSpPr>
          <p:cNvPr id="3" name="Platshållare för innehåll 2"/>
          <p:cNvSpPr>
            <a:spLocks noGrp="1"/>
          </p:cNvSpPr>
          <p:nvPr>
            <p:ph idx="1"/>
          </p:nvPr>
        </p:nvSpPr>
        <p:spPr/>
        <p:txBody>
          <a:bodyPr/>
          <a:lstStyle/>
          <a:p>
            <a:endParaRPr lang="sv-SE" sz="2000" dirty="0" smtClean="0"/>
          </a:p>
          <a:p>
            <a:r>
              <a:rPr lang="sv-SE" sz="2000" dirty="0" smtClean="0"/>
              <a:t>Swedish </a:t>
            </a:r>
            <a:r>
              <a:rPr lang="sv-SE" sz="2000" dirty="0" err="1" smtClean="0"/>
              <a:t>Subject</a:t>
            </a:r>
            <a:r>
              <a:rPr lang="sv-SE" sz="2000" dirty="0" smtClean="0"/>
              <a:t> </a:t>
            </a:r>
            <a:r>
              <a:rPr lang="sv-SE" sz="2000" dirty="0" err="1" smtClean="0"/>
              <a:t>Headings</a:t>
            </a:r>
            <a:r>
              <a:rPr lang="sv-SE" sz="2000" dirty="0" smtClean="0"/>
              <a:t> 2002-</a:t>
            </a:r>
          </a:p>
          <a:p>
            <a:r>
              <a:rPr lang="sv-SE" sz="2000" dirty="0" smtClean="0"/>
              <a:t>SAB </a:t>
            </a:r>
            <a:r>
              <a:rPr lang="sv-SE" sz="2000" dirty="0" err="1" smtClean="0"/>
              <a:t>Classification</a:t>
            </a:r>
            <a:r>
              <a:rPr lang="sv-SE" sz="2000" dirty="0" smtClean="0"/>
              <a:t> 1921- (the National </a:t>
            </a:r>
            <a:r>
              <a:rPr lang="sv-SE" sz="2000" dirty="0" err="1" smtClean="0"/>
              <a:t>Library</a:t>
            </a:r>
            <a:r>
              <a:rPr lang="sv-SE" sz="2000" dirty="0" smtClean="0"/>
              <a:t> 1956-  )</a:t>
            </a:r>
          </a:p>
          <a:p>
            <a:r>
              <a:rPr lang="sv-SE" sz="2000" dirty="0" smtClean="0"/>
              <a:t>Dewey 2011-</a:t>
            </a:r>
          </a:p>
          <a:p>
            <a:pPr marL="0" indent="0">
              <a:buNone/>
            </a:pPr>
            <a:r>
              <a:rPr lang="sv-SE" sz="2000" dirty="0" smtClean="0"/>
              <a:t>(+ </a:t>
            </a:r>
            <a:r>
              <a:rPr lang="sv-SE" sz="2000" dirty="0" err="1" smtClean="0"/>
              <a:t>other</a:t>
            </a:r>
            <a:r>
              <a:rPr lang="sv-SE" sz="2000" dirty="0" smtClean="0"/>
              <a:t> </a:t>
            </a:r>
            <a:r>
              <a:rPr lang="sv-SE" sz="2000" dirty="0" err="1" smtClean="0"/>
              <a:t>classification</a:t>
            </a:r>
            <a:r>
              <a:rPr lang="sv-SE" sz="2000" dirty="0" smtClean="0"/>
              <a:t> systems</a:t>
            </a:r>
          </a:p>
          <a:p>
            <a:pPr marL="0" indent="0">
              <a:buNone/>
            </a:pPr>
            <a:r>
              <a:rPr lang="sv-SE" sz="2000" dirty="0" smtClean="0"/>
              <a:t> + </a:t>
            </a:r>
            <a:r>
              <a:rPr lang="sv-SE" sz="2000" dirty="0" err="1" smtClean="0"/>
              <a:t>key</a:t>
            </a:r>
            <a:r>
              <a:rPr lang="sv-SE" sz="2000" dirty="0" smtClean="0"/>
              <a:t> </a:t>
            </a:r>
            <a:r>
              <a:rPr lang="sv-SE" sz="2000" dirty="0" err="1" smtClean="0"/>
              <a:t>words</a:t>
            </a:r>
            <a:r>
              <a:rPr lang="sv-SE" sz="2000" dirty="0" smtClean="0"/>
              <a:t> &amp; </a:t>
            </a:r>
            <a:r>
              <a:rPr lang="sv-SE" sz="2000" dirty="0" err="1" smtClean="0"/>
              <a:t>other</a:t>
            </a:r>
            <a:r>
              <a:rPr lang="sv-SE" sz="2000" dirty="0" smtClean="0"/>
              <a:t> </a:t>
            </a:r>
            <a:r>
              <a:rPr lang="sv-SE" sz="2000" dirty="0" err="1" smtClean="0"/>
              <a:t>subject</a:t>
            </a:r>
            <a:r>
              <a:rPr lang="sv-SE" sz="2000" dirty="0" smtClean="0"/>
              <a:t> </a:t>
            </a:r>
            <a:r>
              <a:rPr lang="sv-SE" sz="2000" dirty="0" err="1" smtClean="0"/>
              <a:t>headings</a:t>
            </a:r>
            <a:r>
              <a:rPr lang="sv-SE" sz="2000" dirty="0" smtClean="0"/>
              <a:t>)</a:t>
            </a:r>
          </a:p>
          <a:p>
            <a:pPr marL="0" indent="0">
              <a:buNone/>
            </a:pPr>
            <a:endParaRPr lang="sv-SE" sz="2000" dirty="0"/>
          </a:p>
          <a:p>
            <a:r>
              <a:rPr lang="sv-SE" sz="2000" dirty="0" err="1" smtClean="0"/>
              <a:t>Mapppings</a:t>
            </a:r>
            <a:r>
              <a:rPr lang="sv-SE" sz="2000" dirty="0" smtClean="0"/>
              <a:t> SAB - Dewey</a:t>
            </a:r>
            <a:endParaRPr lang="sv-SE" sz="2000"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39591E-2382-4730-8FCF-F6F71399AECC}"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ktangel med rundade hörn 7"/>
          <p:cNvSpPr/>
          <p:nvPr/>
        </p:nvSpPr>
        <p:spPr>
          <a:xfrm>
            <a:off x="4860032" y="4365104"/>
            <a:ext cx="3528392" cy="15841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err="1" smtClean="0">
                <a:ln>
                  <a:noFill/>
                </a:ln>
                <a:solidFill>
                  <a:srgbClr val="FFFFFF"/>
                </a:solidFill>
                <a:effectLst/>
                <a:uLnTx/>
                <a:uFillTx/>
                <a:latin typeface="Arial"/>
                <a:ea typeface="+mn-ea"/>
                <a:cs typeface="+mn-cs"/>
              </a:rPr>
              <a:t>Classification</a:t>
            </a:r>
            <a:endParaRPr kumimoji="0" lang="sv-SE" sz="3600" b="0" i="0" u="none" strike="noStrike" kern="1200" cap="none" spc="0" normalizeH="0" baseline="0" noProof="0" dirty="0"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0770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724" y="790575"/>
            <a:ext cx="7489652" cy="482600"/>
          </a:xfrm>
        </p:spPr>
        <p:txBody>
          <a:bodyPr/>
          <a:lstStyle/>
          <a:p>
            <a:r>
              <a:rPr lang="sv-SE" dirty="0" smtClean="0"/>
              <a:t>The Swedish </a:t>
            </a:r>
            <a:r>
              <a:rPr lang="sv-SE" dirty="0" err="1" smtClean="0"/>
              <a:t>WebDeweySearch</a:t>
            </a:r>
            <a:r>
              <a:rPr lang="sv-SE" dirty="0" smtClean="0"/>
              <a:t> (</a:t>
            </a:r>
            <a:r>
              <a:rPr lang="sv-SE" sz="2000" dirty="0" smtClean="0"/>
              <a:t>not </a:t>
            </a:r>
            <a:r>
              <a:rPr lang="sv-SE" sz="2000" dirty="0" err="1" smtClean="0"/>
              <a:t>easy</a:t>
            </a:r>
            <a:r>
              <a:rPr lang="sv-SE" sz="2000" dirty="0" smtClean="0"/>
              <a:t> to </a:t>
            </a:r>
            <a:r>
              <a:rPr lang="sv-SE" sz="2000" dirty="0" err="1" smtClean="0"/>
              <a:t>find</a:t>
            </a:r>
            <a:r>
              <a:rPr lang="sv-SE" sz="2000" dirty="0" smtClean="0"/>
              <a:t>!)</a:t>
            </a:r>
            <a:endParaRPr lang="sv-SE" dirty="0"/>
          </a:p>
        </p:txBody>
      </p:sp>
      <p:pic>
        <p:nvPicPr>
          <p:cNvPr id="11" name="Platshållare för innehåll 10"/>
          <p:cNvPicPr>
            <a:picLocks noGrp="1" noChangeAspect="1"/>
          </p:cNvPicPr>
          <p:nvPr>
            <p:ph idx="1"/>
          </p:nvPr>
        </p:nvPicPr>
        <p:blipFill>
          <a:blip r:embed="rId3"/>
          <a:stretch>
            <a:fillRect/>
          </a:stretch>
        </p:blipFill>
        <p:spPr>
          <a:xfrm>
            <a:off x="443893" y="1988315"/>
            <a:ext cx="6337524" cy="4377951"/>
          </a:xfrm>
          <a:prstGeom prst="rect">
            <a:avLst/>
          </a:prstGeom>
        </p:spPr>
      </p:pic>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7B5316-2A5B-4817-A194-6876926DCFA4}"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ktangel med rundade hörn 11"/>
          <p:cNvSpPr/>
          <p:nvPr/>
        </p:nvSpPr>
        <p:spPr>
          <a:xfrm>
            <a:off x="3131840" y="2811846"/>
            <a:ext cx="1080120" cy="2489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smtClean="0">
              <a:ln>
                <a:noFill/>
              </a:ln>
              <a:solidFill>
                <a:srgbClr val="FFFFFF"/>
              </a:solidFill>
              <a:effectLst/>
              <a:uLnTx/>
              <a:uFillTx/>
              <a:latin typeface="Arial"/>
              <a:ea typeface="+mn-ea"/>
              <a:cs typeface="+mn-cs"/>
            </a:endParaRPr>
          </a:p>
        </p:txBody>
      </p:sp>
      <p:sp>
        <p:nvSpPr>
          <p:cNvPr id="13" name="Rektangel med rundade hörn 12"/>
          <p:cNvSpPr/>
          <p:nvPr/>
        </p:nvSpPr>
        <p:spPr>
          <a:xfrm>
            <a:off x="4355976" y="2811846"/>
            <a:ext cx="2016224" cy="2489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smtClean="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62946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Search</a:t>
            </a:r>
            <a:r>
              <a:rPr lang="sv-SE" dirty="0" smtClean="0"/>
              <a:t> for ”</a:t>
            </a:r>
            <a:r>
              <a:rPr lang="sv-SE" dirty="0" err="1" smtClean="0"/>
              <a:t>Ice</a:t>
            </a:r>
            <a:r>
              <a:rPr lang="sv-SE" dirty="0" smtClean="0"/>
              <a:t> </a:t>
            </a:r>
            <a:r>
              <a:rPr lang="sv-SE" dirty="0" err="1" smtClean="0"/>
              <a:t>cream</a:t>
            </a:r>
            <a:r>
              <a:rPr lang="sv-SE" dirty="0" smtClean="0"/>
              <a:t>” (In English)</a:t>
            </a:r>
            <a:endParaRPr lang="sv-SE" dirty="0"/>
          </a:p>
        </p:txBody>
      </p:sp>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6724" y="1657725"/>
            <a:ext cx="6178462" cy="3779838"/>
          </a:xfrm>
        </p:spPr>
      </p:pic>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7A9E52-D060-4DCD-9779-06318B327F7C}"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683137"/>
            <a:ext cx="6408712" cy="2914223"/>
          </a:xfrm>
          <a:prstGeom prst="rect">
            <a:avLst/>
          </a:prstGeom>
        </p:spPr>
      </p:pic>
      <p:sp>
        <p:nvSpPr>
          <p:cNvPr id="9" name="Rektangel med rundade hörn 8"/>
          <p:cNvSpPr/>
          <p:nvPr/>
        </p:nvSpPr>
        <p:spPr>
          <a:xfrm>
            <a:off x="2483768" y="5906885"/>
            <a:ext cx="4968552" cy="762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0000"/>
                </a:solidFill>
                <a:effectLst/>
                <a:uLnTx/>
                <a:uFillTx/>
                <a:latin typeface="Arial"/>
                <a:ea typeface="+mn-ea"/>
                <a:cs typeface="+mn-cs"/>
              </a:rPr>
              <a:t>Not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translated</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=&gt; </a:t>
            </a:r>
            <a:r>
              <a:rPr kumimoji="0" lang="sv-SE" sz="1800" b="0" i="0" u="none" strike="noStrike" kern="1200" cap="none" spc="0" normalizeH="0" baseline="0" noProof="0" dirty="0" err="1" smtClean="0">
                <a:ln>
                  <a:noFill/>
                </a:ln>
                <a:solidFill>
                  <a:srgbClr val="000000"/>
                </a:solidFill>
                <a:effectLst/>
                <a:uLnTx/>
                <a:uFillTx/>
                <a:latin typeface="Arial"/>
                <a:ea typeface="+mn-ea"/>
                <a:cs typeface="+mn-cs"/>
              </a:rPr>
              <a:t>stays</a:t>
            </a:r>
            <a:r>
              <a:rPr kumimoji="0" lang="sv-SE" sz="1800" b="0" i="0" u="none" strike="noStrike" kern="1200" cap="none" spc="0" normalizeH="0" baseline="0" noProof="0" dirty="0" smtClean="0">
                <a:ln>
                  <a:noFill/>
                </a:ln>
                <a:solidFill>
                  <a:srgbClr val="000000"/>
                </a:solidFill>
                <a:effectLst/>
                <a:uLnTx/>
                <a:uFillTx/>
                <a:latin typeface="Arial"/>
                <a:ea typeface="+mn-ea"/>
                <a:cs typeface="+mn-cs"/>
              </a:rPr>
              <a:t> in English</a:t>
            </a:r>
          </a:p>
        </p:txBody>
      </p:sp>
    </p:spTree>
    <p:extLst>
      <p:ext uri="{BB962C8B-B14F-4D97-AF65-F5344CB8AC3E}">
        <p14:creationId xmlns:p14="http://schemas.microsoft.com/office/powerpoint/2010/main" val="40586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Improvements</a:t>
            </a:r>
            <a:endParaRPr lang="sv-SE" dirty="0"/>
          </a:p>
        </p:txBody>
      </p:sp>
      <p:sp>
        <p:nvSpPr>
          <p:cNvPr id="3" name="Platshållare för innehåll 2"/>
          <p:cNvSpPr>
            <a:spLocks noGrp="1"/>
          </p:cNvSpPr>
          <p:nvPr>
            <p:ph idx="1"/>
          </p:nvPr>
        </p:nvSpPr>
        <p:spPr>
          <a:xfrm>
            <a:off x="466724" y="1772815"/>
            <a:ext cx="7298476" cy="3607383"/>
          </a:xfrm>
        </p:spPr>
        <p:txBody>
          <a:bodyPr/>
          <a:lstStyle/>
          <a:p>
            <a:pPr marL="0" indent="0">
              <a:buNone/>
            </a:pPr>
            <a:r>
              <a:rPr lang="sv-SE" sz="2000" b="1" dirty="0" err="1" smtClean="0"/>
              <a:t>Language</a:t>
            </a:r>
            <a:endParaRPr lang="sv-SE" sz="2000" b="1" dirty="0" smtClean="0"/>
          </a:p>
          <a:p>
            <a:r>
              <a:rPr lang="sv-SE" sz="2000" dirty="0" smtClean="0"/>
              <a:t>”Full” Swedish </a:t>
            </a:r>
            <a:r>
              <a:rPr lang="sv-SE" sz="2000" dirty="0" err="1" smtClean="0"/>
              <a:t>translation</a:t>
            </a:r>
            <a:endParaRPr lang="sv-SE" sz="2000" dirty="0" smtClean="0"/>
          </a:p>
          <a:p>
            <a:r>
              <a:rPr lang="sv-SE" sz="2000" dirty="0" smtClean="0"/>
              <a:t>Index terms </a:t>
            </a:r>
            <a:r>
              <a:rPr lang="sv-SE" sz="2000" dirty="0" err="1" smtClean="0"/>
              <a:t>should</a:t>
            </a:r>
            <a:r>
              <a:rPr lang="sv-SE" sz="2000" dirty="0" smtClean="0"/>
              <a:t> be </a:t>
            </a:r>
            <a:r>
              <a:rPr lang="sv-SE" sz="2000" dirty="0" err="1" smtClean="0"/>
              <a:t>marked</a:t>
            </a:r>
            <a:r>
              <a:rPr lang="sv-SE" sz="2000" dirty="0" smtClean="0"/>
              <a:t> </a:t>
            </a:r>
            <a:r>
              <a:rPr lang="sv-SE" sz="2000" dirty="0" err="1" smtClean="0"/>
              <a:t>with</a:t>
            </a:r>
            <a:r>
              <a:rPr lang="sv-SE" sz="2000" dirty="0" smtClean="0"/>
              <a:t> </a:t>
            </a:r>
            <a:r>
              <a:rPr lang="sv-SE" sz="2000" dirty="0" err="1" smtClean="0"/>
              <a:t>language</a:t>
            </a:r>
            <a:r>
              <a:rPr lang="sv-SE" sz="2000" dirty="0" smtClean="0"/>
              <a:t> tags</a:t>
            </a:r>
            <a:br>
              <a:rPr lang="sv-SE" sz="2000" dirty="0" smtClean="0"/>
            </a:br>
            <a:r>
              <a:rPr lang="sv-SE" sz="2000" dirty="0" smtClean="0"/>
              <a:t>(</a:t>
            </a:r>
            <a:r>
              <a:rPr lang="sv-SE" sz="2000" dirty="0" err="1" smtClean="0"/>
              <a:t>Glass@sv</a:t>
            </a:r>
            <a:r>
              <a:rPr lang="sv-SE" sz="2000" dirty="0" smtClean="0"/>
              <a:t>  = </a:t>
            </a:r>
            <a:r>
              <a:rPr lang="sv-SE" sz="2000" dirty="0" err="1" smtClean="0"/>
              <a:t>Ice</a:t>
            </a:r>
            <a:r>
              <a:rPr lang="sv-SE" sz="2000" dirty="0" smtClean="0"/>
              <a:t> </a:t>
            </a:r>
            <a:r>
              <a:rPr lang="sv-SE" sz="2000" dirty="0" err="1" smtClean="0"/>
              <a:t>cream@en</a:t>
            </a:r>
            <a:r>
              <a:rPr lang="sv-SE" sz="2000" dirty="0"/>
              <a:t/>
            </a:r>
            <a:br>
              <a:rPr lang="sv-SE" sz="2000" dirty="0"/>
            </a:br>
            <a:r>
              <a:rPr lang="sv-SE" sz="2000" dirty="0" err="1" smtClean="0"/>
              <a:t>Glas@sv</a:t>
            </a:r>
            <a:r>
              <a:rPr lang="sv-SE" sz="2000" dirty="0" smtClean="0"/>
              <a:t> = </a:t>
            </a:r>
            <a:r>
              <a:rPr lang="sv-SE" sz="2000" dirty="0" err="1" smtClean="0"/>
              <a:t>Glass@en</a:t>
            </a:r>
            <a:r>
              <a:rPr lang="sv-SE" sz="2000" dirty="0" smtClean="0"/>
              <a:t>)</a:t>
            </a:r>
          </a:p>
          <a:p>
            <a:endParaRPr lang="sv-SE" sz="2000" dirty="0"/>
          </a:p>
          <a:p>
            <a:pPr marL="0" indent="0">
              <a:buNone/>
            </a:pPr>
            <a:r>
              <a:rPr lang="sv-SE" sz="2000" b="1" dirty="0" smtClean="0"/>
              <a:t>API</a:t>
            </a:r>
          </a:p>
          <a:p>
            <a:r>
              <a:rPr lang="sv-SE" sz="2000" dirty="0" err="1" smtClean="0"/>
              <a:t>There</a:t>
            </a:r>
            <a:r>
              <a:rPr lang="sv-SE" sz="2000" dirty="0" smtClean="0"/>
              <a:t> is </a:t>
            </a:r>
            <a:r>
              <a:rPr lang="sv-SE" sz="2000" dirty="0" err="1" smtClean="0"/>
              <a:t>one</a:t>
            </a:r>
            <a:r>
              <a:rPr lang="sv-SE" sz="2000" dirty="0" smtClean="0"/>
              <a:t>!!!</a:t>
            </a:r>
          </a:p>
          <a:p>
            <a:pPr marL="0" indent="0">
              <a:buNone/>
            </a:pPr>
            <a:endParaRPr lang="sv-SE" sz="2000" b="1" dirty="0"/>
          </a:p>
          <a:p>
            <a:pPr marL="0" indent="0" algn="ctr">
              <a:buNone/>
            </a:pPr>
            <a:r>
              <a:rPr lang="sv-SE" sz="3600" dirty="0" smtClean="0"/>
              <a:t>Make </a:t>
            </a:r>
            <a:r>
              <a:rPr lang="sv-SE" sz="3600" dirty="0" err="1" smtClean="0"/>
              <a:t>things</a:t>
            </a:r>
            <a:r>
              <a:rPr lang="sv-SE" sz="3600" dirty="0" smtClean="0"/>
              <a:t> </a:t>
            </a:r>
            <a:r>
              <a:rPr lang="sv-SE" sz="3600" dirty="0" err="1" smtClean="0"/>
              <a:t>easier</a:t>
            </a:r>
            <a:r>
              <a:rPr lang="sv-SE" sz="3600" dirty="0" smtClean="0"/>
              <a:t> for the </a:t>
            </a:r>
            <a:r>
              <a:rPr lang="sv-SE" sz="3600" dirty="0" err="1" smtClean="0"/>
              <a:t>users</a:t>
            </a:r>
            <a:endParaRPr lang="sv-SE" sz="3600"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E63137-818E-4461-91B7-779F464A54E3}"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67362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Future</a:t>
            </a:r>
            <a:r>
              <a:rPr lang="sv-SE" dirty="0"/>
              <a:t> </a:t>
            </a:r>
            <a:r>
              <a:rPr lang="sv-SE" dirty="0" err="1"/>
              <a:t>with</a:t>
            </a:r>
            <a:r>
              <a:rPr lang="sv-SE" dirty="0"/>
              <a:t> Dewey as </a:t>
            </a:r>
            <a:r>
              <a:rPr lang="sv-SE" dirty="0" err="1"/>
              <a:t>linked</a:t>
            </a:r>
            <a:r>
              <a:rPr lang="sv-SE" dirty="0"/>
              <a:t> </a:t>
            </a:r>
            <a:r>
              <a:rPr lang="sv-SE" dirty="0" smtClean="0"/>
              <a:t>data</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4FBFA3-62DA-4DD5-B5A0-9992B1519F5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latshållare för innehåll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3568" y="2060848"/>
            <a:ext cx="5645526" cy="3779837"/>
          </a:xfrm>
        </p:spPr>
      </p:pic>
    </p:spTree>
    <p:extLst>
      <p:ext uri="{BB962C8B-B14F-4D97-AF65-F5344CB8AC3E}">
        <p14:creationId xmlns:p14="http://schemas.microsoft.com/office/powerpoint/2010/main" val="1190606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Use</a:t>
            </a:r>
            <a:r>
              <a:rPr lang="sv-SE" dirty="0" smtClean="0"/>
              <a:t> for the </a:t>
            </a:r>
            <a:r>
              <a:rPr lang="sv-SE" dirty="0" err="1" smtClean="0"/>
              <a:t>cataloger</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4FBFA3-62DA-4DD5-B5A0-9992B1519F5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2138682"/>
            <a:ext cx="5789036" cy="3779838"/>
          </a:xfrm>
        </p:spPr>
      </p:pic>
      <p:sp>
        <p:nvSpPr>
          <p:cNvPr id="7" name="textruta 6"/>
          <p:cNvSpPr txBox="1"/>
          <p:nvPr/>
        </p:nvSpPr>
        <p:spPr>
          <a:xfrm>
            <a:off x="5004048" y="2924944"/>
            <a:ext cx="4032448" cy="369332"/>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a:ea typeface="+mn-ea"/>
                <a:cs typeface="+mn-cs"/>
              </a:rPr>
              <a:t>http://</a:t>
            </a:r>
            <a:r>
              <a:rPr kumimoji="0" lang="sv-SE" sz="1800" b="1" i="0" u="none" strike="noStrike" kern="1200" cap="none" spc="0" normalizeH="0" baseline="0" noProof="0" dirty="0" smtClean="0">
                <a:ln>
                  <a:noFill/>
                </a:ln>
                <a:solidFill>
                  <a:srgbClr val="000000"/>
                </a:solidFill>
                <a:effectLst/>
                <a:uLnTx/>
                <a:uFillTx/>
                <a:latin typeface="Arial"/>
                <a:ea typeface="+mn-ea"/>
                <a:cs typeface="+mn-cs"/>
              </a:rPr>
              <a:t>dewey.info/class/616.994/e23</a:t>
            </a:r>
            <a:r>
              <a:rPr kumimoji="0" lang="sv-SE" sz="18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9" name="Rak pilkoppling 8"/>
          <p:cNvCxnSpPr/>
          <p:nvPr/>
        </p:nvCxnSpPr>
        <p:spPr>
          <a:xfrm flipV="1">
            <a:off x="5436096" y="3294504"/>
            <a:ext cx="1274338" cy="150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p:cNvCxnSpPr/>
          <p:nvPr/>
        </p:nvCxnSpPr>
        <p:spPr>
          <a:xfrm>
            <a:off x="7524328" y="3294276"/>
            <a:ext cx="0" cy="1142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7092280" y="4509120"/>
            <a:ext cx="1296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000000"/>
                </a:solidFill>
                <a:effectLst/>
                <a:uLnTx/>
                <a:uFillTx/>
                <a:latin typeface="Arial"/>
                <a:ea typeface="+mn-ea"/>
                <a:cs typeface="+mn-cs"/>
              </a:rPr>
              <a:t>Cancer</a:t>
            </a:r>
            <a:endParaRPr kumimoji="0" lang="sv-SE"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8397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Outline</a:t>
            </a:r>
            <a:endParaRPr lang="nb-NO" dirty="0"/>
          </a:p>
        </p:txBody>
      </p:sp>
      <p:sp>
        <p:nvSpPr>
          <p:cNvPr id="3" name="Plassholder for innhold 2"/>
          <p:cNvSpPr>
            <a:spLocks noGrp="1"/>
          </p:cNvSpPr>
          <p:nvPr>
            <p:ph idx="1"/>
          </p:nvPr>
        </p:nvSpPr>
        <p:spPr/>
        <p:txBody>
          <a:bodyPr/>
          <a:lstStyle/>
          <a:p>
            <a:pPr marL="514350" indent="-514350">
              <a:buFont typeface="+mj-lt"/>
              <a:buAutoNum type="arabicPeriod"/>
            </a:pPr>
            <a:endParaRPr lang="nb-NO" dirty="0" smtClean="0"/>
          </a:p>
          <a:p>
            <a:pPr marL="514350" indent="-514350">
              <a:buFont typeface="+mj-lt"/>
              <a:buAutoNum type="arabicPeriod"/>
            </a:pPr>
            <a:endParaRPr lang="nb-NO" dirty="0"/>
          </a:p>
          <a:p>
            <a:pPr marL="514350" indent="-514350">
              <a:buFont typeface="+mj-lt"/>
              <a:buAutoNum type="arabicPeriod"/>
            </a:pPr>
            <a:r>
              <a:rPr lang="nb-NO" dirty="0" err="1" smtClean="0"/>
              <a:t>WebDeweySearch</a:t>
            </a:r>
            <a:r>
              <a:rPr lang="nb-NO" dirty="0" smtClean="0"/>
              <a:t> - </a:t>
            </a:r>
            <a:r>
              <a:rPr lang="nb-NO" dirty="0" err="1" smtClean="0"/>
              <a:t>German</a:t>
            </a:r>
            <a:endParaRPr lang="nb-NO" dirty="0" smtClean="0"/>
          </a:p>
          <a:p>
            <a:pPr marL="514350" indent="-514350">
              <a:buFont typeface="+mj-lt"/>
              <a:buAutoNum type="arabicPeriod"/>
            </a:pPr>
            <a:r>
              <a:rPr lang="nb-NO" dirty="0" err="1" smtClean="0"/>
              <a:t>WebDeweySearch</a:t>
            </a:r>
            <a:r>
              <a:rPr lang="nb-NO" dirty="0" smtClean="0"/>
              <a:t> - </a:t>
            </a:r>
            <a:r>
              <a:rPr lang="nb-NO" dirty="0" err="1" smtClean="0"/>
              <a:t>Swedish</a:t>
            </a:r>
            <a:endParaRPr lang="nb-NO" dirty="0" smtClean="0"/>
          </a:p>
          <a:p>
            <a:pPr marL="514350" indent="-514350">
              <a:buFont typeface="+mj-lt"/>
              <a:buAutoNum type="arabicPeriod"/>
            </a:pPr>
            <a:r>
              <a:rPr lang="nb-NO" dirty="0" err="1" smtClean="0"/>
              <a:t>WebDeweySearch</a:t>
            </a:r>
            <a:r>
              <a:rPr lang="nb-NO" dirty="0" smtClean="0"/>
              <a:t> - Norwegian</a:t>
            </a:r>
            <a:endParaRPr lang="nb-NO" dirty="0"/>
          </a:p>
        </p:txBody>
      </p:sp>
    </p:spTree>
    <p:extLst>
      <p:ext uri="{BB962C8B-B14F-4D97-AF65-F5344CB8AC3E}">
        <p14:creationId xmlns:p14="http://schemas.microsoft.com/office/powerpoint/2010/main" val="374746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724" y="790575"/>
            <a:ext cx="7417644" cy="482600"/>
          </a:xfrm>
        </p:spPr>
        <p:txBody>
          <a:bodyPr/>
          <a:lstStyle/>
          <a:p>
            <a:r>
              <a:rPr lang="sv-SE" dirty="0" err="1" smtClean="0"/>
              <a:t>Use</a:t>
            </a:r>
            <a:r>
              <a:rPr lang="sv-SE" dirty="0" smtClean="0"/>
              <a:t> for the </a:t>
            </a:r>
            <a:r>
              <a:rPr lang="sv-SE" dirty="0" err="1" smtClean="0"/>
              <a:t>cataloger</a:t>
            </a:r>
            <a:r>
              <a:rPr lang="sv-SE" dirty="0" smtClean="0"/>
              <a:t> – </a:t>
            </a:r>
            <a:r>
              <a:rPr lang="sv-SE" dirty="0" err="1" smtClean="0"/>
              <a:t>shorter</a:t>
            </a:r>
            <a:r>
              <a:rPr lang="sv-SE" dirty="0" smtClean="0"/>
              <a:t> call </a:t>
            </a:r>
            <a:r>
              <a:rPr lang="sv-SE" dirty="0" err="1" smtClean="0"/>
              <a:t>number</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4FBFA3-62DA-4DD5-B5A0-9992B1519F5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800" y="2132856"/>
            <a:ext cx="5789036" cy="3779838"/>
          </a:xfrm>
        </p:spPr>
      </p:pic>
      <p:sp>
        <p:nvSpPr>
          <p:cNvPr id="7" name="textruta 6"/>
          <p:cNvSpPr txBox="1"/>
          <p:nvPr/>
        </p:nvSpPr>
        <p:spPr>
          <a:xfrm>
            <a:off x="5004048" y="2924944"/>
            <a:ext cx="4032448" cy="369332"/>
          </a:xfrm>
          <a:prstGeom prst="rect">
            <a:avLst/>
          </a:prstGeom>
          <a:noFill/>
          <a:ln>
            <a:solidFill>
              <a:schemeClr val="accent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a:ea typeface="+mn-ea"/>
                <a:cs typeface="+mn-cs"/>
              </a:rPr>
              <a:t>http://</a:t>
            </a:r>
            <a:r>
              <a:rPr kumimoji="0" lang="sv-SE" sz="1800" b="1" i="0" u="none" strike="noStrike" kern="1200" cap="none" spc="0" normalizeH="0" baseline="0" noProof="0" dirty="0" smtClean="0">
                <a:ln>
                  <a:noFill/>
                </a:ln>
                <a:solidFill>
                  <a:srgbClr val="000000"/>
                </a:solidFill>
                <a:effectLst/>
                <a:uLnTx/>
                <a:uFillTx/>
                <a:latin typeface="Arial"/>
                <a:ea typeface="+mn-ea"/>
                <a:cs typeface="+mn-cs"/>
              </a:rPr>
              <a:t>dewey.info/class/616.994/e23</a:t>
            </a:r>
            <a:r>
              <a:rPr kumimoji="0" lang="sv-SE" sz="1800" b="0" i="0" u="none" strike="noStrike" kern="1200" cap="none" spc="0" normalizeH="0" baseline="0" noProof="0" dirty="0">
                <a:ln>
                  <a:noFill/>
                </a:ln>
                <a:solidFill>
                  <a:srgbClr val="000000"/>
                </a:solidFill>
                <a:effectLst/>
                <a:uLnTx/>
                <a:uFillTx/>
                <a:latin typeface="Arial"/>
                <a:ea typeface="+mn-ea"/>
                <a:cs typeface="+mn-cs"/>
              </a:rPr>
              <a:t>/</a:t>
            </a:r>
          </a:p>
        </p:txBody>
      </p:sp>
      <p:cxnSp>
        <p:nvCxnSpPr>
          <p:cNvPr id="9" name="Rak pilkoppling 8"/>
          <p:cNvCxnSpPr/>
          <p:nvPr/>
        </p:nvCxnSpPr>
        <p:spPr>
          <a:xfrm flipV="1">
            <a:off x="5308534" y="3319824"/>
            <a:ext cx="1367024" cy="1455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p:cNvCxnSpPr/>
          <p:nvPr/>
        </p:nvCxnSpPr>
        <p:spPr>
          <a:xfrm>
            <a:off x="7524328" y="3294276"/>
            <a:ext cx="0" cy="1142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7092280" y="4509120"/>
            <a:ext cx="1296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000000"/>
                </a:solidFill>
                <a:effectLst/>
                <a:uLnTx/>
                <a:uFillTx/>
                <a:latin typeface="Arial"/>
                <a:ea typeface="+mn-ea"/>
                <a:cs typeface="+mn-cs"/>
              </a:rPr>
              <a:t>Cancer</a:t>
            </a:r>
            <a:endParaRPr kumimoji="0" lang="sv-SE" sz="18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8" name="Vinklad koppling 7"/>
          <p:cNvCxnSpPr>
            <a:stCxn id="11" idx="2"/>
          </p:cNvCxnSpPr>
          <p:nvPr/>
        </p:nvCxnSpPr>
        <p:spPr>
          <a:xfrm rot="10800000" flipV="1">
            <a:off x="3218048" y="3505654"/>
            <a:ext cx="3730217" cy="12194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ylinder 10"/>
          <p:cNvSpPr/>
          <p:nvPr/>
        </p:nvSpPr>
        <p:spPr>
          <a:xfrm>
            <a:off x="6948264" y="3294276"/>
            <a:ext cx="288032" cy="422756"/>
          </a:xfrm>
          <a:prstGeom prst="ca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err="1" smtClean="0">
              <a:ln>
                <a:noFill/>
              </a:ln>
              <a:solidFill>
                <a:srgbClr val="FFFFFF"/>
              </a:solidFill>
              <a:effectLst/>
              <a:uLnTx/>
              <a:uFillTx/>
              <a:latin typeface="Arial"/>
              <a:ea typeface="+mn-ea"/>
              <a:cs typeface="+mn-cs"/>
            </a:endParaRPr>
          </a:p>
        </p:txBody>
      </p:sp>
      <p:sp>
        <p:nvSpPr>
          <p:cNvPr id="14" name="textruta 13"/>
          <p:cNvSpPr txBox="1"/>
          <p:nvPr/>
        </p:nvSpPr>
        <p:spPr>
          <a:xfrm>
            <a:off x="2555776" y="4725145"/>
            <a:ext cx="504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ruta 14"/>
          <p:cNvSpPr txBox="1"/>
          <p:nvPr/>
        </p:nvSpPr>
        <p:spPr>
          <a:xfrm>
            <a:off x="2414016" y="4606171"/>
            <a:ext cx="950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smtClean="0">
                <a:ln>
                  <a:noFill/>
                </a:ln>
                <a:solidFill>
                  <a:srgbClr val="000000"/>
                </a:solidFill>
                <a:effectLst/>
                <a:uLnTx/>
                <a:uFillTx/>
                <a:latin typeface="Arial"/>
                <a:ea typeface="+mn-ea"/>
                <a:cs typeface="+mn-cs"/>
              </a:rPr>
              <a:t>616.99</a:t>
            </a:r>
            <a:endParaRPr kumimoji="0" lang="sv-SE"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0053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Use</a:t>
            </a:r>
            <a:r>
              <a:rPr lang="sv-SE" dirty="0" smtClean="0"/>
              <a:t> for end </a:t>
            </a:r>
            <a:r>
              <a:rPr lang="sv-SE" dirty="0" err="1" smtClean="0"/>
              <a:t>users</a:t>
            </a:r>
            <a:endParaRPr lang="sv-SE" dirty="0"/>
          </a:p>
        </p:txBody>
      </p:sp>
      <p:sp>
        <p:nvSpPr>
          <p:cNvPr id="6" name="Platshållare för innehåll 5"/>
          <p:cNvSpPr>
            <a:spLocks noGrp="1"/>
          </p:cNvSpPr>
          <p:nvPr>
            <p:ph sz="quarter" idx="13"/>
          </p:nvPr>
        </p:nvSpPr>
        <p:spPr>
          <a:xfrm>
            <a:off x="466724" y="1700808"/>
            <a:ext cx="4022476" cy="3679390"/>
          </a:xfrm>
          <a:solidFill>
            <a:srgbClr val="92D050">
              <a:alpha val="50000"/>
            </a:srgbClr>
          </a:solidFill>
          <a:ln>
            <a:noFill/>
          </a:ln>
          <a:effectLst/>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a:lstStyle/>
          <a:p>
            <a:pPr marL="0" indent="0">
              <a:buNone/>
            </a:pPr>
            <a:endParaRPr lang="sv-SE" sz="2000" dirty="0" smtClean="0">
              <a:solidFill>
                <a:schemeClr val="tx1"/>
              </a:solidFill>
            </a:endParaRPr>
          </a:p>
          <a:p>
            <a:pPr marL="0" indent="0" algn="ctr">
              <a:buNone/>
            </a:pPr>
            <a:r>
              <a:rPr lang="sv-SE" sz="2000" b="1" dirty="0" err="1" smtClean="0">
                <a:solidFill>
                  <a:schemeClr val="tx1"/>
                </a:solidFill>
              </a:rPr>
              <a:t>Library</a:t>
            </a:r>
            <a:r>
              <a:rPr lang="sv-SE" sz="2000" b="1" dirty="0" smtClean="0">
                <a:solidFill>
                  <a:schemeClr val="tx1"/>
                </a:solidFill>
              </a:rPr>
              <a:t> </a:t>
            </a:r>
            <a:r>
              <a:rPr lang="sv-SE" sz="2000" b="1" dirty="0" err="1" smtClean="0">
                <a:solidFill>
                  <a:schemeClr val="tx1"/>
                </a:solidFill>
              </a:rPr>
              <a:t>users</a:t>
            </a:r>
            <a:endParaRPr lang="sv-SE" sz="2000" b="1" dirty="0" smtClean="0">
              <a:solidFill>
                <a:schemeClr val="tx1"/>
              </a:solidFill>
            </a:endParaRPr>
          </a:p>
          <a:p>
            <a:pPr marL="0" indent="0">
              <a:buNone/>
            </a:pPr>
            <a:endParaRPr lang="sv-SE" sz="2000" dirty="0"/>
          </a:p>
          <a:p>
            <a:pPr marL="0" indent="0" algn="ctr">
              <a:buNone/>
            </a:pPr>
            <a:r>
              <a:rPr lang="sv-SE" sz="2000" dirty="0" smtClean="0">
                <a:solidFill>
                  <a:schemeClr val="tx1">
                    <a:lumMod val="65000"/>
                    <a:lumOff val="35000"/>
                  </a:schemeClr>
                </a:solidFill>
              </a:rPr>
              <a:t>Dewey.info</a:t>
            </a:r>
          </a:p>
          <a:p>
            <a:pPr marL="0" indent="0" algn="ctr">
              <a:buNone/>
            </a:pPr>
            <a:r>
              <a:rPr lang="sv-SE" sz="2000" dirty="0">
                <a:solidFill>
                  <a:schemeClr val="tx1">
                    <a:lumMod val="65000"/>
                    <a:lumOff val="35000"/>
                  </a:schemeClr>
                </a:solidFill>
              </a:rPr>
              <a:t>o</a:t>
            </a:r>
            <a:r>
              <a:rPr lang="sv-SE" sz="2000" dirty="0" smtClean="0">
                <a:solidFill>
                  <a:schemeClr val="tx1">
                    <a:lumMod val="65000"/>
                    <a:lumOff val="35000"/>
                  </a:schemeClr>
                </a:solidFill>
              </a:rPr>
              <a:t>r</a:t>
            </a:r>
            <a:br>
              <a:rPr lang="sv-SE" sz="2000" dirty="0" smtClean="0">
                <a:solidFill>
                  <a:schemeClr val="tx1">
                    <a:lumMod val="65000"/>
                    <a:lumOff val="35000"/>
                  </a:schemeClr>
                </a:solidFill>
              </a:rPr>
            </a:br>
            <a:r>
              <a:rPr lang="sv-SE" sz="2000" dirty="0" smtClean="0">
                <a:solidFill>
                  <a:schemeClr val="tx1">
                    <a:lumMod val="65000"/>
                    <a:lumOff val="35000"/>
                  </a:schemeClr>
                </a:solidFill>
              </a:rPr>
              <a:t>Dewey API</a:t>
            </a:r>
            <a:endParaRPr lang="sv-SE" sz="2000" dirty="0">
              <a:solidFill>
                <a:schemeClr val="tx1">
                  <a:lumMod val="65000"/>
                  <a:lumOff val="35000"/>
                </a:schemeClr>
              </a:solidFill>
            </a:endParaRPr>
          </a:p>
        </p:txBody>
      </p:sp>
      <p:sp>
        <p:nvSpPr>
          <p:cNvPr id="7" name="Platshållare för innehåll 6"/>
          <p:cNvSpPr>
            <a:spLocks noGrp="1"/>
          </p:cNvSpPr>
          <p:nvPr>
            <p:ph sz="quarter" idx="14"/>
          </p:nvPr>
        </p:nvSpPr>
        <p:spPr>
          <a:xfrm>
            <a:off x="4644007" y="1700808"/>
            <a:ext cx="4019367" cy="3679390"/>
          </a:xfrm>
          <a:solidFill>
            <a:srgbClr val="92D050"/>
          </a:solidFill>
          <a:ln/>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a:lstStyle/>
          <a:p>
            <a:pPr marL="0" indent="0">
              <a:buNone/>
            </a:pPr>
            <a:endParaRPr lang="sv-SE" sz="2000" dirty="0" smtClean="0"/>
          </a:p>
          <a:p>
            <a:pPr marL="0" indent="0" algn="ctr">
              <a:buNone/>
            </a:pPr>
            <a:r>
              <a:rPr lang="sv-SE" sz="2000" b="1" dirty="0" smtClean="0">
                <a:solidFill>
                  <a:schemeClr val="tx1"/>
                </a:solidFill>
              </a:rPr>
              <a:t>Web </a:t>
            </a:r>
            <a:r>
              <a:rPr lang="sv-SE" sz="2000" b="1" dirty="0" err="1" smtClean="0">
                <a:solidFill>
                  <a:schemeClr val="tx1"/>
                </a:solidFill>
              </a:rPr>
              <a:t>users</a:t>
            </a:r>
            <a:r>
              <a:rPr lang="sv-SE" sz="2000" b="1" dirty="0" smtClean="0">
                <a:solidFill>
                  <a:schemeClr val="tx1"/>
                </a:solidFill>
              </a:rPr>
              <a:t> (</a:t>
            </a:r>
            <a:r>
              <a:rPr lang="sv-SE" sz="2000" b="1" dirty="0" err="1" smtClean="0">
                <a:solidFill>
                  <a:schemeClr val="tx1"/>
                </a:solidFill>
              </a:rPr>
              <a:t>everyone</a:t>
            </a:r>
            <a:r>
              <a:rPr lang="sv-SE" sz="2000" b="1" dirty="0" smtClean="0">
                <a:solidFill>
                  <a:schemeClr val="tx1"/>
                </a:solidFill>
              </a:rPr>
              <a:t>!)</a:t>
            </a:r>
          </a:p>
          <a:p>
            <a:pPr marL="0" indent="0">
              <a:buNone/>
            </a:pPr>
            <a:endParaRPr lang="sv-SE" sz="2000" dirty="0"/>
          </a:p>
          <a:p>
            <a:pPr marL="0" indent="0" algn="ctr">
              <a:buNone/>
            </a:pPr>
            <a:r>
              <a:rPr lang="sv-SE" sz="2000" dirty="0" smtClean="0">
                <a:solidFill>
                  <a:schemeClr val="tx1">
                    <a:lumMod val="65000"/>
                    <a:lumOff val="35000"/>
                  </a:schemeClr>
                </a:solidFill>
              </a:rPr>
              <a:t>Dewey.info</a:t>
            </a:r>
            <a:endParaRPr lang="sv-SE" sz="2000" dirty="0">
              <a:solidFill>
                <a:schemeClr val="tx1">
                  <a:lumMod val="65000"/>
                  <a:lumOff val="35000"/>
                </a:schemeClr>
              </a:solidFill>
            </a:endParaRPr>
          </a:p>
        </p:txBody>
      </p:sp>
      <p:sp>
        <p:nvSpPr>
          <p:cNvPr id="4" name="Platshållare för datum 3"/>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4FBFA3-62DA-4DD5-B5A0-9992B1519F58}" type="datetime1">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2016-05-10</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4"/>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smtClean="0">
                <a:ln>
                  <a:noFill/>
                </a:ln>
                <a:solidFill>
                  <a:srgbClr val="000000"/>
                </a:solidFill>
                <a:effectLst/>
                <a:uLnTx/>
                <a:uFillTx/>
                <a:latin typeface="Arial"/>
                <a:ea typeface="+mn-ea"/>
                <a:cs typeface="+mn-cs"/>
              </a:rPr>
              <a:t>Sidnummer </a:t>
            </a:r>
            <a:fld id="{1EF22DC9-761D-41F9-AA5F-851485B82DA2}"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textruta 7"/>
          <p:cNvSpPr txBox="1"/>
          <p:nvPr/>
        </p:nvSpPr>
        <p:spPr>
          <a:xfrm>
            <a:off x="1475656" y="5733256"/>
            <a:ext cx="57606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0000"/>
                </a:solidFill>
                <a:effectLst/>
                <a:uLnTx/>
                <a:uFillTx/>
                <a:latin typeface="Arial"/>
                <a:ea typeface="+mn-ea"/>
                <a:cs typeface="+mn-cs"/>
              </a:rPr>
              <a:t>362.19</a:t>
            </a:r>
            <a:r>
              <a:rPr kumimoji="0" lang="sv-SE" sz="3200" b="1" i="0" u="none" strike="noStrike" kern="1200" cap="none" spc="0" normalizeH="0" baseline="0" noProof="0" dirty="0">
                <a:ln>
                  <a:noFill/>
                </a:ln>
                <a:solidFill>
                  <a:srgbClr val="00B050"/>
                </a:solidFill>
                <a:effectLst/>
                <a:uLnTx/>
                <a:uFillTx/>
                <a:latin typeface="Arial"/>
                <a:ea typeface="+mn-ea"/>
                <a:cs typeface="+mn-cs"/>
              </a:rPr>
              <a:t>6994</a:t>
            </a:r>
            <a:r>
              <a:rPr kumimoji="0" lang="sv-SE" sz="3200" b="1" i="0" u="none" strike="noStrike" kern="1200" cap="none" spc="0" normalizeH="0" baseline="0" noProof="0" dirty="0">
                <a:ln>
                  <a:noFill/>
                </a:ln>
                <a:solidFill>
                  <a:srgbClr val="190117"/>
                </a:solidFill>
                <a:effectLst/>
                <a:uLnTx/>
                <a:uFillTx/>
                <a:latin typeface="Arial"/>
                <a:ea typeface="+mn-ea"/>
                <a:cs typeface="+mn-cs"/>
              </a:rPr>
              <a:t>347</a:t>
            </a:r>
            <a:r>
              <a:rPr kumimoji="0" lang="sv-SE" sz="3200" b="1" i="0" u="none" strike="noStrike" kern="1200" cap="none" spc="0" normalizeH="0" baseline="0" noProof="0" dirty="0">
                <a:ln>
                  <a:noFill/>
                </a:ln>
                <a:solidFill>
                  <a:srgbClr val="0070C0"/>
                </a:solidFill>
                <a:effectLst/>
                <a:uLnTx/>
                <a:uFillTx/>
                <a:latin typeface="Arial"/>
                <a:ea typeface="+mn-ea"/>
                <a:cs typeface="+mn-cs"/>
              </a:rPr>
              <a:t>0092</a:t>
            </a:r>
            <a:endParaRPr kumimoji="0" lang="sv-SE" sz="3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4085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err="1" smtClean="0"/>
              <a:t>WebDeweySearch</a:t>
            </a:r>
            <a:r>
              <a:rPr lang="nb-NO" dirty="0" smtClean="0"/>
              <a:t> in Norway</a:t>
            </a:r>
            <a:endParaRPr lang="nb-NO" dirty="0"/>
          </a:p>
        </p:txBody>
      </p:sp>
      <p:pic>
        <p:nvPicPr>
          <p:cNvPr id="3074" name="Picture 2" descr="&lt;p style=&quot;clear:both&quot;&gt;NB-logo-no-eng-farge-mini&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2857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5" y="1316784"/>
            <a:ext cx="2988532" cy="449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034" y="1316782"/>
            <a:ext cx="4391940" cy="447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139522" y="1628800"/>
            <a:ext cx="4680521" cy="3000821"/>
          </a:xfrm>
          <a:prstGeom prst="rect">
            <a:avLst/>
          </a:prstGeom>
          <a:solidFill>
            <a:schemeClr val="bg1"/>
          </a:solidFill>
          <a:ln w="19050">
            <a:solidFill>
              <a:schemeClr val="tx1"/>
            </a:solidFill>
          </a:ln>
        </p:spPr>
        <p:txBody>
          <a:bodyPr wrap="square" rtlCol="0">
            <a:spAutoFit/>
          </a:bodyPr>
          <a:lstStyle/>
          <a:p>
            <a:pPr marL="285750" indent="-285750">
              <a:lnSpc>
                <a:spcPct val="150000"/>
              </a:lnSpc>
              <a:buFont typeface="Arial" pitchFamily="34" charset="0"/>
              <a:buChar char="•"/>
            </a:pPr>
            <a:r>
              <a:rPr lang="nb-NO" dirty="0" smtClean="0"/>
              <a:t>100+ </a:t>
            </a:r>
            <a:r>
              <a:rPr lang="nb-NO" dirty="0" err="1" smtClean="0"/>
              <a:t>years</a:t>
            </a:r>
            <a:r>
              <a:rPr lang="nb-NO" dirty="0" smtClean="0"/>
              <a:t> </a:t>
            </a:r>
            <a:r>
              <a:rPr lang="nb-NO" dirty="0" err="1" smtClean="0"/>
              <a:t>using</a:t>
            </a:r>
            <a:r>
              <a:rPr lang="nb-NO" dirty="0" smtClean="0"/>
              <a:t> </a:t>
            </a:r>
            <a:r>
              <a:rPr lang="nb-NO" dirty="0" err="1" smtClean="0"/>
              <a:t>Dewey</a:t>
            </a:r>
            <a:endParaRPr lang="nb-NO" dirty="0" smtClean="0"/>
          </a:p>
          <a:p>
            <a:pPr marL="285750" indent="-285750">
              <a:lnSpc>
                <a:spcPct val="150000"/>
              </a:lnSpc>
              <a:buFont typeface="Arial" pitchFamily="34" charset="0"/>
              <a:buChar char="•"/>
            </a:pPr>
            <a:r>
              <a:rPr lang="nb-NO" dirty="0"/>
              <a:t>National </a:t>
            </a:r>
            <a:r>
              <a:rPr lang="nb-NO" dirty="0" err="1"/>
              <a:t>bibliography</a:t>
            </a:r>
            <a:r>
              <a:rPr lang="nb-NO" dirty="0"/>
              <a:t> </a:t>
            </a:r>
            <a:r>
              <a:rPr lang="nb-NO" dirty="0" err="1"/>
              <a:t>since</a:t>
            </a:r>
            <a:r>
              <a:rPr lang="nb-NO" dirty="0"/>
              <a:t> 1956</a:t>
            </a:r>
          </a:p>
          <a:p>
            <a:pPr marL="285750" indent="-285750">
              <a:lnSpc>
                <a:spcPct val="150000"/>
              </a:lnSpc>
              <a:buFont typeface="Arial" pitchFamily="34" charset="0"/>
              <a:buChar char="•"/>
            </a:pPr>
            <a:r>
              <a:rPr lang="nb-NO" dirty="0" smtClean="0"/>
              <a:t>English or </a:t>
            </a:r>
            <a:r>
              <a:rPr lang="nb-NO" dirty="0" err="1"/>
              <a:t>a</a:t>
            </a:r>
            <a:r>
              <a:rPr lang="nb-NO" dirty="0" err="1" smtClean="0"/>
              <a:t>bridged</a:t>
            </a:r>
            <a:r>
              <a:rPr lang="nb-NO" dirty="0" smtClean="0"/>
              <a:t> /</a:t>
            </a:r>
            <a:r>
              <a:rPr lang="nb-NO" dirty="0" err="1" smtClean="0"/>
              <a:t>modified</a:t>
            </a:r>
            <a:r>
              <a:rPr lang="nb-NO" dirty="0" smtClean="0"/>
              <a:t> </a:t>
            </a:r>
            <a:r>
              <a:rPr lang="nb-NO" dirty="0" err="1" smtClean="0"/>
              <a:t>translations</a:t>
            </a:r>
            <a:r>
              <a:rPr lang="nb-NO" dirty="0" smtClean="0"/>
              <a:t> </a:t>
            </a:r>
            <a:r>
              <a:rPr lang="nb-NO" dirty="0" err="1" smtClean="0"/>
              <a:t>until</a:t>
            </a:r>
            <a:r>
              <a:rPr lang="nb-NO" dirty="0" smtClean="0"/>
              <a:t> 2015</a:t>
            </a:r>
          </a:p>
          <a:p>
            <a:pPr marL="285750" indent="-285750">
              <a:lnSpc>
                <a:spcPct val="150000"/>
              </a:lnSpc>
              <a:buFont typeface="Arial" pitchFamily="34" charset="0"/>
              <a:buChar char="•"/>
            </a:pPr>
            <a:r>
              <a:rPr lang="nb-NO" dirty="0" smtClean="0"/>
              <a:t>~</a:t>
            </a:r>
            <a:r>
              <a:rPr lang="nb-NO" dirty="0"/>
              <a:t>60 </a:t>
            </a:r>
            <a:r>
              <a:rPr lang="nb-NO" dirty="0" err="1"/>
              <a:t>university</a:t>
            </a:r>
            <a:r>
              <a:rPr lang="nb-NO" dirty="0"/>
              <a:t> and research </a:t>
            </a:r>
            <a:r>
              <a:rPr lang="nb-NO" dirty="0" err="1" smtClean="0"/>
              <a:t>libraries</a:t>
            </a:r>
            <a:endParaRPr lang="nb-NO" dirty="0" smtClean="0"/>
          </a:p>
          <a:p>
            <a:pPr marL="285750" indent="-285750">
              <a:lnSpc>
                <a:spcPct val="150000"/>
              </a:lnSpc>
              <a:buFont typeface="Arial" pitchFamily="34" charset="0"/>
              <a:buChar char="•"/>
            </a:pPr>
            <a:r>
              <a:rPr lang="nb-NO" dirty="0" smtClean="0"/>
              <a:t>~430 public </a:t>
            </a:r>
            <a:r>
              <a:rPr lang="nb-NO" dirty="0" err="1" smtClean="0"/>
              <a:t>libraries</a:t>
            </a:r>
            <a:endParaRPr lang="nb-NO" dirty="0" smtClean="0"/>
          </a:p>
          <a:p>
            <a:pPr marL="285750" indent="-285750">
              <a:lnSpc>
                <a:spcPct val="150000"/>
              </a:lnSpc>
              <a:buFont typeface="Arial" pitchFamily="34" charset="0"/>
              <a:buChar char="•"/>
            </a:pPr>
            <a:r>
              <a:rPr lang="nb-NO" dirty="0" smtClean="0"/>
              <a:t>~400 </a:t>
            </a:r>
            <a:r>
              <a:rPr lang="nb-NO" dirty="0" err="1" smtClean="0"/>
              <a:t>school</a:t>
            </a:r>
            <a:r>
              <a:rPr lang="nb-NO" dirty="0" smtClean="0"/>
              <a:t> </a:t>
            </a:r>
            <a:r>
              <a:rPr lang="nb-NO" dirty="0" err="1" smtClean="0"/>
              <a:t>libraries</a:t>
            </a:r>
            <a:endParaRPr lang="nb-NO" dirty="0" smtClean="0"/>
          </a:p>
        </p:txBody>
      </p:sp>
    </p:spTree>
    <p:extLst>
      <p:ext uri="{BB962C8B-B14F-4D97-AF65-F5344CB8AC3E}">
        <p14:creationId xmlns:p14="http://schemas.microsoft.com/office/powerpoint/2010/main" val="2951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err="1" smtClean="0"/>
              <a:t>WebDeweySearch</a:t>
            </a:r>
            <a:r>
              <a:rPr lang="nb-NO" dirty="0" smtClean="0"/>
              <a:t> -&gt; Union </a:t>
            </a:r>
            <a:r>
              <a:rPr lang="nb-NO" dirty="0" err="1" smtClean="0"/>
              <a:t>catalog</a:t>
            </a:r>
            <a:endParaRPr lang="nb-NO" dirty="0"/>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7596336" cy="3867752"/>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636912"/>
            <a:ext cx="4842165" cy="4077072"/>
          </a:xfrm>
          <a:prstGeom prst="rect">
            <a:avLst/>
          </a:prstGeom>
        </p:spPr>
      </p:pic>
      <p:pic>
        <p:nvPicPr>
          <p:cNvPr id="7" name="Picture 2" descr="&lt;p style=&quot;clear:both&quot;&gt;NB-logo-no-eng-farge-mini&lt;/p&g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877272"/>
            <a:ext cx="28575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0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One-</a:t>
            </a:r>
            <a:r>
              <a:rPr lang="nb-NO" dirty="0" err="1" smtClean="0"/>
              <a:t>column</a:t>
            </a:r>
            <a:r>
              <a:rPr lang="nb-NO" dirty="0" smtClean="0"/>
              <a:t> </a:t>
            </a:r>
            <a:r>
              <a:rPr lang="nb-NO" dirty="0" err="1" smtClean="0"/>
              <a:t>results</a:t>
            </a:r>
            <a:endParaRPr lang="nb-NO" dirty="0"/>
          </a:p>
        </p:txBody>
      </p:sp>
      <p:pic>
        <p:nvPicPr>
          <p:cNvPr id="5122" name="Picture 2" descr="&lt;p style=&quot;clear:both&quot;&gt;NB-logo-no-eng-farge-mini&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2857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412776"/>
            <a:ext cx="6084168" cy="3097816"/>
          </a:xfrm>
          <a:prstGeom prst="rect">
            <a:avLst/>
          </a:prstGeom>
        </p:spPr>
      </p:pic>
    </p:spTree>
    <p:extLst>
      <p:ext uri="{BB962C8B-B14F-4D97-AF65-F5344CB8AC3E}">
        <p14:creationId xmlns:p14="http://schemas.microsoft.com/office/powerpoint/2010/main" val="1247669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err="1" smtClean="0"/>
              <a:t>Search</a:t>
            </a:r>
            <a:r>
              <a:rPr lang="nb-NO" dirty="0" smtClean="0"/>
              <a:t> in Norwegian and English</a:t>
            </a:r>
            <a:endParaRPr lang="nb-NO" dirty="0"/>
          </a:p>
        </p:txBody>
      </p:sp>
      <p:pic>
        <p:nvPicPr>
          <p:cNvPr id="6146" name="Picture 2" descr="&lt;p style=&quot;clear:both&quot;&gt;NB-logo-no-eng-farge-mini&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2857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6984776" cy="452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834" y="2204864"/>
            <a:ext cx="6454814" cy="443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Relative </a:t>
            </a:r>
            <a:r>
              <a:rPr lang="nb-NO" dirty="0" err="1" smtClean="0"/>
              <a:t>index</a:t>
            </a:r>
            <a:r>
              <a:rPr lang="nb-NO" dirty="0" smtClean="0"/>
              <a:t> -&gt; </a:t>
            </a:r>
            <a:r>
              <a:rPr lang="nb-NO" dirty="0" err="1" smtClean="0"/>
              <a:t>directs</a:t>
            </a:r>
            <a:r>
              <a:rPr lang="nb-NO" dirty="0" smtClean="0"/>
              <a:t> to </a:t>
            </a:r>
            <a:r>
              <a:rPr lang="nb-NO" dirty="0" err="1" smtClean="0"/>
              <a:t>hierarchy</a:t>
            </a:r>
            <a:endParaRPr lang="nb-NO" dirty="0"/>
          </a:p>
        </p:txBody>
      </p:sp>
      <p:pic>
        <p:nvPicPr>
          <p:cNvPr id="7170" name="Picture 2" descr="&lt;p style=&quot;clear:both&quot;&gt;NB-logo-no-eng-farge-mini&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2857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6214"/>
            <a:ext cx="411190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5" y="2331244"/>
            <a:ext cx="4450299" cy="438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175865"/>
            <a:ext cx="6788014" cy="2876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Rett pil 3"/>
          <p:cNvCxnSpPr/>
          <p:nvPr/>
        </p:nvCxnSpPr>
        <p:spPr>
          <a:xfrm>
            <a:off x="3059832" y="3140968"/>
            <a:ext cx="936104" cy="2880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Buet linje 8"/>
          <p:cNvCxnSpPr/>
          <p:nvPr/>
        </p:nvCxnSpPr>
        <p:spPr>
          <a:xfrm rot="10800000" flipV="1">
            <a:off x="6876256" y="3429000"/>
            <a:ext cx="1656184" cy="1296144"/>
          </a:xfrm>
          <a:prstGeom prst="curvedConnector3">
            <a:avLst>
              <a:gd name="adj1" fmla="val -28570"/>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2" name="TekstSylinder 21"/>
          <p:cNvSpPr txBox="1"/>
          <p:nvPr/>
        </p:nvSpPr>
        <p:spPr>
          <a:xfrm>
            <a:off x="2832635" y="2954737"/>
            <a:ext cx="432048" cy="276999"/>
          </a:xfrm>
          <a:prstGeom prst="rect">
            <a:avLst/>
          </a:prstGeom>
          <a:noFill/>
        </p:spPr>
        <p:txBody>
          <a:bodyPr wrap="square" rtlCol="0">
            <a:spAutoFit/>
          </a:bodyPr>
          <a:lstStyle/>
          <a:p>
            <a:r>
              <a:rPr lang="nb-NO" sz="1200" b="1" u="sng" dirty="0" smtClean="0">
                <a:solidFill>
                  <a:schemeClr val="accent1"/>
                </a:solidFill>
              </a:rPr>
              <a:t>35</a:t>
            </a:r>
            <a:endParaRPr lang="nb-NO" sz="1200" b="1" u="sng" dirty="0">
              <a:solidFill>
                <a:schemeClr val="accent1"/>
              </a:solidFill>
            </a:endParaRPr>
          </a:p>
        </p:txBody>
      </p:sp>
    </p:spTree>
    <p:extLst>
      <p:ext uri="{BB962C8B-B14F-4D97-AF65-F5344CB8AC3E}">
        <p14:creationId xmlns:p14="http://schemas.microsoft.com/office/powerpoint/2010/main" val="629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1000"/>
                                        <p:tgtEl>
                                          <p:spTgt spid="3076"/>
                                        </p:tgtEl>
                                      </p:cBhvr>
                                    </p:animEffect>
                                    <p:anim calcmode="lin" valueType="num">
                                      <p:cBhvr>
                                        <p:cTn id="27" dur="1000" fill="hold"/>
                                        <p:tgtEl>
                                          <p:spTgt spid="3076"/>
                                        </p:tgtEl>
                                        <p:attrNameLst>
                                          <p:attrName>ppt_x</p:attrName>
                                        </p:attrNameLst>
                                      </p:cBhvr>
                                      <p:tavLst>
                                        <p:tav tm="0">
                                          <p:val>
                                            <p:strVal val="#ppt_x"/>
                                          </p:val>
                                        </p:tav>
                                        <p:tav tm="100000">
                                          <p:val>
                                            <p:strVal val="#ppt_x"/>
                                          </p:val>
                                        </p:tav>
                                      </p:tavLst>
                                    </p:anim>
                                    <p:anim calcmode="lin" valueType="num">
                                      <p:cBhvr>
                                        <p:cTn id="28"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Next</a:t>
            </a:r>
            <a:r>
              <a:rPr lang="nb-NO" dirty="0" smtClean="0"/>
              <a:t> </a:t>
            </a:r>
            <a:r>
              <a:rPr lang="nb-NO" dirty="0" err="1" smtClean="0"/>
              <a:t>step</a:t>
            </a:r>
            <a:r>
              <a:rPr lang="nb-NO" dirty="0" smtClean="0"/>
              <a:t>: </a:t>
            </a:r>
            <a:r>
              <a:rPr lang="nb-NO" dirty="0" err="1"/>
              <a:t>A</a:t>
            </a:r>
            <a:r>
              <a:rPr lang="nb-NO" dirty="0" err="1" smtClean="0"/>
              <a:t>dd</a:t>
            </a:r>
            <a:r>
              <a:rPr lang="nb-NO" dirty="0" smtClean="0"/>
              <a:t> </a:t>
            </a:r>
            <a:r>
              <a:rPr lang="nb-NO" dirty="0" err="1" smtClean="0"/>
              <a:t>mapped</a:t>
            </a:r>
            <a:r>
              <a:rPr lang="nb-NO" dirty="0" smtClean="0"/>
              <a:t> </a:t>
            </a:r>
            <a:r>
              <a:rPr lang="nb-NO" dirty="0" err="1" smtClean="0"/>
              <a:t>vocabularies</a:t>
            </a:r>
            <a:endParaRPr lang="nb-NO" dirty="0"/>
          </a:p>
        </p:txBody>
      </p:sp>
    </p:spTree>
    <p:extLst>
      <p:ext uri="{BB962C8B-B14F-4D97-AF65-F5344CB8AC3E}">
        <p14:creationId xmlns:p14="http://schemas.microsoft.com/office/powerpoint/2010/main" val="3414797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API and </a:t>
            </a:r>
            <a:r>
              <a:rPr lang="nb-NO" dirty="0" err="1" smtClean="0"/>
              <a:t>other</a:t>
            </a:r>
            <a:r>
              <a:rPr lang="nb-NO" dirty="0" smtClean="0"/>
              <a:t> end-</a:t>
            </a:r>
            <a:r>
              <a:rPr lang="nb-NO" dirty="0" err="1" smtClean="0"/>
              <a:t>user</a:t>
            </a:r>
            <a:r>
              <a:rPr lang="nb-NO" dirty="0" smtClean="0"/>
              <a:t> </a:t>
            </a:r>
            <a:r>
              <a:rPr lang="nb-NO" dirty="0" err="1" smtClean="0"/>
              <a:t>solutions</a:t>
            </a:r>
            <a:r>
              <a:rPr lang="nb-NO" dirty="0" smtClean="0"/>
              <a:t> in Norway</a:t>
            </a:r>
            <a:endParaRPr lang="nb-NO" dirty="0"/>
          </a:p>
        </p:txBody>
      </p:sp>
      <p:pic>
        <p:nvPicPr>
          <p:cNvPr id="8194" name="Picture 2" descr="&lt;p style=&quot;clear:both&quot;&gt;NB-logo-no-eng-farge-mini&lt;/p&g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877272"/>
            <a:ext cx="28575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5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6000" dirty="0" smtClean="0"/>
              <a:t>Danke!      </a:t>
            </a:r>
            <a:r>
              <a:rPr lang="nb-NO" sz="6000" dirty="0" err="1" smtClean="0"/>
              <a:t>Tack</a:t>
            </a:r>
            <a:r>
              <a:rPr lang="nb-NO" sz="6000" dirty="0" smtClean="0"/>
              <a:t>!        Takk!</a:t>
            </a:r>
            <a:endParaRPr lang="nb-NO" sz="6000" dirty="0"/>
          </a:p>
        </p:txBody>
      </p:sp>
      <p:sp>
        <p:nvSpPr>
          <p:cNvPr id="3" name="Plassholder for innhold 2"/>
          <p:cNvSpPr>
            <a:spLocks noGrp="1"/>
          </p:cNvSpPr>
          <p:nvPr>
            <p:ph idx="1"/>
          </p:nvPr>
        </p:nvSpPr>
        <p:spPr>
          <a:xfrm>
            <a:off x="467544" y="2003891"/>
            <a:ext cx="8229600" cy="4525963"/>
          </a:xfrm>
        </p:spPr>
        <p:txBody>
          <a:bodyPr>
            <a:normAutofit fontScale="92500" lnSpcReduction="20000"/>
          </a:bodyPr>
          <a:lstStyle/>
          <a:p>
            <a:pPr marL="0" indent="0">
              <a:buNone/>
            </a:pPr>
            <a:endParaRPr lang="nb-NO" sz="1800" dirty="0" smtClean="0"/>
          </a:p>
          <a:p>
            <a:pPr marL="0" indent="0" algn="r">
              <a:buNone/>
            </a:pPr>
            <a:r>
              <a:rPr lang="nb-NO" sz="2800" dirty="0" smtClean="0">
                <a:hlinkClick r:id="rId2"/>
              </a:rPr>
              <a:t>http://deweysearchde.pansoft.de/webdeweysearch/</a:t>
            </a:r>
            <a:r>
              <a:rPr lang="nb-NO" sz="2800" dirty="0" smtClean="0"/>
              <a:t> </a:t>
            </a:r>
          </a:p>
          <a:p>
            <a:pPr marL="0" indent="0" algn="r">
              <a:buNone/>
            </a:pPr>
            <a:endParaRPr lang="nb-NO" sz="2800" dirty="0"/>
          </a:p>
          <a:p>
            <a:pPr marL="0" indent="0" algn="r">
              <a:buNone/>
            </a:pPr>
            <a:r>
              <a:rPr lang="nb-NO" sz="2800" dirty="0" smtClean="0">
                <a:hlinkClick r:id="rId3"/>
              </a:rPr>
              <a:t>http://deweysearchsv.pansoft.de/webdeweysearch/</a:t>
            </a:r>
            <a:endParaRPr lang="nb-NO" sz="2800" dirty="0" smtClean="0"/>
          </a:p>
          <a:p>
            <a:pPr marL="0" indent="0" algn="r">
              <a:buNone/>
            </a:pPr>
            <a:endParaRPr lang="nb-NO" sz="2800" dirty="0"/>
          </a:p>
          <a:p>
            <a:pPr marL="0" indent="0" algn="r">
              <a:buNone/>
            </a:pPr>
            <a:r>
              <a:rPr lang="nb-NO" sz="2800" dirty="0" smtClean="0">
                <a:hlinkClick r:id="rId4"/>
              </a:rPr>
              <a:t>http://deweysearchno.pansoft.de/webdeweysearch/</a:t>
            </a:r>
            <a:endParaRPr lang="nb-NO" sz="2800" dirty="0" smtClean="0"/>
          </a:p>
          <a:p>
            <a:pPr marL="0" indent="0" algn="ctr">
              <a:buNone/>
            </a:pPr>
            <a:endParaRPr lang="nb-NO" sz="2800" dirty="0"/>
          </a:p>
          <a:p>
            <a:pPr marL="0" indent="0">
              <a:buNone/>
            </a:pPr>
            <a:endParaRPr lang="nb-NO" sz="2800" dirty="0" smtClean="0"/>
          </a:p>
          <a:p>
            <a:pPr marL="0" indent="0">
              <a:buNone/>
            </a:pPr>
            <a:endParaRPr lang="nb-NO" sz="2800" dirty="0"/>
          </a:p>
          <a:p>
            <a:pPr marL="0" indent="0" algn="r">
              <a:buNone/>
            </a:pPr>
            <a:r>
              <a:rPr lang="nb-NO" sz="1800" dirty="0" smtClean="0">
                <a:hlinkClick r:id="rId5"/>
              </a:rPr>
              <a:t>T.Mengel@dnb.de</a:t>
            </a:r>
            <a:endParaRPr lang="nb-NO" sz="1800" dirty="0" smtClean="0"/>
          </a:p>
          <a:p>
            <a:pPr marL="0" indent="0" algn="r">
              <a:buNone/>
            </a:pPr>
            <a:r>
              <a:rPr lang="nb-NO" sz="1800" dirty="0" smtClean="0">
                <a:hlinkClick r:id="rId6"/>
              </a:rPr>
              <a:t>Harriet.Aagaard@kb.se</a:t>
            </a:r>
            <a:endParaRPr lang="nb-NO" sz="1800" dirty="0" smtClean="0"/>
          </a:p>
          <a:p>
            <a:pPr marL="0" indent="0" algn="r">
              <a:buNone/>
            </a:pPr>
            <a:r>
              <a:rPr lang="nb-NO" sz="1800" dirty="0" smtClean="0">
                <a:hlinkClick r:id="rId7"/>
              </a:rPr>
              <a:t>Elise.Conradi@nb.no</a:t>
            </a:r>
            <a:endParaRPr lang="nb-NO" sz="1800" dirty="0" smtClean="0"/>
          </a:p>
          <a:p>
            <a:pPr marL="0" indent="0" algn="r">
              <a:buNone/>
            </a:pPr>
            <a:r>
              <a:rPr lang="nb-NO" sz="1800" dirty="0" smtClean="0">
                <a:hlinkClick r:id="rId8"/>
              </a:rPr>
              <a:t>Peter.Werling@pansoft.de</a:t>
            </a:r>
            <a:r>
              <a:rPr lang="nb-NO" sz="1800" dirty="0" smtClean="0"/>
              <a:t> </a:t>
            </a:r>
            <a:endParaRPr lang="nb-NO" sz="1800" dirty="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91093" flipH="1">
            <a:off x="166514" y="2102632"/>
            <a:ext cx="1050693" cy="6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815191">
            <a:off x="279284" y="2986040"/>
            <a:ext cx="985151" cy="61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771393">
            <a:off x="313265" y="3873902"/>
            <a:ext cx="900608" cy="6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1792278" y="5517232"/>
            <a:ext cx="2736304" cy="769441"/>
          </a:xfrm>
          <a:prstGeom prst="rect">
            <a:avLst/>
          </a:prstGeom>
          <a:noFill/>
        </p:spPr>
        <p:txBody>
          <a:bodyPr wrap="square" rtlCol="0">
            <a:spAutoFit/>
          </a:bodyPr>
          <a:lstStyle/>
          <a:p>
            <a:r>
              <a:rPr lang="nb-NO" sz="4400" dirty="0" smtClean="0"/>
              <a:t>Questions?</a:t>
            </a:r>
            <a:endParaRPr lang="nb-NO" sz="4400" dirty="0"/>
          </a:p>
        </p:txBody>
      </p:sp>
    </p:spTree>
    <p:extLst>
      <p:ext uri="{BB962C8B-B14F-4D97-AF65-F5344CB8AC3E}">
        <p14:creationId xmlns:p14="http://schemas.microsoft.com/office/powerpoint/2010/main" val="1491766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27088" y="850925"/>
            <a:ext cx="7593012" cy="777875"/>
          </a:xfrm>
        </p:spPr>
        <p:txBody>
          <a:bodyPr/>
          <a:lstStyle/>
          <a:p>
            <a:r>
              <a:rPr lang="de-DE" dirty="0" smtClean="0"/>
              <a:t>WebDewey Search</a:t>
            </a:r>
            <a:endParaRPr lang="de-DE" dirty="0"/>
          </a:p>
        </p:txBody>
      </p:sp>
      <p:sp>
        <p:nvSpPr>
          <p:cNvPr id="5122"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5123" name="Rectangle 4"/>
          <p:cNvSpPr>
            <a:spLocks noChangeArrowheads="1"/>
          </p:cNvSpPr>
          <p:nvPr/>
        </p:nvSpPr>
        <p:spPr bwMode="auto">
          <a:xfrm>
            <a:off x="287338" y="0"/>
            <a:ext cx="215900" cy="6856413"/>
          </a:xfrm>
          <a:prstGeom prst="rect">
            <a:avLst/>
          </a:prstGeom>
          <a:solidFill>
            <a:srgbClr val="00AEFA"/>
          </a:solidFill>
          <a:ln w="9525">
            <a:noFill/>
            <a:miter lim="800000"/>
            <a:headEnd/>
            <a:tailEnd/>
          </a:ln>
        </p:spPr>
        <p:txBody>
          <a:bodyPr wrap="none" lIns="0" rIns="0" bIns="324000" anchor="b" anchorCtr="1"/>
          <a:lstStyle/>
          <a:p>
            <a:pPr algn="ctr" fontAlgn="base">
              <a:spcBef>
                <a:spcPct val="0"/>
              </a:spcBef>
              <a:spcAft>
                <a:spcPct val="0"/>
              </a:spcAft>
            </a:pPr>
            <a:fld id="{41DD5E45-7A98-4147-A7E0-A8DC2A41740A}" type="slidenum">
              <a:rPr lang="de-DE" sz="1000" b="1">
                <a:solidFill>
                  <a:srgbClr val="000000"/>
                </a:solidFill>
              </a:rPr>
              <a:pPr algn="ctr" fontAlgn="base">
                <a:spcBef>
                  <a:spcPct val="0"/>
                </a:spcBef>
                <a:spcAft>
                  <a:spcPct val="0"/>
                </a:spcAft>
              </a:pPr>
              <a:t>3</a:t>
            </a:fld>
            <a:endParaRPr lang="de-DE" sz="1000" b="1">
              <a:solidFill>
                <a:srgbClr val="000000"/>
              </a:solidFill>
            </a:endParaRPr>
          </a:p>
        </p:txBody>
      </p:sp>
      <p:pic>
        <p:nvPicPr>
          <p:cNvPr id="5" name="Grafik 4">
            <a:hlinkClick r:id="rId3"/>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860032" y="1462383"/>
            <a:ext cx="3600298" cy="2326657"/>
          </a:xfrm>
          <a:prstGeom prst="rect">
            <a:avLst/>
          </a:prstGeom>
        </p:spPr>
      </p:pic>
      <p:pic>
        <p:nvPicPr>
          <p:cNvPr id="7" name="Grafik 6">
            <a:hlinkClick r:id="rId6"/>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2771851" y="3933056"/>
            <a:ext cx="3600298" cy="2305733"/>
          </a:xfrm>
          <a:prstGeom prst="rect">
            <a:avLst/>
          </a:prstGeom>
        </p:spPr>
      </p:pic>
      <p:pic>
        <p:nvPicPr>
          <p:cNvPr id="9" name="Grafik 8">
            <a:hlinkClick r:id="rId9"/>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tretch>
            <a:fillRect/>
          </a:stretch>
        </p:blipFill>
        <p:spPr>
          <a:xfrm>
            <a:off x="827584" y="1462383"/>
            <a:ext cx="3600298" cy="2326657"/>
          </a:xfrm>
          <a:prstGeom prst="rect">
            <a:avLst/>
          </a:prstGeom>
        </p:spPr>
      </p:pic>
    </p:spTree>
    <p:extLst>
      <p:ext uri="{BB962C8B-B14F-4D97-AF65-F5344CB8AC3E}">
        <p14:creationId xmlns:p14="http://schemas.microsoft.com/office/powerpoint/2010/main" val="4031878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827088" y="1412776"/>
            <a:ext cx="7593012" cy="1152128"/>
          </a:xfrm>
        </p:spPr>
        <p:txBody>
          <a:bodyPr/>
          <a:lstStyle/>
          <a:p>
            <a:r>
              <a:rPr lang="en-US" sz="2400" b="0" dirty="0" smtClean="0"/>
              <a:t>Back in the days…</a:t>
            </a:r>
            <a:r>
              <a:rPr lang="en-US" dirty="0" smtClean="0"/>
              <a:t/>
            </a:r>
            <a:br>
              <a:rPr lang="en-US" dirty="0" smtClean="0"/>
            </a:br>
            <a:r>
              <a:rPr lang="en-US" dirty="0" smtClean="0"/>
              <a:t>Why did we need an extra access to Dewey-indexed works?</a:t>
            </a:r>
            <a:endParaRPr lang="en-US" dirty="0"/>
          </a:p>
        </p:txBody>
      </p:sp>
      <p:sp>
        <p:nvSpPr>
          <p:cNvPr id="10" name="Inhaltsplatzhalter 9"/>
          <p:cNvSpPr>
            <a:spLocks noGrp="1"/>
          </p:cNvSpPr>
          <p:nvPr>
            <p:ph idx="1"/>
          </p:nvPr>
        </p:nvSpPr>
        <p:spPr>
          <a:xfrm>
            <a:off x="827088" y="3140968"/>
            <a:ext cx="8137400" cy="2688432"/>
          </a:xfrm>
        </p:spPr>
        <p:txBody>
          <a:bodyPr/>
          <a:lstStyle/>
          <a:p>
            <a:r>
              <a:rPr lang="en-US" dirty="0" smtClean="0"/>
              <a:t>Main focus on data exchange and retrieval solutions</a:t>
            </a:r>
          </a:p>
          <a:p>
            <a:r>
              <a:rPr lang="en-US" dirty="0" smtClean="0"/>
              <a:t>German library users don‘t grow up with DDC</a:t>
            </a:r>
          </a:p>
          <a:p>
            <a:endParaRPr lang="en-US" dirty="0" smtClean="0"/>
          </a:p>
          <a:p>
            <a:pPr marL="0" indent="0">
              <a:buNone/>
            </a:pPr>
            <a:r>
              <a:rPr lang="en-US" dirty="0" smtClean="0">
                <a:sym typeface="Wingdings" panose="05000000000000000000" pitchFamily="2" charset="2"/>
              </a:rPr>
              <a:t> Making use of both verbal and numerical access points</a:t>
            </a:r>
          </a:p>
          <a:p>
            <a:pPr marL="0" indent="0">
              <a:buNone/>
            </a:pPr>
            <a:r>
              <a:rPr lang="en-US" dirty="0" smtClean="0">
                <a:sym typeface="Wingdings" panose="05000000000000000000" pitchFamily="2" charset="2"/>
              </a:rPr>
              <a:t> Integration of library catalogs containing foreign DDC data</a:t>
            </a:r>
            <a:endParaRPr lang="en-US" dirty="0" smtClean="0"/>
          </a:p>
        </p:txBody>
      </p:sp>
      <p:sp>
        <p:nvSpPr>
          <p:cNvPr id="6146"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6147" name="Rectangle 4"/>
          <p:cNvSpPr>
            <a:spLocks noChangeArrowheads="1"/>
          </p:cNvSpPr>
          <p:nvPr/>
        </p:nvSpPr>
        <p:spPr bwMode="auto">
          <a:xfrm>
            <a:off x="287338" y="0"/>
            <a:ext cx="215900" cy="6856413"/>
          </a:xfrm>
          <a:prstGeom prst="rect">
            <a:avLst/>
          </a:prstGeom>
          <a:solidFill>
            <a:srgbClr val="FFC920"/>
          </a:solidFill>
          <a:ln w="9525">
            <a:noFill/>
            <a:miter lim="800000"/>
            <a:headEnd/>
            <a:tailEnd/>
          </a:ln>
        </p:spPr>
        <p:txBody>
          <a:bodyPr wrap="none" lIns="0" rIns="0" bIns="324000" anchor="b" anchorCtr="1"/>
          <a:lstStyle/>
          <a:p>
            <a:pPr algn="ctr" fontAlgn="base">
              <a:spcBef>
                <a:spcPct val="0"/>
              </a:spcBef>
              <a:spcAft>
                <a:spcPct val="0"/>
              </a:spcAft>
            </a:pPr>
            <a:fld id="{409DEF66-784C-4ABA-A954-EA29E77B5B61}" type="slidenum">
              <a:rPr lang="de-DE" sz="1000" b="1">
                <a:solidFill>
                  <a:srgbClr val="000000"/>
                </a:solidFill>
              </a:rPr>
              <a:pPr algn="ctr" fontAlgn="base">
                <a:spcBef>
                  <a:spcPct val="0"/>
                </a:spcBef>
                <a:spcAft>
                  <a:spcPct val="0"/>
                </a:spcAft>
              </a:pPr>
              <a:t>4</a:t>
            </a:fld>
            <a:endParaRPr lang="de-DE" sz="1000" b="1">
              <a:solidFill>
                <a:srgbClr val="000000"/>
              </a:solidFill>
            </a:endParaRPr>
          </a:p>
        </p:txBody>
      </p:sp>
    </p:spTree>
    <p:extLst>
      <p:ext uri="{BB962C8B-B14F-4D97-AF65-F5344CB8AC3E}">
        <p14:creationId xmlns:p14="http://schemas.microsoft.com/office/powerpoint/2010/main" val="19832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MelvilSearch in the history</a:t>
            </a:r>
            <a:endParaRPr lang="en-US" dirty="0"/>
          </a:p>
        </p:txBody>
      </p:sp>
      <p:pic>
        <p:nvPicPr>
          <p:cNvPr id="2" name="Inhaltsplatzhalt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2406896"/>
            <a:ext cx="6192688" cy="3709741"/>
          </a:xfrm>
        </p:spPr>
      </p:pic>
      <p:sp>
        <p:nvSpPr>
          <p:cNvPr id="8194"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8195" name="Rectangle 4"/>
          <p:cNvSpPr>
            <a:spLocks noChangeArrowheads="1"/>
          </p:cNvSpPr>
          <p:nvPr/>
        </p:nvSpPr>
        <p:spPr bwMode="auto">
          <a:xfrm>
            <a:off x="287338" y="0"/>
            <a:ext cx="215900" cy="6856413"/>
          </a:xfrm>
          <a:prstGeom prst="rect">
            <a:avLst/>
          </a:prstGeom>
          <a:solidFill>
            <a:srgbClr val="9EDF03"/>
          </a:solidFill>
          <a:ln w="9525">
            <a:noFill/>
            <a:miter lim="800000"/>
            <a:headEnd/>
            <a:tailEnd/>
          </a:ln>
        </p:spPr>
        <p:txBody>
          <a:bodyPr wrap="none" lIns="0" rIns="0" bIns="324000" anchor="b" anchorCtr="1"/>
          <a:lstStyle/>
          <a:p>
            <a:pPr algn="ctr" fontAlgn="base">
              <a:spcBef>
                <a:spcPct val="0"/>
              </a:spcBef>
              <a:spcAft>
                <a:spcPct val="0"/>
              </a:spcAft>
            </a:pPr>
            <a:fld id="{68B22CAA-76F9-40A4-82AB-BDA9A150BA32}" type="slidenum">
              <a:rPr lang="de-DE" sz="1000" b="1">
                <a:solidFill>
                  <a:srgbClr val="000000"/>
                </a:solidFill>
              </a:rPr>
              <a:pPr algn="ctr" fontAlgn="base">
                <a:spcBef>
                  <a:spcPct val="0"/>
                </a:spcBef>
                <a:spcAft>
                  <a:spcPct val="0"/>
                </a:spcAft>
              </a:pPr>
              <a:t>5</a:t>
            </a:fld>
            <a:endParaRPr lang="de-DE" sz="1000" b="1">
              <a:solidFill>
                <a:srgbClr val="000000"/>
              </a:solidFill>
            </a:endParaRPr>
          </a:p>
        </p:txBody>
      </p:sp>
      <p:sp>
        <p:nvSpPr>
          <p:cNvPr id="3" name="Textfeld 2"/>
          <p:cNvSpPr txBox="1"/>
          <p:nvPr/>
        </p:nvSpPr>
        <p:spPr>
          <a:xfrm>
            <a:off x="7181805" y="2420888"/>
            <a:ext cx="1854691" cy="1477328"/>
          </a:xfrm>
          <a:prstGeom prst="rect">
            <a:avLst/>
          </a:prstGeom>
          <a:noFill/>
        </p:spPr>
        <p:txBody>
          <a:bodyPr wrap="square" rtlCol="0">
            <a:spAutoFit/>
          </a:bodyPr>
          <a:lstStyle/>
          <a:p>
            <a:pPr fontAlgn="base">
              <a:spcBef>
                <a:spcPct val="0"/>
              </a:spcBef>
              <a:spcAft>
                <a:spcPct val="0"/>
              </a:spcAft>
            </a:pPr>
            <a:r>
              <a:rPr lang="en-US" b="1" dirty="0" smtClean="0">
                <a:solidFill>
                  <a:srgbClr val="000000"/>
                </a:solidFill>
              </a:rPr>
              <a:t>2006</a:t>
            </a:r>
          </a:p>
          <a:p>
            <a:pPr fontAlgn="base">
              <a:spcBef>
                <a:spcPct val="0"/>
              </a:spcBef>
              <a:spcAft>
                <a:spcPct val="0"/>
              </a:spcAft>
            </a:pPr>
            <a:endParaRPr lang="en-US" dirty="0" smtClean="0">
              <a:solidFill>
                <a:srgbClr val="000000"/>
              </a:solidFill>
            </a:endParaRPr>
          </a:p>
          <a:p>
            <a:pPr fontAlgn="base">
              <a:spcBef>
                <a:spcPct val="0"/>
              </a:spcBef>
              <a:spcAft>
                <a:spcPct val="0"/>
              </a:spcAft>
            </a:pPr>
            <a:r>
              <a:rPr lang="en-US" dirty="0">
                <a:solidFill>
                  <a:srgbClr val="000000"/>
                </a:solidFill>
              </a:rPr>
              <a:t>L</a:t>
            </a:r>
            <a:r>
              <a:rPr lang="en-US" dirty="0" smtClean="0">
                <a:solidFill>
                  <a:srgbClr val="000000"/>
                </a:solidFill>
              </a:rPr>
              <a:t>aunch of MelvilSearch</a:t>
            </a:r>
            <a:endParaRPr lang="en-US" dirty="0">
              <a:solidFill>
                <a:srgbClr val="000000"/>
              </a:solidFill>
            </a:endParaRPr>
          </a:p>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4018929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2420888"/>
            <a:ext cx="5708286" cy="3417888"/>
          </a:xfrm>
        </p:spPr>
      </p:pic>
      <p:sp>
        <p:nvSpPr>
          <p:cNvPr id="9218"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9219" name="Rectangle 4"/>
          <p:cNvSpPr>
            <a:spLocks noChangeArrowheads="1"/>
          </p:cNvSpPr>
          <p:nvPr/>
        </p:nvSpPr>
        <p:spPr bwMode="auto">
          <a:xfrm>
            <a:off x="287338" y="0"/>
            <a:ext cx="215900" cy="6856413"/>
          </a:xfrm>
          <a:prstGeom prst="rect">
            <a:avLst/>
          </a:prstGeom>
          <a:solidFill>
            <a:srgbClr val="007EEF"/>
          </a:solidFill>
          <a:ln w="9525">
            <a:noFill/>
            <a:miter lim="800000"/>
            <a:headEnd/>
            <a:tailEnd/>
          </a:ln>
        </p:spPr>
        <p:txBody>
          <a:bodyPr wrap="none" lIns="0" rIns="0" bIns="324000" anchor="b" anchorCtr="1"/>
          <a:lstStyle/>
          <a:p>
            <a:pPr algn="ctr" fontAlgn="base">
              <a:spcBef>
                <a:spcPct val="0"/>
              </a:spcBef>
              <a:spcAft>
                <a:spcPct val="0"/>
              </a:spcAft>
            </a:pPr>
            <a:fld id="{54901366-3F13-43D2-9BD8-C88395F9D50D}" type="slidenum">
              <a:rPr lang="de-DE" sz="1000" b="1">
                <a:solidFill>
                  <a:srgbClr val="000000"/>
                </a:solidFill>
              </a:rPr>
              <a:pPr algn="ctr" fontAlgn="base">
                <a:spcBef>
                  <a:spcPct val="0"/>
                </a:spcBef>
                <a:spcAft>
                  <a:spcPct val="0"/>
                </a:spcAft>
              </a:pPr>
              <a:t>6</a:t>
            </a:fld>
            <a:endParaRPr lang="de-DE" sz="1000" b="1">
              <a:solidFill>
                <a:srgbClr val="000000"/>
              </a:solidFill>
            </a:endParaRPr>
          </a:p>
        </p:txBody>
      </p:sp>
      <p:sp>
        <p:nvSpPr>
          <p:cNvPr id="6" name="Titel 7"/>
          <p:cNvSpPr>
            <a:spLocks noGrp="1"/>
          </p:cNvSpPr>
          <p:nvPr>
            <p:ph type="title"/>
          </p:nvPr>
        </p:nvSpPr>
        <p:spPr/>
        <p:txBody>
          <a:bodyPr/>
          <a:lstStyle/>
          <a:p>
            <a:r>
              <a:rPr lang="en-US" dirty="0" smtClean="0"/>
              <a:t>MelvilSearch in the history</a:t>
            </a:r>
            <a:endParaRPr lang="en-US" dirty="0"/>
          </a:p>
        </p:txBody>
      </p:sp>
      <p:sp>
        <p:nvSpPr>
          <p:cNvPr id="10" name="Textfeld 9"/>
          <p:cNvSpPr txBox="1"/>
          <p:nvPr/>
        </p:nvSpPr>
        <p:spPr>
          <a:xfrm>
            <a:off x="6804248" y="2420888"/>
            <a:ext cx="2088232" cy="2585323"/>
          </a:xfrm>
          <a:prstGeom prst="rect">
            <a:avLst/>
          </a:prstGeom>
          <a:noFill/>
        </p:spPr>
        <p:txBody>
          <a:bodyPr wrap="square" rtlCol="0">
            <a:spAutoFit/>
          </a:bodyPr>
          <a:lstStyle/>
          <a:p>
            <a:pPr fontAlgn="base">
              <a:spcBef>
                <a:spcPct val="0"/>
              </a:spcBef>
              <a:spcAft>
                <a:spcPct val="0"/>
              </a:spcAft>
            </a:pPr>
            <a:r>
              <a:rPr lang="de-DE" b="1" dirty="0" smtClean="0">
                <a:solidFill>
                  <a:srgbClr val="000000"/>
                </a:solidFill>
              </a:rPr>
              <a:t>2010</a:t>
            </a:r>
          </a:p>
          <a:p>
            <a:pPr fontAlgn="base">
              <a:spcBef>
                <a:spcPct val="0"/>
              </a:spcBef>
              <a:spcAft>
                <a:spcPct val="0"/>
              </a:spcAft>
            </a:pPr>
            <a:endParaRPr lang="de-DE" dirty="0">
              <a:solidFill>
                <a:srgbClr val="000000"/>
              </a:solidFill>
            </a:endParaRPr>
          </a:p>
          <a:p>
            <a:pPr fontAlgn="base">
              <a:spcBef>
                <a:spcPct val="0"/>
              </a:spcBef>
              <a:spcAft>
                <a:spcPct val="0"/>
              </a:spcAft>
            </a:pPr>
            <a:r>
              <a:rPr lang="en-US" dirty="0">
                <a:solidFill>
                  <a:srgbClr val="000000"/>
                </a:solidFill>
              </a:rPr>
              <a:t>Creative Commons </a:t>
            </a:r>
            <a:r>
              <a:rPr lang="en-US" dirty="0" smtClean="0">
                <a:solidFill>
                  <a:srgbClr val="000000"/>
                </a:solidFill>
              </a:rPr>
              <a:t>License </a:t>
            </a:r>
            <a:r>
              <a:rPr lang="en-US" dirty="0">
                <a:solidFill>
                  <a:srgbClr val="000000"/>
                </a:solidFill>
              </a:rPr>
              <a:t>allows representation of numbers </a:t>
            </a:r>
            <a:r>
              <a:rPr lang="en-US" u="sng" dirty="0">
                <a:solidFill>
                  <a:srgbClr val="000000"/>
                </a:solidFill>
              </a:rPr>
              <a:t>and</a:t>
            </a:r>
            <a:r>
              <a:rPr lang="en-US" dirty="0">
                <a:solidFill>
                  <a:srgbClr val="000000"/>
                </a:solidFill>
              </a:rPr>
              <a:t> captions </a:t>
            </a:r>
          </a:p>
          <a:p>
            <a:pPr fontAlgn="base">
              <a:spcBef>
                <a:spcPct val="0"/>
              </a:spcBef>
              <a:spcAft>
                <a:spcPct val="0"/>
              </a:spcAft>
            </a:pPr>
            <a:endParaRPr lang="de-DE" dirty="0">
              <a:solidFill>
                <a:srgbClr val="000000"/>
              </a:solidFill>
            </a:endParaRPr>
          </a:p>
        </p:txBody>
      </p:sp>
    </p:spTree>
    <p:extLst>
      <p:ext uri="{BB962C8B-B14F-4D97-AF65-F5344CB8AC3E}">
        <p14:creationId xmlns:p14="http://schemas.microsoft.com/office/powerpoint/2010/main" val="3871037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smtClean="0"/>
              <a:t>WebDewey Search German</a:t>
            </a:r>
            <a:endParaRPr lang="de-DE" dirty="0"/>
          </a:p>
        </p:txBody>
      </p:sp>
      <p:sp>
        <p:nvSpPr>
          <p:cNvPr id="10242"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10243" name="Rectangle 4"/>
          <p:cNvSpPr>
            <a:spLocks noChangeArrowheads="1"/>
          </p:cNvSpPr>
          <p:nvPr/>
        </p:nvSpPr>
        <p:spPr bwMode="auto">
          <a:xfrm>
            <a:off x="287338" y="0"/>
            <a:ext cx="215900" cy="6856413"/>
          </a:xfrm>
          <a:prstGeom prst="rect">
            <a:avLst/>
          </a:prstGeom>
          <a:solidFill>
            <a:srgbClr val="00AEFA"/>
          </a:solidFill>
          <a:ln w="9525">
            <a:noFill/>
            <a:miter lim="800000"/>
            <a:headEnd/>
            <a:tailEnd/>
          </a:ln>
        </p:spPr>
        <p:txBody>
          <a:bodyPr wrap="none" lIns="0" rIns="0" bIns="324000" anchor="b" anchorCtr="1"/>
          <a:lstStyle/>
          <a:p>
            <a:pPr algn="ctr" fontAlgn="base">
              <a:spcBef>
                <a:spcPct val="0"/>
              </a:spcBef>
              <a:spcAft>
                <a:spcPct val="0"/>
              </a:spcAft>
            </a:pPr>
            <a:fld id="{1F6877A1-CE93-4F03-87E7-6555A3C9C3C2}" type="slidenum">
              <a:rPr lang="de-DE" sz="1000" b="1">
                <a:solidFill>
                  <a:srgbClr val="000000"/>
                </a:solidFill>
              </a:rPr>
              <a:pPr algn="ctr" fontAlgn="base">
                <a:spcBef>
                  <a:spcPct val="0"/>
                </a:spcBef>
                <a:spcAft>
                  <a:spcPct val="0"/>
                </a:spcAft>
              </a:pPr>
              <a:t>7</a:t>
            </a:fld>
            <a:endParaRPr lang="de-DE" sz="1000" b="1">
              <a:solidFill>
                <a:srgbClr val="000000"/>
              </a:solidFill>
            </a:endParaRPr>
          </a:p>
        </p:txBody>
      </p:sp>
      <p:sp>
        <p:nvSpPr>
          <p:cNvPr id="13" name="Textfeld 12"/>
          <p:cNvSpPr txBox="1"/>
          <p:nvPr/>
        </p:nvSpPr>
        <p:spPr>
          <a:xfrm>
            <a:off x="7469836" y="2132856"/>
            <a:ext cx="1422643" cy="369332"/>
          </a:xfrm>
          <a:prstGeom prst="rect">
            <a:avLst/>
          </a:prstGeom>
          <a:noFill/>
        </p:spPr>
        <p:txBody>
          <a:bodyPr wrap="square" rtlCol="0">
            <a:spAutoFit/>
          </a:bodyPr>
          <a:lstStyle/>
          <a:p>
            <a:pPr fontAlgn="base">
              <a:spcBef>
                <a:spcPct val="0"/>
              </a:spcBef>
              <a:spcAft>
                <a:spcPct val="0"/>
              </a:spcAft>
            </a:pPr>
            <a:r>
              <a:rPr lang="de-DE" b="1" dirty="0" smtClean="0">
                <a:solidFill>
                  <a:srgbClr val="000000"/>
                </a:solidFill>
              </a:rPr>
              <a:t>2012</a:t>
            </a:r>
            <a:r>
              <a:rPr lang="de-DE" dirty="0" smtClean="0">
                <a:solidFill>
                  <a:srgbClr val="000000"/>
                </a:solidFill>
              </a:rPr>
              <a:t> –</a:t>
            </a:r>
          </a:p>
        </p:txBody>
      </p:sp>
      <p:pic>
        <p:nvPicPr>
          <p:cNvPr id="2" name="Grafik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195962"/>
            <a:ext cx="6624736" cy="3845173"/>
          </a:xfrm>
          <a:prstGeom prst="rect">
            <a:avLst/>
          </a:prstGeom>
        </p:spPr>
      </p:pic>
      <p:sp>
        <p:nvSpPr>
          <p:cNvPr id="3" name="Rechteck 2"/>
          <p:cNvSpPr/>
          <p:nvPr/>
        </p:nvSpPr>
        <p:spPr>
          <a:xfrm>
            <a:off x="4211960" y="6021288"/>
            <a:ext cx="3240360" cy="230832"/>
          </a:xfrm>
          <a:prstGeom prst="rect">
            <a:avLst/>
          </a:prstGeom>
        </p:spPr>
        <p:txBody>
          <a:bodyPr wrap="square">
            <a:spAutoFit/>
          </a:bodyPr>
          <a:lstStyle/>
          <a:p>
            <a:pPr fontAlgn="base">
              <a:spcBef>
                <a:spcPct val="0"/>
              </a:spcBef>
              <a:spcAft>
                <a:spcPct val="0"/>
              </a:spcAft>
            </a:pPr>
            <a:r>
              <a:rPr lang="de-DE" sz="900" dirty="0">
                <a:solidFill>
                  <a:srgbClr val="000000"/>
                </a:solidFill>
                <a:hlinkClick r:id="rId3"/>
              </a:rPr>
              <a:t>http://deweysearchde.pansoft.de/webdeweysearch</a:t>
            </a:r>
            <a:r>
              <a:rPr lang="de-DE" sz="900" dirty="0" smtClean="0">
                <a:solidFill>
                  <a:srgbClr val="000000"/>
                </a:solidFill>
                <a:hlinkClick r:id="rId3"/>
              </a:rPr>
              <a:t>/</a:t>
            </a:r>
            <a:r>
              <a:rPr lang="de-DE" sz="900" dirty="0" smtClean="0">
                <a:solidFill>
                  <a:srgbClr val="000000"/>
                </a:solidFill>
              </a:rPr>
              <a:t> </a:t>
            </a:r>
            <a:endParaRPr lang="de-DE" sz="900" dirty="0">
              <a:solidFill>
                <a:srgbClr val="000000"/>
              </a:solidFill>
            </a:endParaRPr>
          </a:p>
        </p:txBody>
      </p:sp>
    </p:spTree>
    <p:extLst>
      <p:ext uri="{BB962C8B-B14F-4D97-AF65-F5344CB8AC3E}">
        <p14:creationId xmlns:p14="http://schemas.microsoft.com/office/powerpoint/2010/main" val="135582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WebDewey Search German – Extras</a:t>
            </a:r>
            <a:endParaRPr lang="de-DE" dirty="0"/>
          </a:p>
        </p:txBody>
      </p:sp>
      <p:sp>
        <p:nvSpPr>
          <p:cNvPr id="7" name="Inhaltsplatzhalter 6"/>
          <p:cNvSpPr>
            <a:spLocks noGrp="1"/>
          </p:cNvSpPr>
          <p:nvPr>
            <p:ph idx="1"/>
          </p:nvPr>
        </p:nvSpPr>
        <p:spPr/>
        <p:txBody>
          <a:bodyPr/>
          <a:lstStyle/>
          <a:p>
            <a:pPr marL="457200" indent="-457200">
              <a:buFont typeface="+mj-lt"/>
              <a:buAutoNum type="arabicPeriod"/>
            </a:pPr>
            <a:r>
              <a:rPr lang="en-US" dirty="0" smtClean="0"/>
              <a:t>One </a:t>
            </a:r>
            <a:r>
              <a:rPr lang="en-US" dirty="0"/>
              <a:t>search – Multiple </a:t>
            </a:r>
            <a:r>
              <a:rPr lang="en-US" dirty="0" smtClean="0"/>
              <a:t>catalogs</a:t>
            </a:r>
          </a:p>
          <a:p>
            <a:pPr marL="457200" indent="-457200">
              <a:buFont typeface="+mj-lt"/>
              <a:buAutoNum type="arabicPeriod"/>
            </a:pPr>
            <a:r>
              <a:rPr lang="en-US" dirty="0" smtClean="0"/>
              <a:t>DDC Tables – Browsing and Searching</a:t>
            </a:r>
          </a:p>
          <a:p>
            <a:pPr marL="457200" indent="-457200">
              <a:buFont typeface="+mj-lt"/>
              <a:buAutoNum type="arabicPeriod"/>
            </a:pPr>
            <a:r>
              <a:rPr lang="en-US" dirty="0" smtClean="0"/>
              <a:t>“Further titles” column</a:t>
            </a:r>
            <a:endParaRPr lang="de-DE" dirty="0"/>
          </a:p>
        </p:txBody>
      </p:sp>
      <p:sp>
        <p:nvSpPr>
          <p:cNvPr id="11266"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11267" name="Rectangle 4"/>
          <p:cNvSpPr>
            <a:spLocks noChangeArrowheads="1"/>
          </p:cNvSpPr>
          <p:nvPr/>
        </p:nvSpPr>
        <p:spPr bwMode="auto">
          <a:xfrm>
            <a:off x="287338" y="0"/>
            <a:ext cx="215900" cy="6856413"/>
          </a:xfrm>
          <a:prstGeom prst="rect">
            <a:avLst/>
          </a:prstGeom>
          <a:solidFill>
            <a:srgbClr val="A4B900"/>
          </a:solidFill>
          <a:ln w="9525">
            <a:noFill/>
            <a:miter lim="800000"/>
            <a:headEnd/>
            <a:tailEnd/>
          </a:ln>
        </p:spPr>
        <p:txBody>
          <a:bodyPr wrap="none" lIns="0" rIns="0" bIns="324000" anchor="b" anchorCtr="1"/>
          <a:lstStyle/>
          <a:p>
            <a:pPr algn="ctr" fontAlgn="base">
              <a:spcBef>
                <a:spcPct val="0"/>
              </a:spcBef>
              <a:spcAft>
                <a:spcPct val="0"/>
              </a:spcAft>
            </a:pPr>
            <a:fld id="{FB9A5C09-60F7-4597-AA13-EB7B3B3D1FF2}" type="slidenum">
              <a:rPr lang="de-DE" sz="1000" b="1">
                <a:solidFill>
                  <a:srgbClr val="000000"/>
                </a:solidFill>
              </a:rPr>
              <a:pPr algn="ctr" fontAlgn="base">
                <a:spcBef>
                  <a:spcPct val="0"/>
                </a:spcBef>
                <a:spcAft>
                  <a:spcPct val="0"/>
                </a:spcAft>
              </a:pPr>
              <a:t>8</a:t>
            </a:fld>
            <a:endParaRPr lang="de-DE" sz="1000" b="1">
              <a:solidFill>
                <a:srgbClr val="000000"/>
              </a:solidFill>
            </a:endParaRPr>
          </a:p>
        </p:txBody>
      </p:sp>
    </p:spTree>
    <p:extLst>
      <p:ext uri="{BB962C8B-B14F-4D97-AF65-F5344CB8AC3E}">
        <p14:creationId xmlns:p14="http://schemas.microsoft.com/office/powerpoint/2010/main" val="54637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ußzeilenplatzhalter 3"/>
          <p:cNvSpPr>
            <a:spLocks noGrp="1"/>
          </p:cNvSpPr>
          <p:nvPr>
            <p:ph type="ftr" sz="quarter" idx="10"/>
          </p:nvPr>
        </p:nvSpPr>
        <p:spPr>
          <a:noFill/>
        </p:spPr>
        <p:txBody>
          <a:bodyPr/>
          <a:lstStyle/>
          <a:p>
            <a:r>
              <a:rPr lang="de-DE" smtClean="0">
                <a:solidFill>
                  <a:srgbClr val="000000"/>
                </a:solidFill>
              </a:rPr>
              <a:t>| Tina Mengel, German National Library | EDUG 2016, Göttingen</a:t>
            </a:r>
          </a:p>
        </p:txBody>
      </p:sp>
      <p:sp>
        <p:nvSpPr>
          <p:cNvPr id="13315" name="Rectangle 4"/>
          <p:cNvSpPr>
            <a:spLocks noChangeArrowheads="1"/>
          </p:cNvSpPr>
          <p:nvPr/>
        </p:nvSpPr>
        <p:spPr bwMode="auto">
          <a:xfrm>
            <a:off x="287338" y="0"/>
            <a:ext cx="215900" cy="6856413"/>
          </a:xfrm>
          <a:prstGeom prst="rect">
            <a:avLst/>
          </a:prstGeom>
          <a:solidFill>
            <a:srgbClr val="E62E2E"/>
          </a:solidFill>
          <a:ln w="9525">
            <a:noFill/>
            <a:miter lim="800000"/>
            <a:headEnd/>
            <a:tailEnd/>
          </a:ln>
        </p:spPr>
        <p:txBody>
          <a:bodyPr wrap="none" lIns="0" rIns="0" bIns="324000" anchor="b" anchorCtr="1"/>
          <a:lstStyle/>
          <a:p>
            <a:pPr algn="ctr" fontAlgn="base">
              <a:spcBef>
                <a:spcPct val="0"/>
              </a:spcBef>
              <a:spcAft>
                <a:spcPct val="0"/>
              </a:spcAft>
            </a:pPr>
            <a:fld id="{5B255F3E-E2AF-4E08-A2BE-E5C3AAFE6FE5}" type="slidenum">
              <a:rPr lang="de-DE" sz="1000" b="1">
                <a:solidFill>
                  <a:srgbClr val="000000"/>
                </a:solidFill>
              </a:rPr>
              <a:pPr algn="ctr" fontAlgn="base">
                <a:spcBef>
                  <a:spcPct val="0"/>
                </a:spcBef>
                <a:spcAft>
                  <a:spcPct val="0"/>
                </a:spcAft>
              </a:pPr>
              <a:t>9</a:t>
            </a:fld>
            <a:endParaRPr lang="de-DE" sz="1000" b="1">
              <a:solidFill>
                <a:srgbClr val="000000"/>
              </a:solidFill>
            </a:endParaRPr>
          </a:p>
        </p:txBody>
      </p:sp>
      <p:sp>
        <p:nvSpPr>
          <p:cNvPr id="11" name="Titel 5"/>
          <p:cNvSpPr>
            <a:spLocks noGrp="1"/>
          </p:cNvSpPr>
          <p:nvPr>
            <p:ph type="title"/>
          </p:nvPr>
        </p:nvSpPr>
        <p:spPr>
          <a:xfrm>
            <a:off x="827088" y="1619250"/>
            <a:ext cx="7593012" cy="777875"/>
          </a:xfrm>
        </p:spPr>
        <p:txBody>
          <a:bodyPr/>
          <a:lstStyle/>
          <a:p>
            <a:r>
              <a:rPr lang="de-DE" dirty="0" smtClean="0"/>
              <a:t>1</a:t>
            </a:r>
            <a:r>
              <a:rPr lang="de-DE" dirty="0"/>
              <a:t>. </a:t>
            </a:r>
            <a:r>
              <a:rPr lang="de-DE" dirty="0" err="1"/>
              <a:t>One</a:t>
            </a:r>
            <a:r>
              <a:rPr lang="de-DE" dirty="0"/>
              <a:t> </a:t>
            </a:r>
            <a:r>
              <a:rPr lang="de-DE" dirty="0" err="1"/>
              <a:t>search</a:t>
            </a:r>
            <a:r>
              <a:rPr lang="de-DE" dirty="0"/>
              <a:t> – Multiple </a:t>
            </a:r>
            <a:r>
              <a:rPr lang="de-DE" dirty="0" err="1"/>
              <a:t>catalogs</a:t>
            </a:r>
            <a:r>
              <a:rPr lang="de-DE" dirty="0"/>
              <a:t/>
            </a:r>
            <a:br>
              <a:rPr lang="de-DE" dirty="0"/>
            </a:br>
            <a:endParaRPr lang="de-DE" dirty="0"/>
          </a:p>
        </p:txBody>
      </p:sp>
      <p:sp>
        <p:nvSpPr>
          <p:cNvPr id="12" name="Inhaltsplatzhalter 6"/>
          <p:cNvSpPr>
            <a:spLocks noGrp="1"/>
          </p:cNvSpPr>
          <p:nvPr>
            <p:ph idx="1"/>
          </p:nvPr>
        </p:nvSpPr>
        <p:spPr>
          <a:xfrm>
            <a:off x="827088" y="2492896"/>
            <a:ext cx="8065392" cy="2098402"/>
          </a:xfrm>
        </p:spPr>
        <p:txBody>
          <a:bodyPr/>
          <a:lstStyle/>
          <a:p>
            <a:r>
              <a:rPr lang="en-US" dirty="0" smtClean="0"/>
              <a:t>Decentralized </a:t>
            </a:r>
            <a:r>
              <a:rPr lang="en-US" dirty="0"/>
              <a:t>organization of the German library </a:t>
            </a:r>
            <a:r>
              <a:rPr lang="en-US" dirty="0" smtClean="0"/>
              <a:t>landscape</a:t>
            </a:r>
          </a:p>
          <a:p>
            <a:r>
              <a:rPr lang="en-US" dirty="0" smtClean="0"/>
              <a:t>Foreign </a:t>
            </a:r>
            <a:r>
              <a:rPr lang="en-US" dirty="0"/>
              <a:t>data exchange is common practice </a:t>
            </a:r>
            <a:r>
              <a:rPr lang="en-US" dirty="0" smtClean="0">
                <a:sym typeface="Wingdings" panose="05000000000000000000" pitchFamily="2" charset="2"/>
              </a:rPr>
              <a:t> Dewey numbers in many catalogs </a:t>
            </a:r>
          </a:p>
          <a:p>
            <a:pPr marL="0" indent="0">
              <a:buNone/>
            </a:pPr>
            <a:r>
              <a:rPr lang="de-DE" dirty="0" smtClean="0">
                <a:sym typeface="Wingdings" panose="05000000000000000000" pitchFamily="2" charset="2"/>
              </a:rPr>
              <a:t> </a:t>
            </a:r>
            <a:r>
              <a:rPr lang="en-US" dirty="0" smtClean="0">
                <a:sym typeface="Wingdings" panose="05000000000000000000" pitchFamily="2" charset="2"/>
              </a:rPr>
              <a:t>WebDewey Search offers central access point to DDC-indexed collections</a:t>
            </a:r>
          </a:p>
        </p:txBody>
      </p:sp>
      <p:sp>
        <p:nvSpPr>
          <p:cNvPr id="13" name="Abgerundetes Rechteck 12"/>
          <p:cNvSpPr/>
          <p:nvPr/>
        </p:nvSpPr>
        <p:spPr>
          <a:xfrm>
            <a:off x="827584" y="4653136"/>
            <a:ext cx="7920880" cy="13681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600" dirty="0" smtClean="0">
                <a:solidFill>
                  <a:srgbClr val="000000"/>
                </a:solidFill>
              </a:rPr>
              <a:t>Connected catalogs (today): German National Library (DNB), Common Library Network (GBV), </a:t>
            </a:r>
            <a:r>
              <a:rPr lang="en-US" sz="1600" dirty="0" err="1" smtClean="0">
                <a:solidFill>
                  <a:srgbClr val="000000"/>
                </a:solidFill>
              </a:rPr>
              <a:t>Hessische</a:t>
            </a:r>
            <a:r>
              <a:rPr lang="en-US" sz="1600" dirty="0" smtClean="0">
                <a:solidFill>
                  <a:srgbClr val="000000"/>
                </a:solidFill>
              </a:rPr>
              <a:t> </a:t>
            </a:r>
            <a:r>
              <a:rPr lang="en-US" sz="1600" dirty="0" err="1" smtClean="0">
                <a:solidFill>
                  <a:srgbClr val="000000"/>
                </a:solidFill>
              </a:rPr>
              <a:t>BibliotheksInformationsSystem</a:t>
            </a:r>
            <a:r>
              <a:rPr lang="en-US" sz="1600" dirty="0" smtClean="0">
                <a:solidFill>
                  <a:srgbClr val="000000"/>
                </a:solidFill>
              </a:rPr>
              <a:t> (</a:t>
            </a:r>
            <a:r>
              <a:rPr lang="en-US" sz="1600" dirty="0" err="1" smtClean="0">
                <a:solidFill>
                  <a:srgbClr val="000000"/>
                </a:solidFill>
              </a:rPr>
              <a:t>HeBIS</a:t>
            </a:r>
            <a:r>
              <a:rPr lang="en-US" sz="1600" dirty="0" smtClean="0">
                <a:solidFill>
                  <a:srgbClr val="000000"/>
                </a:solidFill>
              </a:rPr>
              <a:t>), </a:t>
            </a:r>
            <a:r>
              <a:rPr lang="en-US" sz="1600" dirty="0" err="1" smtClean="0">
                <a:solidFill>
                  <a:srgbClr val="000000"/>
                </a:solidFill>
              </a:rPr>
              <a:t>Göttingen</a:t>
            </a:r>
            <a:r>
              <a:rPr lang="en-US" sz="1600" dirty="0" smtClean="0">
                <a:solidFill>
                  <a:srgbClr val="000000"/>
                </a:solidFill>
              </a:rPr>
              <a:t> State and University Library (SUB), Library Service Centre Baden-Wuerttemberg (SWB), Library System of the </a:t>
            </a:r>
            <a:r>
              <a:rPr lang="en-US" sz="1600" dirty="0" err="1" smtClean="0">
                <a:solidFill>
                  <a:srgbClr val="000000"/>
                </a:solidFill>
              </a:rPr>
              <a:t>Freie</a:t>
            </a:r>
            <a:r>
              <a:rPr lang="en-US" sz="1600" dirty="0" smtClean="0">
                <a:solidFill>
                  <a:srgbClr val="000000"/>
                </a:solidFill>
              </a:rPr>
              <a:t> </a:t>
            </a:r>
            <a:r>
              <a:rPr lang="en-US" sz="1600" dirty="0" err="1" smtClean="0">
                <a:solidFill>
                  <a:srgbClr val="000000"/>
                </a:solidFill>
              </a:rPr>
              <a:t>Universität</a:t>
            </a:r>
            <a:r>
              <a:rPr lang="en-US" sz="1600" dirty="0" smtClean="0">
                <a:solidFill>
                  <a:srgbClr val="000000"/>
                </a:solidFill>
              </a:rPr>
              <a:t> Berlin (FUB)</a:t>
            </a:r>
            <a:endParaRPr lang="en-US" sz="1600" dirty="0">
              <a:solidFill>
                <a:srgbClr val="000000"/>
              </a:solidFill>
            </a:endParaRPr>
          </a:p>
        </p:txBody>
      </p:sp>
    </p:spTree>
    <p:extLst>
      <p:ext uri="{BB962C8B-B14F-4D97-AF65-F5344CB8AC3E}">
        <p14:creationId xmlns:p14="http://schemas.microsoft.com/office/powerpoint/2010/main" val="2304127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B">
  <a:themeElements>
    <a:clrScheme name="KB">
      <a:dk1>
        <a:srgbClr val="000000"/>
      </a:dk1>
      <a:lt1>
        <a:srgbClr val="FFFFFF"/>
      </a:lt1>
      <a:dk2>
        <a:srgbClr val="000000"/>
      </a:dk2>
      <a:lt2>
        <a:srgbClr val="B2B2B2"/>
      </a:lt2>
      <a:accent1>
        <a:srgbClr val="000000"/>
      </a:accent1>
      <a:accent2>
        <a:srgbClr val="009EE0"/>
      </a:accent2>
      <a:accent3>
        <a:srgbClr val="FFFFFF"/>
      </a:accent3>
      <a:accent4>
        <a:srgbClr val="000000"/>
      </a:accent4>
      <a:accent5>
        <a:srgbClr val="AAAAAA"/>
      </a:accent5>
      <a:accent6>
        <a:srgbClr val="008FCB"/>
      </a:accent6>
      <a:hlink>
        <a:srgbClr val="E2007A"/>
      </a:hlink>
      <a:folHlink>
        <a:srgbClr val="F29400"/>
      </a:folHlink>
    </a:clrScheme>
    <a:fontScheme name="KB">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PPT-Vorlage">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3384</Words>
  <Application>Microsoft Office PowerPoint</Application>
  <PresentationFormat>Bildspel på skärmen (4:3)</PresentationFormat>
  <Paragraphs>285</Paragraphs>
  <Slides>29</Slides>
  <Notes>19</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29</vt:i4>
      </vt:variant>
    </vt:vector>
  </HeadingPairs>
  <TitlesOfParts>
    <vt:vector size="37" baseType="lpstr">
      <vt:lpstr>Arial</vt:lpstr>
      <vt:lpstr>Calibri</vt:lpstr>
      <vt:lpstr>Georgia</vt:lpstr>
      <vt:lpstr>Verdana</vt:lpstr>
      <vt:lpstr>Wingdings</vt:lpstr>
      <vt:lpstr>Office-tema</vt:lpstr>
      <vt:lpstr>KB</vt:lpstr>
      <vt:lpstr>PPT-Vorlage</vt:lpstr>
      <vt:lpstr>End users &amp; Dewey</vt:lpstr>
      <vt:lpstr>Outline</vt:lpstr>
      <vt:lpstr>WebDewey Search</vt:lpstr>
      <vt:lpstr>Back in the days… Why did we need an extra access to Dewey-indexed works?</vt:lpstr>
      <vt:lpstr>MelvilSearch in the history</vt:lpstr>
      <vt:lpstr>MelvilSearch in the history</vt:lpstr>
      <vt:lpstr>WebDewey Search German</vt:lpstr>
      <vt:lpstr>WebDewey Search German – Extras</vt:lpstr>
      <vt:lpstr>1. One search – Multiple catalogs </vt:lpstr>
      <vt:lpstr>2. DDC Tables – Browsing and Searching </vt:lpstr>
      <vt:lpstr>3. “Further titles” column</vt:lpstr>
      <vt:lpstr>3. DDC number components – “Further titles” column</vt:lpstr>
      <vt:lpstr>Dewey in Sweden, 2011-</vt:lpstr>
      <vt:lpstr>Subject Access in Libris – the National Catalog</vt:lpstr>
      <vt:lpstr>The Swedish WebDeweySearch (not easy to find!)</vt:lpstr>
      <vt:lpstr>Search for ”Ice cream” (In English)</vt:lpstr>
      <vt:lpstr>Improvements</vt:lpstr>
      <vt:lpstr>Future with Dewey as linked data</vt:lpstr>
      <vt:lpstr>Use for the cataloger</vt:lpstr>
      <vt:lpstr>Use for the cataloger – shorter call number</vt:lpstr>
      <vt:lpstr>Use for end users</vt:lpstr>
      <vt:lpstr>WebDeweySearch in Norway</vt:lpstr>
      <vt:lpstr>WebDeweySearch -&gt; Union catalog</vt:lpstr>
      <vt:lpstr>One-column results</vt:lpstr>
      <vt:lpstr>Search in Norwegian and English</vt:lpstr>
      <vt:lpstr>Relative index -&gt; directs to hierarchy</vt:lpstr>
      <vt:lpstr>Next step: Add mapped vocabularies</vt:lpstr>
      <vt:lpstr>API and other end-user solutions in Norway</vt:lpstr>
      <vt:lpstr>Danke!      Tack!        Takk!</vt:lpstr>
    </vt:vector>
  </TitlesOfParts>
  <Company>Nasjonalbiblioteket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users &amp; Dewey</dc:title>
  <dc:creator>Elise Conradi</dc:creator>
  <cp:lastModifiedBy>Harriet Aagaard</cp:lastModifiedBy>
  <cp:revision>29</cp:revision>
  <dcterms:created xsi:type="dcterms:W3CDTF">2016-04-19T07:06:17Z</dcterms:created>
  <dcterms:modified xsi:type="dcterms:W3CDTF">2016-05-10T12:54:55Z</dcterms:modified>
</cp:coreProperties>
</file>