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1"/>
  </p:notesMasterIdLst>
  <p:handoutMasterIdLst>
    <p:handoutMasterId r:id="rId72"/>
  </p:handoutMasterIdLst>
  <p:sldIdLst>
    <p:sldId id="467" r:id="rId2"/>
    <p:sldId id="490" r:id="rId3"/>
    <p:sldId id="557" r:id="rId4"/>
    <p:sldId id="559" r:id="rId5"/>
    <p:sldId id="552" r:id="rId6"/>
    <p:sldId id="555" r:id="rId7"/>
    <p:sldId id="556" r:id="rId8"/>
    <p:sldId id="554" r:id="rId9"/>
    <p:sldId id="639" r:id="rId10"/>
    <p:sldId id="642" r:id="rId11"/>
    <p:sldId id="634" r:id="rId12"/>
    <p:sldId id="549" r:id="rId13"/>
    <p:sldId id="560" r:id="rId14"/>
    <p:sldId id="561" r:id="rId15"/>
    <p:sldId id="562" r:id="rId16"/>
    <p:sldId id="563" r:id="rId17"/>
    <p:sldId id="564" r:id="rId18"/>
    <p:sldId id="565" r:id="rId19"/>
    <p:sldId id="566" r:id="rId20"/>
    <p:sldId id="567" r:id="rId21"/>
    <p:sldId id="568" r:id="rId22"/>
    <p:sldId id="569" r:id="rId23"/>
    <p:sldId id="570" r:id="rId24"/>
    <p:sldId id="571" r:id="rId25"/>
    <p:sldId id="572" r:id="rId26"/>
    <p:sldId id="586" r:id="rId27"/>
    <p:sldId id="587" r:id="rId28"/>
    <p:sldId id="643" r:id="rId29"/>
    <p:sldId id="588" r:id="rId30"/>
    <p:sldId id="550" r:id="rId31"/>
    <p:sldId id="551" r:id="rId32"/>
    <p:sldId id="573" r:id="rId33"/>
    <p:sldId id="574" r:id="rId34"/>
    <p:sldId id="575" r:id="rId35"/>
    <p:sldId id="576" r:id="rId36"/>
    <p:sldId id="577" r:id="rId37"/>
    <p:sldId id="578" r:id="rId38"/>
    <p:sldId id="579" r:id="rId39"/>
    <p:sldId id="580" r:id="rId40"/>
    <p:sldId id="589" r:id="rId41"/>
    <p:sldId id="585" r:id="rId42"/>
    <p:sldId id="581" r:id="rId43"/>
    <p:sldId id="624" r:id="rId44"/>
    <p:sldId id="582" r:id="rId45"/>
    <p:sldId id="583" r:id="rId46"/>
    <p:sldId id="584" r:id="rId47"/>
    <p:sldId id="610" r:id="rId48"/>
    <p:sldId id="614" r:id="rId49"/>
    <p:sldId id="615" r:id="rId50"/>
    <p:sldId id="611" r:id="rId51"/>
    <p:sldId id="612" r:id="rId52"/>
    <p:sldId id="613" r:id="rId53"/>
    <p:sldId id="623" r:id="rId54"/>
    <p:sldId id="616" r:id="rId55"/>
    <p:sldId id="617" r:id="rId56"/>
    <p:sldId id="618" r:id="rId57"/>
    <p:sldId id="619" r:id="rId58"/>
    <p:sldId id="620" r:id="rId59"/>
    <p:sldId id="621" r:id="rId60"/>
    <p:sldId id="622" r:id="rId61"/>
    <p:sldId id="625" r:id="rId62"/>
    <p:sldId id="630" r:id="rId63"/>
    <p:sldId id="626" r:id="rId64"/>
    <p:sldId id="627" r:id="rId65"/>
    <p:sldId id="629" r:id="rId66"/>
    <p:sldId id="628" r:id="rId67"/>
    <p:sldId id="631" r:id="rId68"/>
    <p:sldId id="641" r:id="rId69"/>
    <p:sldId id="635" r:id="rId7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16F"/>
    <a:srgbClr val="419A3C"/>
    <a:srgbClr val="0B7CCB"/>
    <a:srgbClr val="FF7600"/>
    <a:srgbClr val="E18100"/>
    <a:srgbClr val="CCFF66"/>
    <a:srgbClr val="2F4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833" autoAdjust="0"/>
  </p:normalViewPr>
  <p:slideViewPr>
    <p:cSldViewPr snapToObjects="1">
      <p:cViewPr>
        <p:scale>
          <a:sx n="100" d="100"/>
          <a:sy n="100" d="100"/>
        </p:scale>
        <p:origin x="-522" y="426"/>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D380A20-07F0-452B-8251-6ECC573ADC31}" type="datetimeFigureOut">
              <a:rPr lang="en-US"/>
              <a:pPr>
                <a:defRPr/>
              </a:pPr>
              <a:t>7/16/2013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B0E50BB-D7A2-45E4-A37A-7FA6535C90A7}" type="slidenum">
              <a:rPr lang="en-US"/>
              <a:pPr>
                <a:defRPr/>
              </a:pPr>
              <a:t>‹#›</a:t>
            </a:fld>
            <a:endParaRPr lang="en-US" dirty="0"/>
          </a:p>
        </p:txBody>
      </p:sp>
    </p:spTree>
    <p:extLst>
      <p:ext uri="{BB962C8B-B14F-4D97-AF65-F5344CB8AC3E}">
        <p14:creationId xmlns:p14="http://schemas.microsoft.com/office/powerpoint/2010/main" val="591782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2380220-F1E7-4E45-BB4E-17872F467FF8}" type="datetimeFigureOut">
              <a:rPr lang="en-US"/>
              <a:pPr>
                <a:defRPr/>
              </a:pPr>
              <a:t>7/16/2013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47BDEF-B15A-4C38-930F-2ABD70549F37}" type="slidenum">
              <a:rPr lang="en-US"/>
              <a:pPr>
                <a:defRPr/>
              </a:pPr>
              <a:t>‹#›</a:t>
            </a:fld>
            <a:endParaRPr lang="en-US" dirty="0"/>
          </a:p>
        </p:txBody>
      </p:sp>
    </p:spTree>
    <p:extLst>
      <p:ext uri="{BB962C8B-B14F-4D97-AF65-F5344CB8AC3E}">
        <p14:creationId xmlns:p14="http://schemas.microsoft.com/office/powerpoint/2010/main" val="6334792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0C5E55-12EC-4A71-91A0-90D6A481422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BF9FA0-99A8-4E33-B764-98C9CF31393B}" type="slidenum">
              <a:rPr lang="en-US" smtClean="0"/>
              <a:pPr>
                <a:defRPr/>
              </a:pPr>
              <a:t>36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BA639A-6507-4162-A729-C68688A6835B}" type="slidenum">
              <a:rPr lang="en-US" smtClean="0"/>
              <a:pPr>
                <a:defRPr/>
              </a:pPr>
              <a:t>47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8F62F8-ABAD-47A9-9026-D7559B9AAC1E}" type="slidenum">
              <a:rPr lang="en-US" smtClean="0"/>
              <a:pPr>
                <a:defRPr/>
              </a:pPr>
              <a:t>53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2061DE3-0C06-4D4C-91BA-8B020F03D28C}" type="slidenum">
              <a:rPr lang="en-US" smtClean="0"/>
              <a:pPr>
                <a:defRPr/>
              </a:pPr>
              <a:t>61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E9F7893-859A-4DD2-AC1E-16421ABA3EAB}" type="slidenum">
              <a:rPr lang="en-US" smtClean="0"/>
              <a:pPr>
                <a:defRPr/>
              </a:pPr>
              <a:t>65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B65CC3-4A72-4867-9435-8482D1DD94BF}" type="slidenum">
              <a:rPr lang="en-US" smtClean="0"/>
              <a:pPr>
                <a:defRPr/>
              </a:pPr>
              <a:t>66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5AE5FA-0B24-4411-8BE1-FF8FA9C4CAB8}" type="slidenum">
              <a:rPr lang="en-US" smtClean="0"/>
              <a:pPr>
                <a:defRPr/>
              </a:pPr>
              <a:t>67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1F65EA-1794-47D7-BB3C-9633F54F11B9}" type="slidenum">
              <a:rPr lang="en-US" smtClean="0"/>
              <a:pPr>
                <a:defRPr/>
              </a:pPr>
              <a:t>69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0228CC-1735-45CF-80B2-2317F643045D}"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106AC93-3D4E-418E-B453-227184FE3C68}"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E7E2D5-7F68-4732-A924-13499AC0E9AF}"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D390A13-B825-4144-8730-B17A03BE2D20}"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0A14FAF-2D5C-4B9B-8389-5C06CC69DF4F}"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6A2350-6E26-4AA4-9952-5B073FC2AE2D}" type="slidenum">
              <a:rPr lang="en-US" smtClean="0"/>
              <a:pPr>
                <a:defRPr/>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E6956D6-DB9F-442C-A945-5D4992BBC80A}" type="slidenum">
              <a:rPr lang="en-US" smtClean="0"/>
              <a:pPr>
                <a:defRPr/>
              </a:pPr>
              <a:t>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A69469-98FB-4488-ABBF-BE80535FA817}" type="slidenum">
              <a:rPr lang="en-US" smtClean="0"/>
              <a:pPr>
                <a:defRPr/>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8" descr="oclclogo-rings-transparent.png"/>
          <p:cNvPicPr>
            <a:picLocks noChangeAspect="1"/>
          </p:cNvPicPr>
          <p:nvPr userDrawn="1"/>
        </p:nvPicPr>
        <p:blipFill>
          <a:blip r:embed="rId2"/>
          <a:srcRect b="8763"/>
          <a:stretch>
            <a:fillRect/>
          </a:stretch>
        </p:blipFill>
        <p:spPr bwMode="auto">
          <a:xfrm>
            <a:off x="5326063" y="2852738"/>
            <a:ext cx="3513137" cy="3395662"/>
          </a:xfrm>
          <a:prstGeom prst="rect">
            <a:avLst/>
          </a:prstGeom>
          <a:noFill/>
          <a:ln w="9525">
            <a:noFill/>
            <a:miter lim="800000"/>
            <a:headEnd/>
            <a:tailEnd/>
          </a:ln>
        </p:spPr>
      </p:pic>
      <p:sp>
        <p:nvSpPr>
          <p:cNvPr id="14" name="Title 1"/>
          <p:cNvSpPr>
            <a:spLocks noGrp="1"/>
          </p:cNvSpPr>
          <p:nvPr>
            <p:ph type="ctrTitle"/>
          </p:nvPr>
        </p:nvSpPr>
        <p:spPr>
          <a:xfrm>
            <a:off x="685800" y="1523999"/>
            <a:ext cx="7772400" cy="2732725"/>
          </a:xfrm>
        </p:spPr>
        <p:txBody>
          <a:bodyPr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pPr lvl="0"/>
            <a:r>
              <a:rPr lang="en-US" dirty="0" smtClean="0"/>
              <a:t>Click to edit Master text styles</a:t>
            </a:r>
          </a:p>
          <a:p>
            <a:pPr lvl="1"/>
            <a:r>
              <a:rPr lang="en-US" dirty="0" smtClean="0"/>
              <a:t>Second level</a:t>
            </a:r>
          </a:p>
        </p:txBody>
      </p:sp>
      <p:sp>
        <p:nvSpPr>
          <p:cNvPr id="17" name="Text Placeholder 15"/>
          <p:cNvSpPr>
            <a:spLocks noGrp="1"/>
          </p:cNvSpPr>
          <p:nvPr>
            <p:ph type="body" sz="quarter" idx="13"/>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pPr lvl="0"/>
            <a:r>
              <a:rPr lang="en-US" dirty="0" smtClean="0"/>
              <a:t>Click to edit Master text styles</a:t>
            </a:r>
          </a:p>
        </p:txBody>
      </p:sp>
      <p:sp>
        <p:nvSpPr>
          <p:cNvPr id="18" name="Text Placeholder 15"/>
          <p:cNvSpPr>
            <a:spLocks noGrp="1"/>
          </p:cNvSpPr>
          <p:nvPr>
            <p:ph type="body" sz="quarter" idx="15"/>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pPr lvl="0"/>
            <a:r>
              <a:rPr lang="en-US" dirty="0" smtClean="0"/>
              <a:t>Click to edit Master text styles</a:t>
            </a:r>
          </a:p>
          <a:p>
            <a:pPr lvl="1"/>
            <a:r>
              <a:rPr lang="en-US" dirty="0" smtClean="0"/>
              <a:t>Second level</a:t>
            </a:r>
          </a:p>
        </p:txBody>
      </p:sp>
      <p:sp>
        <p:nvSpPr>
          <p:cNvPr id="9" name="Date Placeholder 3"/>
          <p:cNvSpPr>
            <a:spLocks noGrp="1"/>
          </p:cNvSpPr>
          <p:nvPr>
            <p:ph type="dt" sz="half" idx="16"/>
          </p:nvPr>
        </p:nvSpPr>
        <p:spPr/>
        <p:txBody>
          <a:bodyPr/>
          <a:lstStyle>
            <a:lvl1pPr>
              <a:defRPr/>
            </a:lvl1pPr>
          </a:lstStyle>
          <a:p>
            <a:pPr>
              <a:defRPr/>
            </a:pPr>
            <a:fld id="{FB620C75-D238-4451-BB0A-D3E22C6270FD}" type="datetimeFigureOut">
              <a:rPr lang="en-US"/>
              <a:pPr>
                <a:defRPr/>
              </a:pPr>
              <a:t>7/16/2013</a:t>
            </a:fld>
            <a:endParaRPr lang="en-US"/>
          </a:p>
        </p:txBody>
      </p:sp>
      <p:sp>
        <p:nvSpPr>
          <p:cNvPr id="10" name="Footer Placeholder 4"/>
          <p:cNvSpPr>
            <a:spLocks noGrp="1"/>
          </p:cNvSpPr>
          <p:nvPr>
            <p:ph type="ftr" sz="quarter" idx="17"/>
          </p:nvPr>
        </p:nvSpPr>
        <p:spPr/>
        <p:txBody>
          <a:bodyPr/>
          <a:lstStyle>
            <a:lvl1pPr>
              <a:defRPr/>
            </a:lvl1pPr>
          </a:lstStyle>
          <a:p>
            <a:pPr>
              <a:defRPr/>
            </a:pPr>
            <a:endParaRPr lang="en-US"/>
          </a:p>
        </p:txBody>
      </p:sp>
      <p:sp>
        <p:nvSpPr>
          <p:cNvPr id="11" name="Slide Number Placeholder 5"/>
          <p:cNvSpPr>
            <a:spLocks noGrp="1"/>
          </p:cNvSpPr>
          <p:nvPr>
            <p:ph type="sldNum" sz="quarter" idx="18"/>
          </p:nvPr>
        </p:nvSpPr>
        <p:spPr/>
        <p:txBody>
          <a:bodyPr/>
          <a:lstStyle>
            <a:lvl1pPr>
              <a:defRPr/>
            </a:lvl1pPr>
          </a:lstStyle>
          <a:p>
            <a:pPr>
              <a:defRPr/>
            </a:pPr>
            <a:fld id="{539181BD-35A3-44DB-857C-A4A3AB1B5513}"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8"/>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10"/>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3256F61-34CC-4624-9B29-4A200A890796}" type="datetimeFigureOut">
              <a:rPr lang="en-US"/>
              <a:pPr>
                <a:defRPr/>
              </a:pPr>
              <a:t>7/16/2013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98D2D1E-E66C-4A3E-BD9D-FA546288189B}"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A09F27-47E5-4C45-8ECE-33CC0BC44148}" type="datetimeFigureOut">
              <a:rPr lang="en-US"/>
              <a:pPr>
                <a:defRPr/>
              </a:pPr>
              <a:t>7/16/2013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FCCF53-1E73-4F2F-AD6B-93B54680DF5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855663"/>
            <a:chOff x="0" y="0"/>
            <a:chExt cx="9144000" cy="855144"/>
          </a:xfrm>
        </p:grpSpPr>
        <p:sp>
          <p:nvSpPr>
            <p:cNvPr id="5"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
        <p:nvSpPr>
          <p:cNvPr id="7" name="Date Placeholder 3"/>
          <p:cNvSpPr>
            <a:spLocks noGrp="1"/>
          </p:cNvSpPr>
          <p:nvPr>
            <p:ph type="dt" sz="half" idx="14"/>
          </p:nvPr>
        </p:nvSpPr>
        <p:spPr/>
        <p:txBody>
          <a:bodyPr/>
          <a:lstStyle>
            <a:lvl1pPr>
              <a:defRPr/>
            </a:lvl1pPr>
          </a:lstStyle>
          <a:p>
            <a:pPr>
              <a:defRPr/>
            </a:pPr>
            <a:fld id="{3F600C90-19A3-491F-ADF8-360356F78DAB}" type="datetimeFigureOut">
              <a:rPr lang="en-US"/>
              <a:pPr>
                <a:defRPr/>
              </a:pPr>
              <a:t>7/16/2013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EB2DBE2-A350-4342-8937-DE9F50E37F9D}"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
        <p:nvSpPr>
          <p:cNvPr id="8" name="Date Placeholder 3"/>
          <p:cNvSpPr>
            <a:spLocks noGrp="1"/>
          </p:cNvSpPr>
          <p:nvPr>
            <p:ph type="dt" sz="half" idx="14"/>
          </p:nvPr>
        </p:nvSpPr>
        <p:spPr/>
        <p:txBody>
          <a:bodyPr/>
          <a:lstStyle>
            <a:lvl1pPr>
              <a:defRPr/>
            </a:lvl1pPr>
          </a:lstStyle>
          <a:p>
            <a:pPr>
              <a:defRPr/>
            </a:pPr>
            <a:fld id="{6C9469B8-DAD9-4AC0-AC3A-7AA653FFB686}"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006081FC-41AA-41FA-B372-5EFBF172CFCE}"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3"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
        <p:nvSpPr>
          <p:cNvPr id="4" name="Date Placeholder 3"/>
          <p:cNvSpPr>
            <a:spLocks noGrp="1"/>
          </p:cNvSpPr>
          <p:nvPr>
            <p:ph type="dt" sz="half" idx="14"/>
          </p:nvPr>
        </p:nvSpPr>
        <p:spPr/>
        <p:txBody>
          <a:bodyPr/>
          <a:lstStyle>
            <a:lvl1pPr>
              <a:defRPr/>
            </a:lvl1pPr>
          </a:lstStyle>
          <a:p>
            <a:pPr>
              <a:defRPr/>
            </a:pPr>
            <a:fld id="{3524F22D-3E69-44DC-A469-7017EE5AA63E}" type="datetimeFigureOut">
              <a:rPr lang="en-US"/>
              <a:pPr>
                <a:defRPr/>
              </a:pPr>
              <a:t>7/16/2013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C07DA351-3390-4F80-84DB-BED1CEE5FBB5}"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endParaRPr lang="en-US" noProof="0" dirty="0"/>
          </a:p>
        </p:txBody>
      </p:sp>
      <p:sp>
        <p:nvSpPr>
          <p:cNvPr id="8" name="Date Placeholder 3"/>
          <p:cNvSpPr>
            <a:spLocks noGrp="1"/>
          </p:cNvSpPr>
          <p:nvPr>
            <p:ph type="dt" sz="half" idx="14"/>
          </p:nvPr>
        </p:nvSpPr>
        <p:spPr/>
        <p:txBody>
          <a:bodyPr/>
          <a:lstStyle>
            <a:lvl1pPr>
              <a:defRPr/>
            </a:lvl1pPr>
          </a:lstStyle>
          <a:p>
            <a:pPr>
              <a:defRPr/>
            </a:pPr>
            <a:fld id="{833CE116-74A7-4AA2-9652-6965C1631FEE}"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BE1EC0A5-13EF-4E44-8A03-EB86E95A2A94}"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17294E-AF16-4F8A-9A17-6DB3948AD333}" type="datetimeFigureOut">
              <a:rPr lang="en-US"/>
              <a:pPr>
                <a:defRPr/>
              </a:pPr>
              <a:t>7/16/2013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24CB8-B8BA-422C-9013-EE5F38A9B237}"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BDCE68-0CB4-4E04-BED0-CE1EE0489C8F}" type="datetimeFigureOut">
              <a:rPr lang="en-US"/>
              <a:pPr>
                <a:defRPr/>
              </a:pPr>
              <a:t>7/16/2013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7B449DE-90CB-4B6A-BE87-B73001F6C00B}"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
        <p:nvSpPr>
          <p:cNvPr id="3" name="Date Placeholder 3"/>
          <p:cNvSpPr>
            <a:spLocks noGrp="1"/>
          </p:cNvSpPr>
          <p:nvPr>
            <p:ph type="dt" sz="half" idx="14"/>
          </p:nvPr>
        </p:nvSpPr>
        <p:spPr/>
        <p:txBody>
          <a:bodyPr/>
          <a:lstStyle>
            <a:lvl1pPr>
              <a:defRPr/>
            </a:lvl1pPr>
          </a:lstStyle>
          <a:p>
            <a:pPr>
              <a:defRPr/>
            </a:pPr>
            <a:fld id="{88F7272A-7439-45F2-848C-CA3872047583}" type="datetimeFigureOut">
              <a:rPr lang="en-US"/>
              <a:pPr>
                <a:defRPr/>
              </a:pPr>
              <a:t>7/16/2013</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5" name="Slide Number Placeholder 5"/>
          <p:cNvSpPr>
            <a:spLocks noGrp="1"/>
          </p:cNvSpPr>
          <p:nvPr>
            <p:ph type="sldNum" sz="quarter" idx="16"/>
          </p:nvPr>
        </p:nvSpPr>
        <p:spPr/>
        <p:txBody>
          <a:bodyPr/>
          <a:lstStyle>
            <a:lvl1pPr>
              <a:defRPr/>
            </a:lvl1pPr>
          </a:lstStyle>
          <a:p>
            <a:pPr>
              <a:defRPr/>
            </a:pPr>
            <a:fld id="{9BA8A031-653E-4827-B5BC-0F51AA2AFFAB}"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5"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4"/>
          <p:cNvGrpSpPr>
            <a:grpSpLocks/>
          </p:cNvGrpSpPr>
          <p:nvPr/>
        </p:nvGrpSpPr>
        <p:grpSpPr bwMode="auto">
          <a:xfrm>
            <a:off x="0" y="0"/>
            <a:ext cx="9144000" cy="855663"/>
            <a:chOff x="0" y="0"/>
            <a:chExt cx="9144000" cy="855144"/>
          </a:xfrm>
        </p:grpSpPr>
        <p:sp>
          <p:nvSpPr>
            <p:cNvPr id="7"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A1AA9E98-5753-4F50-AA5E-A6E30B766947}" type="datetimeFigureOut">
              <a:rPr lang="en-US"/>
              <a:pPr>
                <a:defRPr/>
              </a:pPr>
              <a:t>7/16/2013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E006CBA5-B59F-42C3-B3D8-81DA76EDF9F1}"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56792-2337-4A3D-8151-3A8731AF87C3}" type="datetimeFigureOut">
              <a:rPr lang="en-US"/>
              <a:pPr>
                <a:defRPr/>
              </a:pPr>
              <a:t>7/16/2013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4FA53F-2310-4F7D-86B6-89B22BDC785C}"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endParaRPr lang="en-US" noProof="0" dirty="0"/>
          </a:p>
        </p:txBody>
      </p:sp>
      <p:sp>
        <p:nvSpPr>
          <p:cNvPr id="8" name="Date Placeholder 3"/>
          <p:cNvSpPr>
            <a:spLocks noGrp="1"/>
          </p:cNvSpPr>
          <p:nvPr>
            <p:ph type="dt" sz="half" idx="14"/>
          </p:nvPr>
        </p:nvSpPr>
        <p:spPr/>
        <p:txBody>
          <a:bodyPr/>
          <a:lstStyle>
            <a:lvl1pPr>
              <a:defRPr/>
            </a:lvl1pPr>
          </a:lstStyle>
          <a:p>
            <a:pPr>
              <a:defRPr/>
            </a:pPr>
            <a:fld id="{99D0D5F3-6F77-463A-B2E2-9A86B640D3CB}"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395C3603-BAD5-4262-AE5F-239A839EC8B4}"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endParaRPr lang="en-US" noProof="0" dirty="0"/>
          </a:p>
        </p:txBody>
      </p:sp>
      <p:sp>
        <p:nvSpPr>
          <p:cNvPr id="8" name="Date Placeholder 3"/>
          <p:cNvSpPr>
            <a:spLocks noGrp="1"/>
          </p:cNvSpPr>
          <p:nvPr>
            <p:ph type="dt" sz="half" idx="14"/>
          </p:nvPr>
        </p:nvSpPr>
        <p:spPr/>
        <p:txBody>
          <a:bodyPr/>
          <a:lstStyle>
            <a:lvl1pPr>
              <a:defRPr/>
            </a:lvl1pPr>
          </a:lstStyle>
          <a:p>
            <a:pPr>
              <a:defRPr/>
            </a:pPr>
            <a:fld id="{4CB05441-26F6-4821-BECC-1CA732BEFBB5}"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9EFA94B8-283B-4D01-946B-C72CC82A51C1}"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endParaRPr lang="en-US" noProof="0" dirty="0"/>
          </a:p>
        </p:txBody>
      </p:sp>
      <p:sp>
        <p:nvSpPr>
          <p:cNvPr id="8" name="Date Placeholder 3"/>
          <p:cNvSpPr>
            <a:spLocks noGrp="1"/>
          </p:cNvSpPr>
          <p:nvPr>
            <p:ph type="dt" sz="half" idx="14"/>
          </p:nvPr>
        </p:nvSpPr>
        <p:spPr/>
        <p:txBody>
          <a:bodyPr/>
          <a:lstStyle>
            <a:lvl1pPr>
              <a:defRPr/>
            </a:lvl1pPr>
          </a:lstStyle>
          <a:p>
            <a:pPr>
              <a:defRPr/>
            </a:pPr>
            <a:fld id="{EF6E290C-5C6B-4CAF-9BE3-F004C7347575}"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1F67099E-D960-4076-8C91-347A7E18E049}"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1D5125-F277-48E1-8DB6-4BE1EF73B492}" type="datetimeFigureOut">
              <a:rPr lang="en-US"/>
              <a:pPr>
                <a:defRPr/>
              </a:pPr>
              <a:t>7/16/2013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0E3288-FB7D-4860-86A6-631048F2D72F}"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0" y="0"/>
            <a:ext cx="9144000" cy="855663"/>
            <a:chOff x="0" y="0"/>
            <a:chExt cx="9144000" cy="855144"/>
          </a:xfrm>
        </p:grpSpPr>
        <p:sp>
          <p:nvSpPr>
            <p:cNvPr id="6" name="Rounded Rectangle 14"/>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
        <p:nvSpPr>
          <p:cNvPr id="8" name="Date Placeholder 3"/>
          <p:cNvSpPr>
            <a:spLocks noGrp="1"/>
          </p:cNvSpPr>
          <p:nvPr>
            <p:ph type="dt" sz="half" idx="14"/>
          </p:nvPr>
        </p:nvSpPr>
        <p:spPr/>
        <p:txBody>
          <a:bodyPr/>
          <a:lstStyle>
            <a:lvl1pPr>
              <a:defRPr/>
            </a:lvl1pPr>
          </a:lstStyle>
          <a:p>
            <a:pPr>
              <a:defRPr/>
            </a:pPr>
            <a:fld id="{7778C5CC-8C28-4E1D-B5AA-15C352323BBD}"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BA93B01D-E72C-47C3-B038-C394C8E68CF9}"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8371FF7-DBFC-48FA-A46B-EF9DE8DEE77F}" type="datetimeFigureOut">
              <a:rPr lang="en-US"/>
              <a:pPr>
                <a:defRPr/>
              </a:pPr>
              <a:t>7/16/2013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37CCA5-C763-43D0-943F-DD431DC9AEE4}" type="slidenum">
              <a:rPr lang="en-US"/>
              <a:pPr>
                <a:defRPr/>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4"/>
            <p:cNvSpPr/>
            <p:nvPr/>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6">
                    <a:lumMod val="20000"/>
                    <a:lumOff val="80000"/>
                  </a:schemeClr>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5A8407DB-3DD5-444C-97CF-7496AEB226E2}"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B2A8B33E-5970-430A-8633-B6704733F043}" type="slidenum">
              <a:rPr lang="en-US"/>
              <a:pPr>
                <a:defRPr/>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0"/>
            <a:ext cx="9144000" cy="855663"/>
            <a:chOff x="0" y="0"/>
            <a:chExt cx="9144000" cy="855144"/>
          </a:xfrm>
        </p:grpSpPr>
        <p:sp>
          <p:nvSpPr>
            <p:cNvPr id="5" name="Rounded Rectangle 10"/>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1"/>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endParaRPr lang="en-US" noProof="0" dirty="0"/>
          </a:p>
        </p:txBody>
      </p:sp>
      <p:sp>
        <p:nvSpPr>
          <p:cNvPr id="7" name="Date Placeholder 3"/>
          <p:cNvSpPr>
            <a:spLocks noGrp="1"/>
          </p:cNvSpPr>
          <p:nvPr>
            <p:ph type="dt" sz="half" idx="14"/>
          </p:nvPr>
        </p:nvSpPr>
        <p:spPr/>
        <p:txBody>
          <a:bodyPr/>
          <a:lstStyle>
            <a:lvl1pPr>
              <a:defRPr/>
            </a:lvl1pPr>
          </a:lstStyle>
          <a:p>
            <a:pPr>
              <a:defRPr/>
            </a:pPr>
            <a:fld id="{822139C4-E8C7-4717-B2B4-6A18BC763B44}" type="datetimeFigureOut">
              <a:rPr lang="en-US"/>
              <a:pPr>
                <a:defRPr/>
              </a:pPr>
              <a:t>7/16/2013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0D3FAA60-8EA0-439A-B0C3-08E4C751E43E}"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8"/>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10"/>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0A2D548-75C5-4ECE-A097-DC422351D9FC}" type="datetimeFigureOut">
              <a:rPr lang="en-US"/>
              <a:pPr>
                <a:defRPr/>
              </a:pPr>
              <a:t>7/16/2013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38D2405-0E4E-4968-84EC-C31519DCCD32}" type="slidenum">
              <a:rPr lang="en-US"/>
              <a:pPr>
                <a:defRPr/>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54AEC-2DD8-453F-A24D-E61110B9DA1A}" type="datetimeFigureOut">
              <a:rPr lang="en-US"/>
              <a:pPr>
                <a:defRPr/>
              </a:pPr>
              <a:t>7/16/2013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286CDC-55FD-4445-A860-B77B3CB2BE68}"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E618D9F1-9C2B-4138-B568-328FE222E8E7}" type="datetimeFigureOut">
              <a:rPr lang="en-US"/>
              <a:pPr>
                <a:defRPr/>
              </a:pPr>
              <a:t>7/16/2013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7F10DB-2FA2-4A89-A573-C4F5FCD7B709}" type="slidenum">
              <a:rPr lang="en-US"/>
              <a:pPr>
                <a:defRPr/>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0" y="0"/>
            <a:ext cx="9144000" cy="855663"/>
            <a:chOff x="0" y="0"/>
            <a:chExt cx="9144000" cy="855144"/>
          </a:xfrm>
        </p:grpSpPr>
        <p:sp>
          <p:nvSpPr>
            <p:cNvPr id="6" name="Rounded Rectangle 11"/>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3"/>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
        <p:nvSpPr>
          <p:cNvPr id="8" name="Date Placeholder 3"/>
          <p:cNvSpPr>
            <a:spLocks noGrp="1"/>
          </p:cNvSpPr>
          <p:nvPr>
            <p:ph type="dt" sz="half" idx="14"/>
          </p:nvPr>
        </p:nvSpPr>
        <p:spPr/>
        <p:txBody>
          <a:bodyPr/>
          <a:lstStyle>
            <a:lvl1pPr>
              <a:defRPr/>
            </a:lvl1pPr>
          </a:lstStyle>
          <a:p>
            <a:pPr>
              <a:defRPr/>
            </a:pPr>
            <a:fld id="{0F3B6605-3AE2-4E55-A187-BDFDBDD5362C}"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7F0A12E7-4B41-40CE-A797-F10FBA1CDC41}" type="slidenum">
              <a:rPr lang="en-US"/>
              <a:pPr>
                <a:defRPr/>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47E86A23-EBE2-4227-A25B-9FF60A9DDA6B}" type="datetimeFigureOut">
              <a:rPr lang="en-US"/>
              <a:pPr>
                <a:defRPr/>
              </a:pPr>
              <a:t>7/16/2013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92BB45-9C54-483E-BA1D-BDE00C05BFFF}" type="slidenum">
              <a:rPr lang="en-US"/>
              <a:pPr>
                <a:defRPr/>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4"/>
            <p:cNvSpPr/>
            <p:nvPr/>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3">
                    <a:lumMod val="20000"/>
                    <a:lumOff val="80000"/>
                  </a:schemeClr>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B60893A1-4A9B-42DC-8918-378A1B9D636F}"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82F5FFC0-877B-4D8B-B02F-44F37E34BB53}" type="slidenum">
              <a:rPr lang="en-US"/>
              <a:pPr>
                <a:defRPr/>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0"/>
            <a:ext cx="9144000" cy="855663"/>
            <a:chOff x="0" y="0"/>
            <a:chExt cx="9144000" cy="855144"/>
          </a:xfrm>
        </p:grpSpPr>
        <p:sp>
          <p:nvSpPr>
            <p:cNvPr id="5" name="Rounded Rectangle 10"/>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1"/>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endParaRPr lang="en-US" noProof="0" dirty="0"/>
          </a:p>
        </p:txBody>
      </p:sp>
      <p:sp>
        <p:nvSpPr>
          <p:cNvPr id="7" name="Date Placeholder 3"/>
          <p:cNvSpPr>
            <a:spLocks noGrp="1"/>
          </p:cNvSpPr>
          <p:nvPr>
            <p:ph type="dt" sz="half" idx="14"/>
          </p:nvPr>
        </p:nvSpPr>
        <p:spPr/>
        <p:txBody>
          <a:bodyPr/>
          <a:lstStyle>
            <a:lvl1pPr>
              <a:defRPr/>
            </a:lvl1pPr>
          </a:lstStyle>
          <a:p>
            <a:pPr>
              <a:defRPr/>
            </a:pPr>
            <a:fld id="{CB12E70A-D553-44B4-B6D5-4A4C40884948}" type="datetimeFigureOut">
              <a:rPr lang="en-US"/>
              <a:pPr>
                <a:defRPr/>
              </a:pPr>
              <a:t>7/16/2013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4A20C59-BFCF-4907-A2D3-A0CAA3B61624}" type="slidenum">
              <a:rPr lang="en-US"/>
              <a:pPr>
                <a:defRPr/>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8"/>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10"/>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B2E7D3E-3360-498B-B1E8-85BA64709735}" type="datetimeFigureOut">
              <a:rPr lang="en-US"/>
              <a:pPr>
                <a:defRPr/>
              </a:pPr>
              <a:t>7/16/2013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4D6A931-B5A1-4390-86BE-027C07661D42}" type="slidenum">
              <a:rPr lang="en-US"/>
              <a:pPr>
                <a:defRPr/>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CC1DB4-AB51-4A0E-8E45-FBF99E959212}" type="datetimeFigureOut">
              <a:rPr lang="en-US"/>
              <a:pPr>
                <a:defRPr/>
              </a:pPr>
              <a:t>7/16/2013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855B02-DDFE-4BDF-A856-B72B77342313}" type="slidenum">
              <a:rPr lang="en-US"/>
              <a:pPr>
                <a:defRPr/>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72128DB6-E6E5-48EB-AF65-23AB2DE806BD}" type="datetimeFigureOut">
              <a:rPr lang="en-US"/>
              <a:pPr>
                <a:defRPr/>
              </a:pPr>
              <a:t>7/16/2013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8CD0A2-2661-4211-8150-240A6583AA75}" type="slidenum">
              <a:rPr lang="en-US"/>
              <a:pPr>
                <a:defRPr/>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4"/>
            <p:cNvSpPr/>
            <p:nvPr/>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4">
                    <a:lumMod val="20000"/>
                    <a:lumOff val="80000"/>
                  </a:schemeClr>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7F8CD172-10F0-4F3F-846B-F26ECC8D8707}"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D5FA2C4B-640E-42C8-BB15-1FD2EFEEED21}"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2"/>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3"/>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rgbClr val="CDE5F6"/>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74C02FD8-D69F-44FD-8DB6-907465F5208C}" type="datetimeFigureOut">
              <a:rPr lang="en-US"/>
              <a:pPr>
                <a:defRPr/>
              </a:pPr>
              <a:t>7/16/2013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0C1E8487-D4E0-4363-9E32-8EC9A6B5D67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grpSp>
        <p:nvGrpSpPr>
          <p:cNvPr id="6" name="Group 7"/>
          <p:cNvGrpSpPr/>
          <p:nvPr/>
        </p:nvGrpSpPr>
        <p:grpSpPr>
          <a:xfrm>
            <a:off x="0" y="0"/>
            <a:ext cx="9144000" cy="1759220"/>
            <a:chOff x="228600" y="228600"/>
            <a:chExt cx="9144000" cy="1759220"/>
          </a:xfrm>
          <a:solidFill>
            <a:srgbClr val="195A88"/>
          </a:solidFill>
        </p:grpSpPr>
        <p:sp>
          <p:nvSpPr>
            <p:cNvPr id="7" name="Rounded Rectangle 8"/>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Isosceles Triangle 9"/>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a:buNone/>
              <a:defRPr/>
            </a:lvl1pPr>
          </a:lstStyle>
          <a:p>
            <a:pPr lvl="0"/>
            <a:endParaRPr lang="en-US" noProof="0"/>
          </a:p>
        </p:txBody>
      </p:sp>
      <p:sp>
        <p:nvSpPr>
          <p:cNvPr id="13" name="Text Placeholder 12"/>
          <p:cNvSpPr>
            <a:spLocks noGrp="1"/>
          </p:cNvSpPr>
          <p:nvPr>
            <p:ph type="body" sz="quarter" idx="14"/>
          </p:nvPr>
        </p:nvSpPr>
        <p:spPr>
          <a:xfrm>
            <a:off x="3429000" y="2133600"/>
            <a:ext cx="5181600" cy="838200"/>
          </a:xfrm>
        </p:spPr>
        <p:txBody>
          <a:bodyPr>
            <a:normAutofit/>
          </a:bodyPr>
          <a:lstStyle>
            <a:lvl1pPr>
              <a:buNone/>
              <a:defRPr sz="4000"/>
            </a:lvl1pPr>
          </a:lstStyle>
          <a:p>
            <a:pPr lvl="0"/>
            <a:r>
              <a:rPr lang="en-US" dirty="0" smtClean="0"/>
              <a:t>Click to edit Master text styles</a:t>
            </a:r>
          </a:p>
        </p:txBody>
      </p:sp>
      <p:sp>
        <p:nvSpPr>
          <p:cNvPr id="14" name="Text Placeholder 12"/>
          <p:cNvSpPr>
            <a:spLocks noGrp="1"/>
          </p:cNvSpPr>
          <p:nvPr>
            <p:ph type="body" sz="quarter" idx="15"/>
          </p:nvPr>
        </p:nvSpPr>
        <p:spPr>
          <a:xfrm>
            <a:off x="3429000" y="2971800"/>
            <a:ext cx="5181600" cy="838200"/>
          </a:xfrm>
        </p:spPr>
        <p:txBody>
          <a:bodyPr>
            <a:normAutofit/>
          </a:bodyPr>
          <a:lstStyle>
            <a:lvl1pPr>
              <a:buNone/>
              <a:defRPr sz="2400"/>
            </a:lvl1pPr>
          </a:lstStyle>
          <a:p>
            <a:pPr lvl="0"/>
            <a:r>
              <a:rPr lang="en-US" dirty="0" smtClean="0"/>
              <a:t>Click to edit Master text styles</a:t>
            </a:r>
          </a:p>
        </p:txBody>
      </p:sp>
      <p:sp>
        <p:nvSpPr>
          <p:cNvPr id="9" name="Date Placeholder 3"/>
          <p:cNvSpPr>
            <a:spLocks noGrp="1"/>
          </p:cNvSpPr>
          <p:nvPr>
            <p:ph type="dt" sz="half" idx="16"/>
          </p:nvPr>
        </p:nvSpPr>
        <p:spPr/>
        <p:txBody>
          <a:bodyPr/>
          <a:lstStyle>
            <a:lvl1pPr>
              <a:defRPr/>
            </a:lvl1pPr>
          </a:lstStyle>
          <a:p>
            <a:pPr>
              <a:defRPr/>
            </a:pPr>
            <a:fld id="{3DFF60D1-20E0-4592-9F0A-6D8EC5DB7DEA}" type="datetimeFigureOut">
              <a:rPr lang="en-US"/>
              <a:pPr>
                <a:defRPr/>
              </a:pPr>
              <a:t>7/16/2013</a:t>
            </a:fld>
            <a:endParaRPr lang="en-US"/>
          </a:p>
        </p:txBody>
      </p:sp>
      <p:sp>
        <p:nvSpPr>
          <p:cNvPr id="10"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C1BD46A0-C05A-455C-913C-669554C0C020}"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5" name="Group 14"/>
          <p:cNvGrpSpPr>
            <a:grpSpLocks/>
          </p:cNvGrpSpPr>
          <p:nvPr/>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D499E99E-5104-45FA-8A75-6284CB129989}" type="datetimeFigureOut">
              <a:rPr lang="en-US"/>
              <a:pPr>
                <a:defRPr/>
              </a:pPr>
              <a:t>7/16/2013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DA27E27-0AEB-4BA1-984B-F741F815908A}"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10" name="Group 14"/>
          <p:cNvGrpSpPr>
            <a:grpSpLocks/>
          </p:cNvGrpSpPr>
          <p:nvPr userDrawn="1"/>
        </p:nvGrpSpPr>
        <p:grpSpPr bwMode="auto">
          <a:xfrm>
            <a:off x="0" y="0"/>
            <a:ext cx="9144000" cy="855663"/>
            <a:chOff x="0" y="0"/>
            <a:chExt cx="9144000" cy="855144"/>
          </a:xfrm>
        </p:grpSpPr>
        <p:sp>
          <p:nvSpPr>
            <p:cNvPr id="11" name="Rounded Rectangle 14"/>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Isosceles Triangle 15"/>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a:buNone/>
              <a:defRPr/>
            </a:lvl1pPr>
          </a:lstStyle>
          <a:p>
            <a:pPr lvl="0"/>
            <a:endParaRPr lang="en-US" noProof="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pPr lvl="0"/>
            <a:endParaRPr lang="en-US" noProof="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pPr lvl="0"/>
            <a:endParaRPr lang="en-US" noProof="0"/>
          </a:p>
        </p:txBody>
      </p:sp>
      <p:sp>
        <p:nvSpPr>
          <p:cNvPr id="21" name="Text Placeholder 13"/>
          <p:cNvSpPr>
            <a:spLocks noGrp="1"/>
          </p:cNvSpPr>
          <p:nvPr>
            <p:ph type="body" sz="quarter" idx="13"/>
          </p:nvPr>
        </p:nvSpPr>
        <p:spPr>
          <a:xfrm>
            <a:off x="914400" y="4076660"/>
            <a:ext cx="2209800" cy="266740"/>
          </a:xfrm>
        </p:spPr>
        <p:txBody>
          <a:bodyPr lIns="0" tIns="0" rIns="0" bIns="0" rtlCol="0">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lvl="0"/>
            <a:r>
              <a:rPr lang="en-US" dirty="0" smtClean="0"/>
              <a:t>Click to edit Master text styles</a:t>
            </a:r>
          </a:p>
        </p:txBody>
      </p:sp>
      <p:sp>
        <p:nvSpPr>
          <p:cNvPr id="24" name="Text Placeholder 13"/>
          <p:cNvSpPr>
            <a:spLocks noGrp="1"/>
          </p:cNvSpPr>
          <p:nvPr>
            <p:ph type="body" sz="quarter" idx="14"/>
          </p:nvPr>
        </p:nvSpPr>
        <p:spPr>
          <a:xfrm>
            <a:off x="3475028" y="4076660"/>
            <a:ext cx="2209800" cy="266740"/>
          </a:xfrm>
        </p:spPr>
        <p:txBody>
          <a:bodyPr lIns="0" tIns="0" rIns="0" bIns="0" rtlCol="0">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lvl="0"/>
            <a:r>
              <a:rPr lang="en-US" dirty="0" smtClean="0"/>
              <a:t>Click to edit Master text styles</a:t>
            </a:r>
          </a:p>
        </p:txBody>
      </p:sp>
      <p:sp>
        <p:nvSpPr>
          <p:cNvPr id="25" name="Text Placeholder 13"/>
          <p:cNvSpPr>
            <a:spLocks noGrp="1"/>
          </p:cNvSpPr>
          <p:nvPr>
            <p:ph type="body" sz="quarter" idx="15"/>
          </p:nvPr>
        </p:nvSpPr>
        <p:spPr>
          <a:xfrm>
            <a:off x="6026522" y="4076660"/>
            <a:ext cx="2209800" cy="266740"/>
          </a:xfrm>
        </p:spPr>
        <p:txBody>
          <a:bodyPr lIns="0" tIns="0" rIns="0" bIns="0" rtlCol="0">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lvl="0"/>
            <a:r>
              <a:rPr lang="en-US" dirty="0"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855663"/>
            <a:chOff x="0" y="0"/>
            <a:chExt cx="9144000" cy="855144"/>
          </a:xfrm>
        </p:grpSpPr>
        <p:sp>
          <p:nvSpPr>
            <p:cNvPr id="5"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endParaRPr lang="en-US" noProof="0" dirty="0"/>
          </a:p>
        </p:txBody>
      </p:sp>
      <p:sp>
        <p:nvSpPr>
          <p:cNvPr id="7" name="Date Placeholder 3"/>
          <p:cNvSpPr>
            <a:spLocks noGrp="1"/>
          </p:cNvSpPr>
          <p:nvPr>
            <p:ph type="dt" sz="half" idx="14"/>
          </p:nvPr>
        </p:nvSpPr>
        <p:spPr/>
        <p:txBody>
          <a:bodyPr/>
          <a:lstStyle>
            <a:lvl1pPr>
              <a:defRPr/>
            </a:lvl1pPr>
          </a:lstStyle>
          <a:p>
            <a:pPr>
              <a:defRPr/>
            </a:pPr>
            <a:fld id="{EB9B90A6-CD79-4C4E-91EF-0DD58E9E2936}" type="datetimeFigureOut">
              <a:rPr lang="en-US"/>
              <a:pPr>
                <a:defRPr/>
              </a:pPr>
              <a:t>7/16/2013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AD0A8ADD-405A-4C89-AF6F-F1C90D5600A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OCLC_H_CMYK.eps"/>
          <p:cNvPicPr>
            <a:picLocks noChangeAspect="1"/>
          </p:cNvPicPr>
          <p:nvPr/>
        </p:nvPicPr>
        <p:blipFill>
          <a:blip r:embed="rId39"/>
          <a:srcRect/>
          <a:stretch>
            <a:fillRect/>
          </a:stretch>
        </p:blipFill>
        <p:spPr bwMode="auto">
          <a:xfrm>
            <a:off x="239713" y="6400800"/>
            <a:ext cx="903287" cy="293688"/>
          </a:xfrm>
          <a:prstGeom prst="rect">
            <a:avLst/>
          </a:prstGeom>
          <a:noFill/>
          <a:ln w="9525">
            <a:noFill/>
            <a:miter lim="800000"/>
            <a:headEnd/>
            <a:tailEnd/>
          </a:ln>
        </p:spPr>
      </p:pic>
      <p:sp>
        <p:nvSpPr>
          <p:cNvPr id="1027" name="Title Placeholder 1"/>
          <p:cNvSpPr>
            <a:spLocks noGrp="1"/>
          </p:cNvSpPr>
          <p:nvPr>
            <p:ph type="title"/>
          </p:nvPr>
        </p:nvSpPr>
        <p:spPr bwMode="auto">
          <a:xfrm>
            <a:off x="457200" y="381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654800" y="6400800"/>
            <a:ext cx="1268413" cy="29368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yriad Web Pro"/>
                <a:ea typeface="Myriad Web Pro"/>
                <a:cs typeface="Myriad Web Pro"/>
              </a:defRPr>
            </a:lvl1pPr>
          </a:lstStyle>
          <a:p>
            <a:pPr>
              <a:defRPr/>
            </a:pPr>
            <a:fld id="{618E7395-185C-4C24-A4AB-68703E7684C9}" type="datetimeFigureOut">
              <a:rPr lang="en-US"/>
              <a:pPr>
                <a:defRPr/>
              </a:pPr>
              <a:t>7/16/2013</a:t>
            </a:fld>
            <a:endParaRPr lang="en-US"/>
          </a:p>
        </p:txBody>
      </p:sp>
      <p:sp>
        <p:nvSpPr>
          <p:cNvPr id="5" name="Footer Placeholder 4"/>
          <p:cNvSpPr>
            <a:spLocks noGrp="1"/>
          </p:cNvSpPr>
          <p:nvPr>
            <p:ph type="ftr" sz="quarter" idx="3"/>
          </p:nvPr>
        </p:nvSpPr>
        <p:spPr>
          <a:xfrm>
            <a:off x="4038600" y="6400800"/>
            <a:ext cx="2465388" cy="293688"/>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yriad Web Pro"/>
                <a:ea typeface="Myriad Web Pro"/>
                <a:cs typeface="Myriad Web Pro"/>
              </a:defRPr>
            </a:lvl1pPr>
          </a:lstStyle>
          <a:p>
            <a:pPr>
              <a:defRPr/>
            </a:pPr>
            <a:endParaRPr lang="en-US"/>
          </a:p>
        </p:txBody>
      </p:sp>
      <p:sp>
        <p:nvSpPr>
          <p:cNvPr id="6" name="Slide Number Placeholder 5"/>
          <p:cNvSpPr>
            <a:spLocks noGrp="1"/>
          </p:cNvSpPr>
          <p:nvPr>
            <p:ph type="sldNum" sz="quarter" idx="4"/>
          </p:nvPr>
        </p:nvSpPr>
        <p:spPr>
          <a:xfrm>
            <a:off x="8115300" y="6400800"/>
            <a:ext cx="571500" cy="29368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yriad Web Pro"/>
                <a:ea typeface="Myriad Web Pro"/>
                <a:cs typeface="Myriad Web Pro"/>
              </a:defRPr>
            </a:lvl1pPr>
          </a:lstStyle>
          <a:p>
            <a:pPr>
              <a:defRPr/>
            </a:pPr>
            <a:fld id="{886447EB-B49A-445B-8970-C8D13320C2C4}" type="slidenum">
              <a:rPr lang="en-US"/>
              <a:pPr>
                <a:defRPr/>
              </a:pPr>
              <a:t>‹#›</a:t>
            </a:fld>
            <a:endParaRPr lang="en-US"/>
          </a:p>
        </p:txBody>
      </p:sp>
      <p:sp>
        <p:nvSpPr>
          <p:cNvPr id="9" name="TextBox 8"/>
          <p:cNvSpPr txBox="1"/>
          <p:nvPr/>
        </p:nvSpPr>
        <p:spPr>
          <a:xfrm>
            <a:off x="1166813" y="6432550"/>
            <a:ext cx="2570162" cy="276225"/>
          </a:xfrm>
          <a:prstGeom prst="rect">
            <a:avLst/>
          </a:prstGeom>
          <a:noFill/>
        </p:spPr>
        <p:txBody>
          <a:bodyPr anchor="ctr">
            <a:spAutoFit/>
          </a:bodyPr>
          <a:lstStyle/>
          <a:p>
            <a:pPr fontAlgn="auto">
              <a:spcBef>
                <a:spcPts val="0"/>
              </a:spcBef>
              <a:spcAft>
                <a:spcPts val="0"/>
              </a:spcAft>
              <a:defRPr/>
            </a:pPr>
            <a:r>
              <a:rPr lang="en-US" sz="1200" dirty="0">
                <a:solidFill>
                  <a:schemeClr val="tx1">
                    <a:lumMod val="65000"/>
                    <a:lumOff val="35000"/>
                  </a:schemeClr>
                </a:solidFill>
                <a:latin typeface="Tahoma"/>
                <a:cs typeface="Tahoma"/>
              </a:rPr>
              <a:t>The world’s libraries. Connected.</a:t>
            </a: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8" r:id="rId11"/>
    <p:sldLayoutId id="2147483709" r:id="rId12"/>
    <p:sldLayoutId id="2147483710" r:id="rId13"/>
    <p:sldLayoutId id="2147483711" r:id="rId14"/>
    <p:sldLayoutId id="2147483712" r:id="rId15"/>
    <p:sldLayoutId id="2147483697" r:id="rId16"/>
    <p:sldLayoutId id="2147483696" r:id="rId17"/>
    <p:sldLayoutId id="2147483695"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accent1"/>
          </a:solidFill>
          <a:latin typeface="+mj-lt"/>
          <a:ea typeface="+mj-ea"/>
          <a:cs typeface="Georgia"/>
        </a:defRPr>
      </a:lvl1pPr>
      <a:lvl2pPr algn="l" defTabSz="457200" rtl="0" eaLnBrk="0" fontAlgn="base" hangingPunct="0">
        <a:spcBef>
          <a:spcPct val="0"/>
        </a:spcBef>
        <a:spcAft>
          <a:spcPct val="0"/>
        </a:spcAft>
        <a:defRPr sz="4400">
          <a:solidFill>
            <a:schemeClr val="accent1"/>
          </a:solidFill>
          <a:latin typeface="Arial" charset="0"/>
        </a:defRPr>
      </a:lvl2pPr>
      <a:lvl3pPr algn="l" defTabSz="457200" rtl="0" eaLnBrk="0" fontAlgn="base" hangingPunct="0">
        <a:spcBef>
          <a:spcPct val="0"/>
        </a:spcBef>
        <a:spcAft>
          <a:spcPct val="0"/>
        </a:spcAft>
        <a:defRPr sz="4400">
          <a:solidFill>
            <a:schemeClr val="accent1"/>
          </a:solidFill>
          <a:latin typeface="Arial" charset="0"/>
        </a:defRPr>
      </a:lvl3pPr>
      <a:lvl4pPr algn="l" defTabSz="457200" rtl="0" eaLnBrk="0" fontAlgn="base" hangingPunct="0">
        <a:spcBef>
          <a:spcPct val="0"/>
        </a:spcBef>
        <a:spcAft>
          <a:spcPct val="0"/>
        </a:spcAft>
        <a:defRPr sz="4400">
          <a:solidFill>
            <a:schemeClr val="accent1"/>
          </a:solidFill>
          <a:latin typeface="Arial" charset="0"/>
        </a:defRPr>
      </a:lvl4pPr>
      <a:lvl5pPr algn="l" defTabSz="457200" rtl="0" eaLnBrk="0" fontAlgn="base" hangingPunct="0">
        <a:spcBef>
          <a:spcPct val="0"/>
        </a:spcBef>
        <a:spcAft>
          <a:spcPct val="0"/>
        </a:spcAft>
        <a:defRPr sz="4400">
          <a:solidFill>
            <a:schemeClr val="accent1"/>
          </a:solidFill>
          <a:latin typeface="Arial" charset="0"/>
        </a:defRPr>
      </a:lvl5pPr>
      <a:lvl6pPr marL="457200" algn="l" defTabSz="457200" rtl="0" fontAlgn="base">
        <a:spcBef>
          <a:spcPct val="0"/>
        </a:spcBef>
        <a:spcAft>
          <a:spcPct val="0"/>
        </a:spcAft>
        <a:defRPr sz="4400">
          <a:solidFill>
            <a:schemeClr val="accent1"/>
          </a:solidFill>
          <a:latin typeface="Arial" charset="0"/>
        </a:defRPr>
      </a:lvl6pPr>
      <a:lvl7pPr marL="914400" algn="l" defTabSz="457200" rtl="0" fontAlgn="base">
        <a:spcBef>
          <a:spcPct val="0"/>
        </a:spcBef>
        <a:spcAft>
          <a:spcPct val="0"/>
        </a:spcAft>
        <a:defRPr sz="4400">
          <a:solidFill>
            <a:schemeClr val="accent1"/>
          </a:solidFill>
          <a:latin typeface="Arial" charset="0"/>
        </a:defRPr>
      </a:lvl7pPr>
      <a:lvl8pPr marL="1371600" algn="l" defTabSz="457200" rtl="0" fontAlgn="base">
        <a:spcBef>
          <a:spcPct val="0"/>
        </a:spcBef>
        <a:spcAft>
          <a:spcPct val="0"/>
        </a:spcAft>
        <a:defRPr sz="4400">
          <a:solidFill>
            <a:schemeClr val="accent1"/>
          </a:solidFill>
          <a:latin typeface="Arial" charset="0"/>
        </a:defRPr>
      </a:lvl8pPr>
      <a:lvl9pPr marL="1828800" algn="l" defTabSz="457200" rtl="0" fontAlgn="base">
        <a:spcBef>
          <a:spcPct val="0"/>
        </a:spcBef>
        <a:spcAft>
          <a:spcPct val="0"/>
        </a:spcAft>
        <a:defRPr sz="4400">
          <a:solidFill>
            <a:schemeClr val="accent1"/>
          </a:solidFill>
          <a:latin typeface="Arial" charset="0"/>
        </a:defRPr>
      </a:lvl9pPr>
    </p:titleStyle>
    <p:bodyStyle>
      <a:lvl1pPr marL="233363" indent="-233363" algn="l" defTabSz="457200" rtl="0" eaLnBrk="0" fontAlgn="base" hangingPunct="0">
        <a:lnSpc>
          <a:spcPct val="110000"/>
        </a:lnSpc>
        <a:spcBef>
          <a:spcPts val="900"/>
        </a:spcBef>
        <a:spcAft>
          <a:spcPct val="0"/>
        </a:spcAft>
        <a:buFont typeface="Arial" charset="0"/>
        <a:buChar char="•"/>
        <a:defRPr sz="2400" kern="1200">
          <a:solidFill>
            <a:schemeClr val="tx1"/>
          </a:solidFill>
          <a:latin typeface="Arial"/>
          <a:ea typeface="+mn-ea"/>
          <a:cs typeface="Arial"/>
        </a:defRPr>
      </a:lvl1pPr>
      <a:lvl2pPr marL="690563" indent="-233363" algn="l" defTabSz="457200" rtl="0" eaLnBrk="0" fontAlgn="base" hangingPunct="0">
        <a:lnSpc>
          <a:spcPct val="110000"/>
        </a:lnSpc>
        <a:spcBef>
          <a:spcPts val="900"/>
        </a:spcBef>
        <a:spcAft>
          <a:spcPct val="0"/>
        </a:spcAft>
        <a:buFont typeface="Arial" charset="0"/>
        <a:buChar char="•"/>
        <a:defRPr sz="2000" kern="1200">
          <a:solidFill>
            <a:schemeClr val="tx1"/>
          </a:solidFill>
          <a:latin typeface="Arial"/>
          <a:ea typeface="+mn-ea"/>
          <a:cs typeface="Arial"/>
        </a:defRPr>
      </a:lvl2pPr>
      <a:lvl3pPr marL="1143000" indent="-228600" algn="l" defTabSz="457200" rtl="0" eaLnBrk="0" fontAlgn="base" hangingPunct="0">
        <a:lnSpc>
          <a:spcPct val="110000"/>
        </a:lnSpc>
        <a:spcBef>
          <a:spcPts val="900"/>
        </a:spcBef>
        <a:spcAft>
          <a:spcPct val="0"/>
        </a:spcAft>
        <a:buFont typeface="Arial" charset="0"/>
        <a:buChar char="•"/>
        <a:defRPr sz="2400" kern="1200">
          <a:solidFill>
            <a:schemeClr val="tx1"/>
          </a:solidFill>
          <a:latin typeface="Arial"/>
          <a:ea typeface="+mn-ea"/>
          <a:cs typeface="Arial"/>
        </a:defRPr>
      </a:lvl3pPr>
      <a:lvl4pPr marL="1600200" indent="-228600" algn="l" defTabSz="457200" rtl="0" eaLnBrk="0" fontAlgn="base" hangingPunct="0">
        <a:lnSpc>
          <a:spcPct val="110000"/>
        </a:lnSpc>
        <a:spcBef>
          <a:spcPts val="9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eaLnBrk="0" fontAlgn="base" hangingPunct="0">
        <a:lnSpc>
          <a:spcPct val="110000"/>
        </a:lnSpc>
        <a:spcBef>
          <a:spcPts val="9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www.loc.gov/marc/bibliographic/bd085.html"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mailto:jbea@loc.gov"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685800" y="1524000"/>
            <a:ext cx="7772400" cy="2732088"/>
          </a:xfrm>
        </p:spPr>
        <p:txBody>
          <a:bodyPr>
            <a:normAutofit fontScale="90000"/>
          </a:bodyPr>
          <a:lstStyle/>
          <a:p>
            <a:pPr eaLnBrk="1" hangingPunct="1">
              <a:defRPr/>
            </a:pPr>
            <a:r>
              <a:rPr lang="en-US" sz="4800" dirty="0" smtClean="0"/>
              <a:t>The Number Building / User Contribution Tool in </a:t>
            </a:r>
            <a:r>
              <a:rPr lang="en-US" sz="4800" dirty="0" err="1" smtClean="0"/>
              <a:t>WebDewey</a:t>
            </a:r>
            <a:r>
              <a:rPr lang="en-US" sz="4800" dirty="0" smtClean="0"/>
              <a:t> </a:t>
            </a:r>
            <a:br>
              <a:rPr lang="en-US" sz="4800" dirty="0" smtClean="0"/>
            </a:br>
            <a:r>
              <a:rPr lang="en-US" sz="4800" dirty="0" smtClean="0"/>
              <a:t>  </a:t>
            </a:r>
          </a:p>
        </p:txBody>
      </p:sp>
      <p:sp>
        <p:nvSpPr>
          <p:cNvPr id="41986" name="Subtitle 2"/>
          <p:cNvSpPr>
            <a:spLocks noGrp="1"/>
          </p:cNvSpPr>
          <p:nvPr>
            <p:ph type="subTitle" idx="1"/>
          </p:nvPr>
        </p:nvSpPr>
        <p:spPr>
          <a:xfrm>
            <a:off x="685800" y="990600"/>
            <a:ext cx="7772400" cy="533400"/>
          </a:xfrm>
        </p:spPr>
        <p:txBody>
          <a:bodyPr>
            <a:normAutofit fontScale="62500" lnSpcReduction="20000"/>
          </a:bodyPr>
          <a:lstStyle/>
          <a:p>
            <a:pPr eaLnBrk="1" hangingPunct="1">
              <a:defRPr/>
            </a:pPr>
            <a:r>
              <a:rPr lang="en-US" dirty="0" smtClean="0"/>
              <a:t>EDUG 2013 Symposium</a:t>
            </a:r>
            <a:br>
              <a:rPr lang="en-US" dirty="0" smtClean="0"/>
            </a:br>
            <a:r>
              <a:rPr lang="en-US" dirty="0" smtClean="0"/>
              <a:t>Oslo 11 April</a:t>
            </a:r>
          </a:p>
          <a:p>
            <a:pPr eaLnBrk="1" hangingPunct="1">
              <a:defRPr/>
            </a:pPr>
            <a:endParaRPr lang="en-US" dirty="0" smtClean="0">
              <a:latin typeface="Arial" charset="0"/>
              <a:cs typeface="Arial" charset="0"/>
            </a:endParaRPr>
          </a:p>
        </p:txBody>
      </p:sp>
      <p:sp>
        <p:nvSpPr>
          <p:cNvPr id="41987" name="Text Placeholder 7"/>
          <p:cNvSpPr>
            <a:spLocks noGrp="1"/>
          </p:cNvSpPr>
          <p:nvPr>
            <p:ph type="body" sz="quarter" idx="14"/>
          </p:nvPr>
        </p:nvSpPr>
        <p:spPr>
          <a:xfrm>
            <a:off x="685800" y="246063"/>
            <a:ext cx="8153400" cy="744537"/>
          </a:xfrm>
        </p:spPr>
        <p:txBody>
          <a:bodyPr/>
          <a:lstStyle/>
          <a:p>
            <a:pPr eaLnBrk="1" hangingPunct="1">
              <a:lnSpc>
                <a:spcPct val="100000"/>
              </a:lnSpc>
              <a:spcBef>
                <a:spcPct val="0"/>
              </a:spcBef>
            </a:pPr>
            <a:r>
              <a:rPr lang="en-US" smtClean="0">
                <a:latin typeface="Arial" charset="0"/>
                <a:cs typeface="Arial" charset="0"/>
              </a:rPr>
              <a:t>            </a:t>
            </a:r>
          </a:p>
        </p:txBody>
      </p:sp>
      <p:sp>
        <p:nvSpPr>
          <p:cNvPr id="41988" name="Text Placeholder 5"/>
          <p:cNvSpPr>
            <a:spLocks noGrp="1"/>
          </p:cNvSpPr>
          <p:nvPr>
            <p:ph type="body" sz="quarter" idx="13"/>
          </p:nvPr>
        </p:nvSpPr>
        <p:spPr>
          <a:xfrm>
            <a:off x="685800" y="3810000"/>
            <a:ext cx="3694113" cy="2209800"/>
          </a:xfrm>
        </p:spPr>
        <p:txBody>
          <a:bodyPr/>
          <a:lstStyle/>
          <a:p>
            <a:pPr eaLnBrk="1" hangingPunct="1">
              <a:lnSpc>
                <a:spcPct val="90000"/>
              </a:lnSpc>
            </a:pPr>
            <a:r>
              <a:rPr lang="en-US" sz="1600" smtClean="0">
                <a:latin typeface="Arial" charset="0"/>
                <a:cs typeface="Arial" charset="0"/>
              </a:rPr>
              <a:t>Julianne Beall, Assistant Editor, DDC</a:t>
            </a:r>
          </a:p>
          <a:p>
            <a:pPr eaLnBrk="1" hangingPunct="1">
              <a:lnSpc>
                <a:spcPct val="90000"/>
              </a:lnSpc>
            </a:pPr>
            <a:r>
              <a:rPr lang="en-US" sz="1600" smtClean="0">
                <a:latin typeface="Arial" charset="0"/>
                <a:cs typeface="Arial" charset="0"/>
              </a:rPr>
              <a:t>Library of Congress</a:t>
            </a:r>
          </a:p>
        </p:txBody>
      </p:sp>
      <p:sp>
        <p:nvSpPr>
          <p:cNvPr id="41989" name="Text Placeholder 17"/>
          <p:cNvSpPr>
            <a:spLocks noGrp="1"/>
          </p:cNvSpPr>
          <p:nvPr>
            <p:ph type="body" sz="quarter" idx="15"/>
          </p:nvPr>
        </p:nvSpPr>
        <p:spPr>
          <a:xfrm>
            <a:off x="685800" y="4713288"/>
            <a:ext cx="3694113" cy="1306512"/>
          </a:xfrm>
        </p:spPr>
        <p:txBody>
          <a:bodyPr/>
          <a:lstStyle/>
          <a:p>
            <a:pPr eaLnBrk="1" hangingPunct="1"/>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p:txBody>
          <a:bodyPr/>
          <a:lstStyle/>
          <a:p>
            <a:r>
              <a:rPr lang="en-US" smtClean="0">
                <a:latin typeface="Arial" charset="0"/>
                <a:cs typeface="Arial" charset="0"/>
              </a:rPr>
              <a:t>108 class records contributed to date</a:t>
            </a:r>
          </a:p>
          <a:p>
            <a:r>
              <a:rPr lang="en-US" smtClean="0">
                <a:latin typeface="Arial" charset="0"/>
                <a:cs typeface="Arial" charset="0"/>
              </a:rPr>
              <a:t>Top contributor: University of Oslo with 28 numbers contributed</a:t>
            </a:r>
          </a:p>
          <a:p>
            <a:r>
              <a:rPr lang="en-US" smtClean="0">
                <a:latin typeface="Arial" charset="0"/>
                <a:cs typeface="Arial" charset="0"/>
              </a:rPr>
              <a:t>Contributed records scattered among 40 divisions; 590s have the most: 12 records</a:t>
            </a:r>
          </a:p>
          <a:p>
            <a:r>
              <a:rPr lang="en-US" smtClean="0">
                <a:latin typeface="Arial" charset="0"/>
                <a:cs typeface="Arial" charset="0"/>
              </a:rPr>
              <a:t>The editorial team still needs to check these numbers and put them in the database if valid</a:t>
            </a:r>
          </a:p>
          <a:p>
            <a:endParaRPr lang="en-US" smtClean="0">
              <a:latin typeface="Arial" charset="0"/>
              <a:cs typeface="Arial" charset="0"/>
            </a:endParaRPr>
          </a:p>
        </p:txBody>
      </p:sp>
      <p:sp>
        <p:nvSpPr>
          <p:cNvPr id="54274" name="Title 2"/>
          <p:cNvSpPr>
            <a:spLocks noGrp="1"/>
          </p:cNvSpPr>
          <p:nvPr>
            <p:ph type="title"/>
          </p:nvPr>
        </p:nvSpPr>
        <p:spPr/>
        <p:txBody>
          <a:bodyPr/>
          <a:lstStyle/>
          <a:p>
            <a:r>
              <a:rPr lang="en-US" smtClean="0"/>
              <a:t>Dewey by the numbers: </a:t>
            </a:r>
            <a:br>
              <a:rPr lang="en-US" smtClean="0"/>
            </a:br>
            <a:r>
              <a:rPr lang="en-US" smtClean="0"/>
              <a:t>user contribution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77813" y="-150813"/>
            <a:ext cx="7242175" cy="1065213"/>
          </a:xfrm>
        </p:spPr>
        <p:txBody>
          <a:bodyPr/>
          <a:lstStyle/>
          <a:p>
            <a:r>
              <a:rPr lang="en-US" smtClean="0"/>
              <a:t>Overall workflow</a:t>
            </a:r>
          </a:p>
        </p:txBody>
      </p:sp>
      <p:grpSp>
        <p:nvGrpSpPr>
          <p:cNvPr id="56322" name="Group 195"/>
          <p:cNvGrpSpPr>
            <a:grpSpLocks/>
          </p:cNvGrpSpPr>
          <p:nvPr/>
        </p:nvGrpSpPr>
        <p:grpSpPr bwMode="auto">
          <a:xfrm>
            <a:off x="277813" y="1128713"/>
            <a:ext cx="8435975" cy="4954587"/>
            <a:chOff x="352825" y="1598525"/>
            <a:chExt cx="8435029" cy="4954675"/>
          </a:xfrm>
        </p:grpSpPr>
        <p:grpSp>
          <p:nvGrpSpPr>
            <p:cNvPr id="56329" name="Group 2"/>
            <p:cNvGrpSpPr>
              <a:grpSpLocks/>
            </p:cNvGrpSpPr>
            <p:nvPr/>
          </p:nvGrpSpPr>
          <p:grpSpPr bwMode="auto">
            <a:xfrm>
              <a:off x="1457737" y="2385584"/>
              <a:ext cx="372899" cy="91440"/>
              <a:chOff x="1110723" y="1152473"/>
              <a:chExt cx="372899" cy="91440"/>
            </a:xfrm>
          </p:grpSpPr>
          <p:sp>
            <p:nvSpPr>
              <p:cNvPr id="94" name="Straight Connector 3"/>
              <p:cNvSpPr/>
              <p:nvPr/>
            </p:nvSpPr>
            <p:spPr>
              <a:xfrm>
                <a:off x="1110587" y="1152828"/>
                <a:ext cx="373020" cy="90489"/>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5" name="Straight Connector 4"/>
              <p:cNvSpPr/>
              <p:nvPr/>
            </p:nvSpPr>
            <p:spPr>
              <a:xfrm>
                <a:off x="1286779" y="1195691"/>
                <a:ext cx="20636" cy="47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30" name="Group 3"/>
            <p:cNvGrpSpPr>
              <a:grpSpLocks/>
            </p:cNvGrpSpPr>
            <p:nvPr/>
          </p:nvGrpSpPr>
          <p:grpSpPr bwMode="auto">
            <a:xfrm>
              <a:off x="352825" y="1905000"/>
              <a:ext cx="1106711" cy="1052607"/>
              <a:chOff x="5811" y="671889"/>
              <a:chExt cx="1106711" cy="1052607"/>
            </a:xfrm>
          </p:grpSpPr>
          <p:sp>
            <p:nvSpPr>
              <p:cNvPr id="92" name="Rectangle 91"/>
              <p:cNvSpPr/>
              <p:nvPr/>
            </p:nvSpPr>
            <p:spPr>
              <a:xfrm>
                <a:off x="5811" y="671806"/>
                <a:ext cx="1106363" cy="1052532"/>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93" name="Rectangle 92"/>
              <p:cNvSpPr/>
              <p:nvPr/>
            </p:nvSpPr>
            <p:spPr>
              <a:xfrm>
                <a:off x="5811" y="671806"/>
                <a:ext cx="1106363" cy="10525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Find starting number/span with add instruction, else find base number</a:t>
                </a:r>
              </a:p>
            </p:txBody>
          </p:sp>
        </p:grpSp>
        <p:grpSp>
          <p:nvGrpSpPr>
            <p:cNvPr id="56331" name="Group 4"/>
            <p:cNvGrpSpPr>
              <a:grpSpLocks/>
            </p:cNvGrpSpPr>
            <p:nvPr/>
          </p:nvGrpSpPr>
          <p:grpSpPr bwMode="auto">
            <a:xfrm>
              <a:off x="2708515" y="2385584"/>
              <a:ext cx="372899" cy="91440"/>
              <a:chOff x="2361501" y="1152473"/>
              <a:chExt cx="372899" cy="91440"/>
            </a:xfrm>
          </p:grpSpPr>
          <p:sp>
            <p:nvSpPr>
              <p:cNvPr id="90" name="Straight Connector 7"/>
              <p:cNvSpPr/>
              <p:nvPr/>
            </p:nvSpPr>
            <p:spPr>
              <a:xfrm>
                <a:off x="2361397" y="1152828"/>
                <a:ext cx="373020" cy="90489"/>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1" name="Straight Connector 8"/>
              <p:cNvSpPr/>
              <p:nvPr/>
            </p:nvSpPr>
            <p:spPr>
              <a:xfrm>
                <a:off x="2537589" y="1195691"/>
                <a:ext cx="20636" cy="47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32" name="Group 5"/>
            <p:cNvGrpSpPr>
              <a:grpSpLocks/>
            </p:cNvGrpSpPr>
            <p:nvPr/>
          </p:nvGrpSpPr>
          <p:grpSpPr bwMode="auto">
            <a:xfrm>
              <a:off x="1863036" y="1905000"/>
              <a:ext cx="847278" cy="1052607"/>
              <a:chOff x="1516022" y="671889"/>
              <a:chExt cx="847278" cy="1052607"/>
            </a:xfrm>
          </p:grpSpPr>
          <p:sp>
            <p:nvSpPr>
              <p:cNvPr id="88" name="Rectangle 87"/>
              <p:cNvSpPr/>
              <p:nvPr/>
            </p:nvSpPr>
            <p:spPr>
              <a:xfrm>
                <a:off x="1515354" y="671806"/>
                <a:ext cx="847630" cy="1052532"/>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89" name="Rectangle 88"/>
              <p:cNvSpPr/>
              <p:nvPr/>
            </p:nvSpPr>
            <p:spPr>
              <a:xfrm>
                <a:off x="1515354" y="671806"/>
                <a:ext cx="847630" cy="10525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Click Start/Add</a:t>
                </a:r>
              </a:p>
            </p:txBody>
          </p:sp>
        </p:grpSp>
        <p:grpSp>
          <p:nvGrpSpPr>
            <p:cNvPr id="56333" name="Group 6"/>
            <p:cNvGrpSpPr>
              <a:grpSpLocks/>
            </p:cNvGrpSpPr>
            <p:nvPr/>
          </p:nvGrpSpPr>
          <p:grpSpPr bwMode="auto">
            <a:xfrm>
              <a:off x="4592699" y="2385584"/>
              <a:ext cx="378565" cy="91440"/>
              <a:chOff x="4245685" y="1152473"/>
              <a:chExt cx="378565" cy="91440"/>
            </a:xfrm>
          </p:grpSpPr>
          <p:sp>
            <p:nvSpPr>
              <p:cNvPr id="86" name="Straight Connector 11"/>
              <p:cNvSpPr/>
              <p:nvPr/>
            </p:nvSpPr>
            <p:spPr>
              <a:xfrm>
                <a:off x="4245547" y="1152828"/>
                <a:ext cx="379371" cy="90489"/>
              </a:xfrm>
              <a:custGeom>
                <a:avLst/>
                <a:gdLst/>
                <a:ahLst/>
                <a:cxnLst/>
                <a:rect l="0" t="0" r="0" b="0"/>
                <a:pathLst>
                  <a:path>
                    <a:moveTo>
                      <a:pt x="0" y="45720"/>
                    </a:moveTo>
                    <a:lnTo>
                      <a:pt x="206382" y="45720"/>
                    </a:lnTo>
                    <a:lnTo>
                      <a:pt x="206382" y="47141"/>
                    </a:lnTo>
                    <a:lnTo>
                      <a:pt x="378565" y="47141"/>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7" name="Straight Connector 12"/>
              <p:cNvSpPr/>
              <p:nvPr/>
            </p:nvSpPr>
            <p:spPr>
              <a:xfrm>
                <a:off x="4424915" y="1195691"/>
                <a:ext cx="20635" cy="47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34" name="Group 7"/>
            <p:cNvGrpSpPr>
              <a:grpSpLocks/>
            </p:cNvGrpSpPr>
            <p:nvPr/>
          </p:nvGrpSpPr>
          <p:grpSpPr bwMode="auto">
            <a:xfrm>
              <a:off x="3113814" y="1905000"/>
              <a:ext cx="1480685" cy="1052607"/>
              <a:chOff x="2766800" y="671889"/>
              <a:chExt cx="1480685" cy="1052607"/>
            </a:xfrm>
          </p:grpSpPr>
          <p:sp>
            <p:nvSpPr>
              <p:cNvPr id="84" name="Rectangle 83"/>
              <p:cNvSpPr/>
              <p:nvPr/>
            </p:nvSpPr>
            <p:spPr>
              <a:xfrm>
                <a:off x="2766163" y="671806"/>
                <a:ext cx="1480972" cy="1052532"/>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85" name="Rectangle 84"/>
              <p:cNvSpPr/>
              <p:nvPr/>
            </p:nvSpPr>
            <p:spPr>
              <a:xfrm>
                <a:off x="2766163" y="671806"/>
                <a:ext cx="1480972" cy="10525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System displays notation specified by add instruction or displays Table 1 (in final step)</a:t>
                </a:r>
              </a:p>
            </p:txBody>
          </p:sp>
        </p:grpSp>
        <p:grpSp>
          <p:nvGrpSpPr>
            <p:cNvPr id="56335" name="Group 8"/>
            <p:cNvGrpSpPr>
              <a:grpSpLocks/>
            </p:cNvGrpSpPr>
            <p:nvPr/>
          </p:nvGrpSpPr>
          <p:grpSpPr bwMode="auto">
            <a:xfrm>
              <a:off x="6756210" y="2385584"/>
              <a:ext cx="367232" cy="91440"/>
              <a:chOff x="6409196" y="1152473"/>
              <a:chExt cx="367232" cy="91440"/>
            </a:xfrm>
          </p:grpSpPr>
          <p:sp>
            <p:nvSpPr>
              <p:cNvPr id="82" name="Straight Connector 15"/>
              <p:cNvSpPr/>
              <p:nvPr/>
            </p:nvSpPr>
            <p:spPr>
              <a:xfrm>
                <a:off x="6409068" y="1152828"/>
                <a:ext cx="366671" cy="90489"/>
              </a:xfrm>
              <a:custGeom>
                <a:avLst/>
                <a:gdLst/>
                <a:ahLst/>
                <a:cxnLst/>
                <a:rect l="0" t="0" r="0" b="0"/>
                <a:pathLst>
                  <a:path>
                    <a:moveTo>
                      <a:pt x="0" y="47141"/>
                    </a:moveTo>
                    <a:lnTo>
                      <a:pt x="200716" y="47141"/>
                    </a:lnTo>
                    <a:lnTo>
                      <a:pt x="200716" y="45720"/>
                    </a:lnTo>
                    <a:lnTo>
                      <a:pt x="367232"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3" name="Straight Connector 16"/>
              <p:cNvSpPr/>
              <p:nvPr/>
            </p:nvSpPr>
            <p:spPr>
              <a:xfrm>
                <a:off x="6582086" y="1195691"/>
                <a:ext cx="20636" cy="47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36" name="Group 9"/>
            <p:cNvGrpSpPr>
              <a:grpSpLocks/>
            </p:cNvGrpSpPr>
            <p:nvPr/>
          </p:nvGrpSpPr>
          <p:grpSpPr bwMode="auto">
            <a:xfrm>
              <a:off x="5003665" y="1906421"/>
              <a:ext cx="1754345" cy="1052607"/>
              <a:chOff x="4656651" y="673310"/>
              <a:chExt cx="1754345" cy="1052607"/>
            </a:xfrm>
          </p:grpSpPr>
          <p:sp>
            <p:nvSpPr>
              <p:cNvPr id="80" name="Flowchart: Decision 79"/>
              <p:cNvSpPr/>
              <p:nvPr/>
            </p:nvSpPr>
            <p:spPr>
              <a:xfrm>
                <a:off x="4656664" y="673394"/>
                <a:ext cx="1753990" cy="1052531"/>
              </a:xfrm>
              <a:prstGeom prst="flowChartDecision">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81" name="Flowchart: Decision 18"/>
              <p:cNvSpPr/>
              <p:nvPr/>
            </p:nvSpPr>
            <p:spPr>
              <a:xfrm>
                <a:off x="5094765" y="936924"/>
                <a:ext cx="877788" cy="52547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Number building complete?</a:t>
                </a:r>
              </a:p>
            </p:txBody>
          </p:sp>
        </p:grpSp>
        <p:grpSp>
          <p:nvGrpSpPr>
            <p:cNvPr id="56337" name="Group 11"/>
            <p:cNvGrpSpPr>
              <a:grpSpLocks/>
            </p:cNvGrpSpPr>
            <p:nvPr/>
          </p:nvGrpSpPr>
          <p:grpSpPr bwMode="auto">
            <a:xfrm>
              <a:off x="7155843" y="1905000"/>
              <a:ext cx="1478544" cy="1052607"/>
              <a:chOff x="6808829" y="671889"/>
              <a:chExt cx="1478544" cy="1052607"/>
            </a:xfrm>
          </p:grpSpPr>
          <p:sp>
            <p:nvSpPr>
              <p:cNvPr id="76" name="Rectangle 75"/>
              <p:cNvSpPr/>
              <p:nvPr/>
            </p:nvSpPr>
            <p:spPr>
              <a:xfrm>
                <a:off x="6809073" y="671806"/>
                <a:ext cx="1477796" cy="1052532"/>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77" name="Rectangle 76"/>
              <p:cNvSpPr/>
              <p:nvPr/>
            </p:nvSpPr>
            <p:spPr>
              <a:xfrm>
                <a:off x="6809073" y="671806"/>
                <a:ext cx="1477796" cy="10525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As needed, user navigates to next number/span with add instruction or base number</a:t>
                </a:r>
              </a:p>
            </p:txBody>
          </p:sp>
        </p:grpSp>
        <p:grpSp>
          <p:nvGrpSpPr>
            <p:cNvPr id="56338" name="Group 12"/>
            <p:cNvGrpSpPr>
              <a:grpSpLocks/>
            </p:cNvGrpSpPr>
            <p:nvPr/>
          </p:nvGrpSpPr>
          <p:grpSpPr bwMode="auto">
            <a:xfrm>
              <a:off x="1306565" y="4067870"/>
              <a:ext cx="372899" cy="91440"/>
              <a:chOff x="959551" y="2608580"/>
              <a:chExt cx="372899" cy="91440"/>
            </a:xfrm>
          </p:grpSpPr>
          <p:sp>
            <p:nvSpPr>
              <p:cNvPr id="74" name="Straight Connector 23"/>
              <p:cNvSpPr/>
              <p:nvPr/>
            </p:nvSpPr>
            <p:spPr>
              <a:xfrm>
                <a:off x="959791" y="2607841"/>
                <a:ext cx="373021" cy="92077"/>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5" name="Straight Connector 24"/>
              <p:cNvSpPr/>
              <p:nvPr/>
            </p:nvSpPr>
            <p:spPr>
              <a:xfrm>
                <a:off x="1135984" y="2652292"/>
                <a:ext cx="20635" cy="3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39" name="Group 13"/>
            <p:cNvGrpSpPr>
              <a:grpSpLocks/>
            </p:cNvGrpSpPr>
            <p:nvPr/>
          </p:nvGrpSpPr>
          <p:grpSpPr bwMode="auto">
            <a:xfrm>
              <a:off x="352825" y="3587286"/>
              <a:ext cx="955539" cy="1052607"/>
              <a:chOff x="5811" y="2127996"/>
              <a:chExt cx="955539" cy="1052607"/>
            </a:xfrm>
          </p:grpSpPr>
          <p:sp>
            <p:nvSpPr>
              <p:cNvPr id="72" name="Rectangle 71"/>
              <p:cNvSpPr/>
              <p:nvPr/>
            </p:nvSpPr>
            <p:spPr>
              <a:xfrm>
                <a:off x="5811" y="2128407"/>
                <a:ext cx="955568" cy="1052532"/>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73" name="Rectangle 72"/>
              <p:cNvSpPr/>
              <p:nvPr/>
            </p:nvSpPr>
            <p:spPr>
              <a:xfrm>
                <a:off x="5811" y="2128407"/>
                <a:ext cx="955568" cy="10525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Verify the number is correct, click Save</a:t>
                </a:r>
              </a:p>
            </p:txBody>
          </p:sp>
        </p:grpSp>
        <p:grpSp>
          <p:nvGrpSpPr>
            <p:cNvPr id="56340" name="Group 14"/>
            <p:cNvGrpSpPr>
              <a:grpSpLocks/>
            </p:cNvGrpSpPr>
            <p:nvPr/>
          </p:nvGrpSpPr>
          <p:grpSpPr bwMode="auto">
            <a:xfrm>
              <a:off x="2716216" y="4067870"/>
              <a:ext cx="372899" cy="91440"/>
              <a:chOff x="2369202" y="2608580"/>
              <a:chExt cx="372899" cy="91440"/>
            </a:xfrm>
          </p:grpSpPr>
          <p:sp>
            <p:nvSpPr>
              <p:cNvPr id="70" name="Straight Connector 27"/>
              <p:cNvSpPr/>
              <p:nvPr/>
            </p:nvSpPr>
            <p:spPr>
              <a:xfrm>
                <a:off x="2369333" y="2607841"/>
                <a:ext cx="373021" cy="92077"/>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1" name="Straight Connector 28"/>
              <p:cNvSpPr/>
              <p:nvPr/>
            </p:nvSpPr>
            <p:spPr>
              <a:xfrm>
                <a:off x="2545526" y="2652292"/>
                <a:ext cx="20635" cy="3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41" name="Group 15"/>
            <p:cNvGrpSpPr>
              <a:grpSpLocks/>
            </p:cNvGrpSpPr>
            <p:nvPr/>
          </p:nvGrpSpPr>
          <p:grpSpPr bwMode="auto">
            <a:xfrm>
              <a:off x="1711864" y="3587286"/>
              <a:ext cx="1006152" cy="1052607"/>
              <a:chOff x="1364850" y="2127996"/>
              <a:chExt cx="1006152" cy="1052607"/>
            </a:xfrm>
          </p:grpSpPr>
          <p:sp>
            <p:nvSpPr>
              <p:cNvPr id="68" name="Rectangle 67"/>
              <p:cNvSpPr/>
              <p:nvPr/>
            </p:nvSpPr>
            <p:spPr>
              <a:xfrm>
                <a:off x="1364559" y="2128407"/>
                <a:ext cx="1006362" cy="1052532"/>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69" name="Rectangle 68"/>
              <p:cNvSpPr/>
              <p:nvPr/>
            </p:nvSpPr>
            <p:spPr>
              <a:xfrm>
                <a:off x="1364559" y="2128407"/>
                <a:ext cx="1006362" cy="10525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User term box appears, select user terms </a:t>
                </a:r>
              </a:p>
            </p:txBody>
          </p:sp>
        </p:grpSp>
        <p:grpSp>
          <p:nvGrpSpPr>
            <p:cNvPr id="56342" name="Group 16"/>
            <p:cNvGrpSpPr>
              <a:grpSpLocks/>
            </p:cNvGrpSpPr>
            <p:nvPr/>
          </p:nvGrpSpPr>
          <p:grpSpPr bwMode="auto">
            <a:xfrm>
              <a:off x="4874061" y="4067870"/>
              <a:ext cx="372899" cy="91440"/>
              <a:chOff x="4527047" y="2608580"/>
              <a:chExt cx="372899" cy="91440"/>
            </a:xfrm>
          </p:grpSpPr>
          <p:sp>
            <p:nvSpPr>
              <p:cNvPr id="66" name="Straight Connector 31"/>
              <p:cNvSpPr/>
              <p:nvPr/>
            </p:nvSpPr>
            <p:spPr>
              <a:xfrm>
                <a:off x="4526504" y="2607841"/>
                <a:ext cx="373020" cy="92077"/>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67" name="Straight Connector 32"/>
              <p:cNvSpPr/>
              <p:nvPr/>
            </p:nvSpPr>
            <p:spPr>
              <a:xfrm>
                <a:off x="4702696" y="2652292"/>
                <a:ext cx="20636" cy="3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43" name="Group 17"/>
            <p:cNvGrpSpPr>
              <a:grpSpLocks/>
            </p:cNvGrpSpPr>
            <p:nvPr/>
          </p:nvGrpSpPr>
          <p:grpSpPr bwMode="auto">
            <a:xfrm>
              <a:off x="3121516" y="3587286"/>
              <a:ext cx="1754345" cy="1052607"/>
              <a:chOff x="2774502" y="2127996"/>
              <a:chExt cx="1754345" cy="1052607"/>
            </a:xfrm>
          </p:grpSpPr>
          <p:sp>
            <p:nvSpPr>
              <p:cNvPr id="64" name="Flowchart: Decision 63"/>
              <p:cNvSpPr/>
              <p:nvPr/>
            </p:nvSpPr>
            <p:spPr>
              <a:xfrm>
                <a:off x="2774100" y="2128407"/>
                <a:ext cx="1753990" cy="1052532"/>
              </a:xfrm>
              <a:prstGeom prst="flowChartDecision">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65" name="Flowchart: Decision 34"/>
              <p:cNvSpPr/>
              <p:nvPr/>
            </p:nvSpPr>
            <p:spPr>
              <a:xfrm>
                <a:off x="3212201" y="2391937"/>
                <a:ext cx="877788" cy="52547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User term needs to be changed?</a:t>
                </a:r>
              </a:p>
            </p:txBody>
          </p:sp>
        </p:grpSp>
        <p:grpSp>
          <p:nvGrpSpPr>
            <p:cNvPr id="56344" name="Group 19"/>
            <p:cNvGrpSpPr>
              <a:grpSpLocks/>
            </p:cNvGrpSpPr>
            <p:nvPr/>
          </p:nvGrpSpPr>
          <p:grpSpPr bwMode="auto">
            <a:xfrm>
              <a:off x="5279360" y="3587286"/>
              <a:ext cx="1134657" cy="1052607"/>
              <a:chOff x="4932346" y="2127996"/>
              <a:chExt cx="1134657" cy="1052607"/>
            </a:xfrm>
          </p:grpSpPr>
          <p:sp>
            <p:nvSpPr>
              <p:cNvPr id="60" name="Rectangle 59"/>
              <p:cNvSpPr/>
              <p:nvPr/>
            </p:nvSpPr>
            <p:spPr>
              <a:xfrm>
                <a:off x="4932858" y="2128407"/>
                <a:ext cx="1134935" cy="1052532"/>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61" name="Rectangle 60"/>
              <p:cNvSpPr/>
              <p:nvPr/>
            </p:nvSpPr>
            <p:spPr>
              <a:xfrm>
                <a:off x="4932858" y="2128407"/>
                <a:ext cx="1134935" cy="10525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Edit term, click Update</a:t>
                </a:r>
              </a:p>
            </p:txBody>
          </p:sp>
        </p:grpSp>
        <p:grpSp>
          <p:nvGrpSpPr>
            <p:cNvPr id="56345" name="Group 21"/>
            <p:cNvGrpSpPr>
              <a:grpSpLocks/>
            </p:cNvGrpSpPr>
            <p:nvPr/>
          </p:nvGrpSpPr>
          <p:grpSpPr bwMode="auto">
            <a:xfrm>
              <a:off x="6823330" y="3606275"/>
              <a:ext cx="1829483" cy="1052607"/>
              <a:chOff x="6476316" y="2146985"/>
              <a:chExt cx="1829483" cy="1052607"/>
            </a:xfrm>
          </p:grpSpPr>
          <p:sp>
            <p:nvSpPr>
              <p:cNvPr id="56" name="Flowchart: Decision 55"/>
              <p:cNvSpPr/>
              <p:nvPr/>
            </p:nvSpPr>
            <p:spPr>
              <a:xfrm>
                <a:off x="6475735" y="2147458"/>
                <a:ext cx="1830182" cy="1052532"/>
              </a:xfrm>
              <a:prstGeom prst="flowChartDecision">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57" name="Flowchart: Decision 42"/>
              <p:cNvSpPr/>
              <p:nvPr/>
            </p:nvSpPr>
            <p:spPr>
              <a:xfrm>
                <a:off x="6932884" y="2410988"/>
                <a:ext cx="915884" cy="52547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 Additional term needed?</a:t>
                </a:r>
              </a:p>
            </p:txBody>
          </p:sp>
        </p:grpSp>
        <p:grpSp>
          <p:nvGrpSpPr>
            <p:cNvPr id="56346" name="Group 22"/>
            <p:cNvGrpSpPr>
              <a:grpSpLocks/>
            </p:cNvGrpSpPr>
            <p:nvPr/>
          </p:nvGrpSpPr>
          <p:grpSpPr bwMode="auto">
            <a:xfrm>
              <a:off x="1326266" y="5981176"/>
              <a:ext cx="372899" cy="91440"/>
              <a:chOff x="979252" y="4064686"/>
              <a:chExt cx="372899" cy="91440"/>
            </a:xfrm>
          </p:grpSpPr>
          <p:sp>
            <p:nvSpPr>
              <p:cNvPr id="54" name="Straight Connector 43"/>
              <p:cNvSpPr/>
              <p:nvPr/>
            </p:nvSpPr>
            <p:spPr>
              <a:xfrm>
                <a:off x="978839" y="4065200"/>
                <a:ext cx="373021" cy="90490"/>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5" name="Straight Connector 44"/>
              <p:cNvSpPr/>
              <p:nvPr/>
            </p:nvSpPr>
            <p:spPr>
              <a:xfrm>
                <a:off x="1155032" y="4108064"/>
                <a:ext cx="20635" cy="4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47" name="Group 23"/>
            <p:cNvGrpSpPr>
              <a:grpSpLocks/>
            </p:cNvGrpSpPr>
            <p:nvPr/>
          </p:nvGrpSpPr>
          <p:grpSpPr bwMode="auto">
            <a:xfrm>
              <a:off x="352825" y="5500593"/>
              <a:ext cx="975240" cy="1052607"/>
              <a:chOff x="5811" y="3584103"/>
              <a:chExt cx="975240" cy="1052607"/>
            </a:xfrm>
          </p:grpSpPr>
          <p:sp>
            <p:nvSpPr>
              <p:cNvPr id="52" name="Rectangle 51"/>
              <p:cNvSpPr/>
              <p:nvPr/>
            </p:nvSpPr>
            <p:spPr>
              <a:xfrm>
                <a:off x="5811" y="3584179"/>
                <a:ext cx="974616" cy="1052531"/>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53" name="Rectangle 52"/>
              <p:cNvSpPr/>
              <p:nvPr/>
            </p:nvSpPr>
            <p:spPr>
              <a:xfrm>
                <a:off x="5811" y="3584179"/>
                <a:ext cx="974616" cy="10525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Create additional term, click Add</a:t>
                </a:r>
              </a:p>
            </p:txBody>
          </p:sp>
        </p:grpSp>
        <p:grpSp>
          <p:nvGrpSpPr>
            <p:cNvPr id="56348" name="Group 24"/>
            <p:cNvGrpSpPr>
              <a:grpSpLocks/>
            </p:cNvGrpSpPr>
            <p:nvPr/>
          </p:nvGrpSpPr>
          <p:grpSpPr bwMode="auto">
            <a:xfrm>
              <a:off x="2504081" y="5981176"/>
              <a:ext cx="372899" cy="91440"/>
              <a:chOff x="2157067" y="4064686"/>
              <a:chExt cx="372899" cy="91440"/>
            </a:xfrm>
          </p:grpSpPr>
          <p:sp>
            <p:nvSpPr>
              <p:cNvPr id="50" name="Straight Connector 47"/>
              <p:cNvSpPr/>
              <p:nvPr/>
            </p:nvSpPr>
            <p:spPr>
              <a:xfrm>
                <a:off x="2156632" y="4065200"/>
                <a:ext cx="373021" cy="90490"/>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1" name="Straight Connector 48"/>
              <p:cNvSpPr/>
              <p:nvPr/>
            </p:nvSpPr>
            <p:spPr>
              <a:xfrm>
                <a:off x="2332825" y="4108064"/>
                <a:ext cx="20635" cy="4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49" name="Group 25"/>
            <p:cNvGrpSpPr>
              <a:grpSpLocks/>
            </p:cNvGrpSpPr>
            <p:nvPr/>
          </p:nvGrpSpPr>
          <p:grpSpPr bwMode="auto">
            <a:xfrm>
              <a:off x="1731565" y="5500593"/>
              <a:ext cx="774315" cy="1052607"/>
              <a:chOff x="1384551" y="3584103"/>
              <a:chExt cx="774315" cy="1052607"/>
            </a:xfrm>
          </p:grpSpPr>
          <p:sp>
            <p:nvSpPr>
              <p:cNvPr id="48" name="Rectangle 47"/>
              <p:cNvSpPr/>
              <p:nvPr/>
            </p:nvSpPr>
            <p:spPr>
              <a:xfrm>
                <a:off x="1385193" y="3584179"/>
                <a:ext cx="773026" cy="1052531"/>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49" name="Rectangle 48"/>
              <p:cNvSpPr/>
              <p:nvPr/>
            </p:nvSpPr>
            <p:spPr>
              <a:xfrm>
                <a:off x="1385193" y="3584179"/>
                <a:ext cx="773026" cy="10525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Select term to set as caption</a:t>
                </a:r>
              </a:p>
            </p:txBody>
          </p:sp>
        </p:grpSp>
        <p:grpSp>
          <p:nvGrpSpPr>
            <p:cNvPr id="56350" name="Group 26"/>
            <p:cNvGrpSpPr>
              <a:grpSpLocks/>
            </p:cNvGrpSpPr>
            <p:nvPr/>
          </p:nvGrpSpPr>
          <p:grpSpPr bwMode="auto">
            <a:xfrm>
              <a:off x="3923223" y="5981176"/>
              <a:ext cx="372899" cy="91440"/>
              <a:chOff x="3576209" y="4064686"/>
              <a:chExt cx="372899" cy="91440"/>
            </a:xfrm>
          </p:grpSpPr>
          <p:sp>
            <p:nvSpPr>
              <p:cNvPr id="46" name="Straight Connector 51"/>
              <p:cNvSpPr/>
              <p:nvPr/>
            </p:nvSpPr>
            <p:spPr>
              <a:xfrm>
                <a:off x="3575698" y="4065200"/>
                <a:ext cx="373021" cy="90490"/>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7" name="Straight Connector 52"/>
              <p:cNvSpPr/>
              <p:nvPr/>
            </p:nvSpPr>
            <p:spPr>
              <a:xfrm>
                <a:off x="3751891" y="4108064"/>
                <a:ext cx="20635" cy="4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51" name="Group 27"/>
            <p:cNvGrpSpPr>
              <a:grpSpLocks/>
            </p:cNvGrpSpPr>
            <p:nvPr/>
          </p:nvGrpSpPr>
          <p:grpSpPr bwMode="auto">
            <a:xfrm>
              <a:off x="2909380" y="5500593"/>
              <a:ext cx="1015643" cy="1052607"/>
              <a:chOff x="2562366" y="3584103"/>
              <a:chExt cx="1015643" cy="1052607"/>
            </a:xfrm>
          </p:grpSpPr>
          <p:sp>
            <p:nvSpPr>
              <p:cNvPr id="44" name="Rectangle 43"/>
              <p:cNvSpPr/>
              <p:nvPr/>
            </p:nvSpPr>
            <p:spPr>
              <a:xfrm>
                <a:off x="2562986" y="3584179"/>
                <a:ext cx="1014299" cy="1052531"/>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45" name="Rectangle 44"/>
              <p:cNvSpPr/>
              <p:nvPr/>
            </p:nvSpPr>
            <p:spPr>
              <a:xfrm>
                <a:off x="2562986" y="3584179"/>
                <a:ext cx="1014299" cy="10525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Save as institutional or personal visibility</a:t>
                </a:r>
              </a:p>
            </p:txBody>
          </p:sp>
        </p:grpSp>
        <p:grpSp>
          <p:nvGrpSpPr>
            <p:cNvPr id="56352" name="Group 28"/>
            <p:cNvGrpSpPr>
              <a:grpSpLocks/>
            </p:cNvGrpSpPr>
            <p:nvPr/>
          </p:nvGrpSpPr>
          <p:grpSpPr bwMode="auto">
            <a:xfrm>
              <a:off x="5271666" y="5981176"/>
              <a:ext cx="372899" cy="91440"/>
              <a:chOff x="4924652" y="4064686"/>
              <a:chExt cx="372899" cy="91440"/>
            </a:xfrm>
          </p:grpSpPr>
          <p:sp>
            <p:nvSpPr>
              <p:cNvPr id="42" name="Straight Connector 55"/>
              <p:cNvSpPr/>
              <p:nvPr/>
            </p:nvSpPr>
            <p:spPr>
              <a:xfrm>
                <a:off x="4924921" y="4065200"/>
                <a:ext cx="373021" cy="90490"/>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3" name="Straight Connector 56"/>
              <p:cNvSpPr/>
              <p:nvPr/>
            </p:nvSpPr>
            <p:spPr>
              <a:xfrm>
                <a:off x="5101114" y="4108064"/>
                <a:ext cx="20635" cy="4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53" name="Group 29"/>
            <p:cNvGrpSpPr>
              <a:grpSpLocks/>
            </p:cNvGrpSpPr>
            <p:nvPr/>
          </p:nvGrpSpPr>
          <p:grpSpPr bwMode="auto">
            <a:xfrm>
              <a:off x="4328523" y="5500593"/>
              <a:ext cx="944943" cy="1052607"/>
              <a:chOff x="3981509" y="3584103"/>
              <a:chExt cx="944943" cy="1052607"/>
            </a:xfrm>
          </p:grpSpPr>
          <p:sp>
            <p:nvSpPr>
              <p:cNvPr id="40" name="Rectangle 39"/>
              <p:cNvSpPr/>
              <p:nvPr/>
            </p:nvSpPr>
            <p:spPr>
              <a:xfrm>
                <a:off x="3982052" y="3584179"/>
                <a:ext cx="944457" cy="1052531"/>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41" name="Rectangle 40"/>
              <p:cNvSpPr/>
              <p:nvPr/>
            </p:nvSpPr>
            <p:spPr>
              <a:xfrm>
                <a:off x="3982052" y="3584179"/>
                <a:ext cx="944457" cy="10525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Verify presence in the hierarchy</a:t>
                </a:r>
              </a:p>
            </p:txBody>
          </p:sp>
        </p:grpSp>
        <p:grpSp>
          <p:nvGrpSpPr>
            <p:cNvPr id="56354" name="Group 30"/>
            <p:cNvGrpSpPr>
              <a:grpSpLocks/>
            </p:cNvGrpSpPr>
            <p:nvPr/>
          </p:nvGrpSpPr>
          <p:grpSpPr bwMode="auto">
            <a:xfrm>
              <a:off x="6725053" y="5981176"/>
              <a:ext cx="372899" cy="91440"/>
              <a:chOff x="6378039" y="4064686"/>
              <a:chExt cx="372899" cy="91440"/>
            </a:xfrm>
          </p:grpSpPr>
          <p:sp>
            <p:nvSpPr>
              <p:cNvPr id="38" name="Straight Connector 59"/>
              <p:cNvSpPr/>
              <p:nvPr/>
            </p:nvSpPr>
            <p:spPr>
              <a:xfrm>
                <a:off x="6377321" y="4065200"/>
                <a:ext cx="373020" cy="90490"/>
              </a:xfrm>
              <a:custGeom>
                <a:avLst/>
                <a:gdLst/>
                <a:ahLst/>
                <a:cxnLst/>
                <a:rect l="0" t="0" r="0" b="0"/>
                <a:pathLst>
                  <a:path>
                    <a:moveTo>
                      <a:pt x="0" y="45720"/>
                    </a:moveTo>
                    <a:lnTo>
                      <a:pt x="372899"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9" name="Straight Connector 60"/>
              <p:cNvSpPr/>
              <p:nvPr/>
            </p:nvSpPr>
            <p:spPr>
              <a:xfrm>
                <a:off x="6553513" y="4108064"/>
                <a:ext cx="20636" cy="4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56355" name="Group 31"/>
            <p:cNvGrpSpPr>
              <a:grpSpLocks/>
            </p:cNvGrpSpPr>
            <p:nvPr/>
          </p:nvGrpSpPr>
          <p:grpSpPr bwMode="auto">
            <a:xfrm>
              <a:off x="5676965" y="5500593"/>
              <a:ext cx="1049887" cy="1052607"/>
              <a:chOff x="5329951" y="3584103"/>
              <a:chExt cx="1049887" cy="1052607"/>
            </a:xfrm>
          </p:grpSpPr>
          <p:sp>
            <p:nvSpPr>
              <p:cNvPr id="36" name="Rectangle 35"/>
              <p:cNvSpPr/>
              <p:nvPr/>
            </p:nvSpPr>
            <p:spPr>
              <a:xfrm>
                <a:off x="5329689" y="3584179"/>
                <a:ext cx="1050807" cy="1052531"/>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37" name="Rectangle 36"/>
              <p:cNvSpPr/>
              <p:nvPr/>
            </p:nvSpPr>
            <p:spPr>
              <a:xfrm>
                <a:off x="5329689" y="3584179"/>
                <a:ext cx="1050807" cy="10525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Contribute to Dewey Editors (optional)</a:t>
                </a:r>
              </a:p>
            </p:txBody>
          </p:sp>
        </p:grpSp>
        <p:grpSp>
          <p:nvGrpSpPr>
            <p:cNvPr id="56356" name="Group 32"/>
            <p:cNvGrpSpPr>
              <a:grpSpLocks/>
            </p:cNvGrpSpPr>
            <p:nvPr/>
          </p:nvGrpSpPr>
          <p:grpSpPr bwMode="auto">
            <a:xfrm>
              <a:off x="7130353" y="5500593"/>
              <a:ext cx="1443352" cy="1052607"/>
              <a:chOff x="6783339" y="3584103"/>
              <a:chExt cx="1443352" cy="1052607"/>
            </a:xfrm>
          </p:grpSpPr>
          <p:sp>
            <p:nvSpPr>
              <p:cNvPr id="34" name="Rectangle 33"/>
              <p:cNvSpPr/>
              <p:nvPr/>
            </p:nvSpPr>
            <p:spPr>
              <a:xfrm>
                <a:off x="6783676" y="3584179"/>
                <a:ext cx="1442875" cy="1052531"/>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35" name="Rectangle 34"/>
              <p:cNvSpPr/>
              <p:nvPr/>
            </p:nvSpPr>
            <p:spPr>
              <a:xfrm>
                <a:off x="6783676" y="3584179"/>
                <a:ext cx="1442875" cy="10525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5344" tIns="85344" rIns="85344" bIns="85344" spcCol="1270" anchor="ctr"/>
              <a:lstStyle/>
              <a:p>
                <a:pPr algn="ctr" defTabSz="533400">
                  <a:lnSpc>
                    <a:spcPct val="90000"/>
                  </a:lnSpc>
                  <a:spcAft>
                    <a:spcPct val="35000"/>
                  </a:spcAft>
                  <a:defRPr/>
                </a:pPr>
                <a:r>
                  <a:rPr lang="en-US" sz="1200" dirty="0"/>
                  <a:t>If not contributed to Dewey Editors, new number visible only to institution or person </a:t>
                </a:r>
              </a:p>
            </p:txBody>
          </p:sp>
        </p:grpSp>
        <p:grpSp>
          <p:nvGrpSpPr>
            <p:cNvPr id="56357" name="Group 95"/>
            <p:cNvGrpSpPr>
              <a:grpSpLocks/>
            </p:cNvGrpSpPr>
            <p:nvPr/>
          </p:nvGrpSpPr>
          <p:grpSpPr bwMode="auto">
            <a:xfrm>
              <a:off x="6431357" y="4087384"/>
              <a:ext cx="367232" cy="91440"/>
              <a:chOff x="6409196" y="1152473"/>
              <a:chExt cx="367232" cy="91440"/>
            </a:xfrm>
          </p:grpSpPr>
          <p:sp>
            <p:nvSpPr>
              <p:cNvPr id="97" name="Straight Connector 15"/>
              <p:cNvSpPr/>
              <p:nvPr/>
            </p:nvSpPr>
            <p:spPr>
              <a:xfrm>
                <a:off x="6408519" y="1152858"/>
                <a:ext cx="368259" cy="90489"/>
              </a:xfrm>
              <a:custGeom>
                <a:avLst/>
                <a:gdLst/>
                <a:ahLst/>
                <a:cxnLst/>
                <a:rect l="0" t="0" r="0" b="0"/>
                <a:pathLst>
                  <a:path>
                    <a:moveTo>
                      <a:pt x="0" y="47141"/>
                    </a:moveTo>
                    <a:lnTo>
                      <a:pt x="200716" y="47141"/>
                    </a:lnTo>
                    <a:lnTo>
                      <a:pt x="200716" y="45720"/>
                    </a:lnTo>
                    <a:lnTo>
                      <a:pt x="367232"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8" name="Straight Connector 16"/>
              <p:cNvSpPr/>
              <p:nvPr/>
            </p:nvSpPr>
            <p:spPr>
              <a:xfrm>
                <a:off x="6583125" y="1195721"/>
                <a:ext cx="19048" cy="47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cxnSp>
          <p:nvCxnSpPr>
            <p:cNvPr id="100" name="Straight Connector 99"/>
            <p:cNvCxnSpPr>
              <a:stCxn id="80" idx="2"/>
            </p:cNvCxnSpPr>
            <p:nvPr/>
          </p:nvCxnSpPr>
          <p:spPr>
            <a:xfrm flipH="1">
              <a:off x="5876705" y="2959036"/>
              <a:ext cx="4761" cy="320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844895" y="3276542"/>
              <a:ext cx="5030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73" idx="0"/>
            </p:cNvCxnSpPr>
            <p:nvPr/>
          </p:nvCxnSpPr>
          <p:spPr>
            <a:xfrm>
              <a:off x="844895" y="3276542"/>
              <a:ext cx="0" cy="317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2276659" y="1598525"/>
              <a:ext cx="7936" cy="296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271897" y="1600112"/>
              <a:ext cx="6498496"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770393" y="1600112"/>
              <a:ext cx="1588" cy="822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7" idx="3"/>
            </p:cNvCxnSpPr>
            <p:nvPr/>
          </p:nvCxnSpPr>
          <p:spPr>
            <a:xfrm flipV="1">
              <a:off x="8633883" y="2428802"/>
              <a:ext cx="144447"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64" idx="2"/>
            </p:cNvCxnSpPr>
            <p:nvPr/>
          </p:nvCxnSpPr>
          <p:spPr>
            <a:xfrm flipH="1">
              <a:off x="3997316" y="4640229"/>
              <a:ext cx="1587" cy="274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997316" y="4914871"/>
              <a:ext cx="2793687"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6789415" y="4133807"/>
              <a:ext cx="0" cy="7874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p:cNvCxnSpPr>
            <p:nvPr/>
          </p:nvCxnSpPr>
          <p:spPr>
            <a:xfrm>
              <a:off x="7738634" y="4659279"/>
              <a:ext cx="0" cy="457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51244" y="5111724"/>
              <a:ext cx="6890564"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53" idx="0"/>
            </p:cNvCxnSpPr>
            <p:nvPr/>
          </p:nvCxnSpPr>
          <p:spPr>
            <a:xfrm>
              <a:off x="856006" y="5110137"/>
              <a:ext cx="0" cy="385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8783092" y="4127457"/>
              <a:ext cx="4762" cy="1177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8652931" y="4129045"/>
              <a:ext cx="13016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417943" y="5300641"/>
              <a:ext cx="5369911"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endCxn id="45" idx="0"/>
            </p:cNvCxnSpPr>
            <p:nvPr/>
          </p:nvCxnSpPr>
          <p:spPr>
            <a:xfrm>
              <a:off x="3413182" y="5295878"/>
              <a:ext cx="4761" cy="204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323" name="TextBox 183"/>
          <p:cNvSpPr txBox="1">
            <a:spLocks noChangeArrowheads="1"/>
          </p:cNvSpPr>
          <p:nvPr/>
        </p:nvSpPr>
        <p:spPr bwMode="auto">
          <a:xfrm>
            <a:off x="6705600" y="1512888"/>
            <a:ext cx="457200" cy="276225"/>
          </a:xfrm>
          <a:prstGeom prst="rect">
            <a:avLst/>
          </a:prstGeom>
          <a:noFill/>
          <a:ln w="9525">
            <a:noFill/>
            <a:miter lim="800000"/>
            <a:headEnd/>
            <a:tailEnd/>
          </a:ln>
        </p:spPr>
        <p:txBody>
          <a:bodyPr>
            <a:spAutoFit/>
          </a:bodyPr>
          <a:lstStyle/>
          <a:p>
            <a:r>
              <a:rPr lang="en-US" sz="1200"/>
              <a:t>No</a:t>
            </a:r>
          </a:p>
        </p:txBody>
      </p:sp>
      <p:sp>
        <p:nvSpPr>
          <p:cNvPr id="56324" name="TextBox 188"/>
          <p:cNvSpPr txBox="1">
            <a:spLocks noChangeArrowheads="1"/>
          </p:cNvSpPr>
          <p:nvPr/>
        </p:nvSpPr>
        <p:spPr bwMode="auto">
          <a:xfrm>
            <a:off x="5172075" y="2489200"/>
            <a:ext cx="627063" cy="277813"/>
          </a:xfrm>
          <a:prstGeom prst="rect">
            <a:avLst/>
          </a:prstGeom>
          <a:noFill/>
          <a:ln w="9525">
            <a:noFill/>
            <a:miter lim="800000"/>
            <a:headEnd/>
            <a:tailEnd/>
          </a:ln>
        </p:spPr>
        <p:txBody>
          <a:bodyPr>
            <a:spAutoFit/>
          </a:bodyPr>
          <a:lstStyle/>
          <a:p>
            <a:r>
              <a:rPr lang="en-US" sz="1200"/>
              <a:t>Yes</a:t>
            </a:r>
          </a:p>
        </p:txBody>
      </p:sp>
      <p:sp>
        <p:nvSpPr>
          <p:cNvPr id="56325" name="TextBox 189"/>
          <p:cNvSpPr txBox="1">
            <a:spLocks noChangeArrowheads="1"/>
          </p:cNvSpPr>
          <p:nvPr/>
        </p:nvSpPr>
        <p:spPr bwMode="auto">
          <a:xfrm>
            <a:off x="4800600" y="3381375"/>
            <a:ext cx="457200" cy="276225"/>
          </a:xfrm>
          <a:prstGeom prst="rect">
            <a:avLst/>
          </a:prstGeom>
          <a:noFill/>
          <a:ln w="9525">
            <a:noFill/>
            <a:miter lim="800000"/>
            <a:headEnd/>
            <a:tailEnd/>
          </a:ln>
        </p:spPr>
        <p:txBody>
          <a:bodyPr>
            <a:spAutoFit/>
          </a:bodyPr>
          <a:lstStyle/>
          <a:p>
            <a:r>
              <a:rPr lang="en-US" sz="1200"/>
              <a:t>Yes</a:t>
            </a:r>
          </a:p>
        </p:txBody>
      </p:sp>
      <p:sp>
        <p:nvSpPr>
          <p:cNvPr id="56326" name="TextBox 190"/>
          <p:cNvSpPr txBox="1">
            <a:spLocks noChangeArrowheads="1"/>
          </p:cNvSpPr>
          <p:nvPr/>
        </p:nvSpPr>
        <p:spPr bwMode="auto">
          <a:xfrm>
            <a:off x="3962400" y="4170363"/>
            <a:ext cx="533400" cy="276225"/>
          </a:xfrm>
          <a:prstGeom prst="rect">
            <a:avLst/>
          </a:prstGeom>
          <a:noFill/>
          <a:ln w="9525">
            <a:noFill/>
            <a:miter lim="800000"/>
            <a:headEnd/>
            <a:tailEnd/>
          </a:ln>
        </p:spPr>
        <p:txBody>
          <a:bodyPr>
            <a:spAutoFit/>
          </a:bodyPr>
          <a:lstStyle/>
          <a:p>
            <a:r>
              <a:rPr lang="en-US" sz="1200"/>
              <a:t>No</a:t>
            </a:r>
          </a:p>
        </p:txBody>
      </p:sp>
      <p:sp>
        <p:nvSpPr>
          <p:cNvPr id="56327" name="TextBox 191"/>
          <p:cNvSpPr txBox="1">
            <a:spLocks noChangeArrowheads="1"/>
          </p:cNvSpPr>
          <p:nvPr/>
        </p:nvSpPr>
        <p:spPr bwMode="auto">
          <a:xfrm>
            <a:off x="7205663" y="4316413"/>
            <a:ext cx="642937" cy="276225"/>
          </a:xfrm>
          <a:prstGeom prst="rect">
            <a:avLst/>
          </a:prstGeom>
          <a:noFill/>
          <a:ln w="9525">
            <a:noFill/>
            <a:miter lim="800000"/>
            <a:headEnd/>
            <a:tailEnd/>
          </a:ln>
        </p:spPr>
        <p:txBody>
          <a:bodyPr>
            <a:spAutoFit/>
          </a:bodyPr>
          <a:lstStyle/>
          <a:p>
            <a:r>
              <a:rPr lang="en-US" sz="1200"/>
              <a:t>Yes</a:t>
            </a:r>
          </a:p>
        </p:txBody>
      </p:sp>
      <p:sp>
        <p:nvSpPr>
          <p:cNvPr id="56328" name="TextBox 192"/>
          <p:cNvSpPr txBox="1">
            <a:spLocks noChangeArrowheads="1"/>
          </p:cNvSpPr>
          <p:nvPr/>
        </p:nvSpPr>
        <p:spPr bwMode="auto">
          <a:xfrm>
            <a:off x="8305800" y="3709988"/>
            <a:ext cx="609600" cy="276225"/>
          </a:xfrm>
          <a:prstGeom prst="rect">
            <a:avLst/>
          </a:prstGeom>
          <a:noFill/>
          <a:ln w="9525">
            <a:noFill/>
            <a:miter lim="800000"/>
            <a:headEnd/>
            <a:tailEnd/>
          </a:ln>
        </p:spPr>
        <p:txBody>
          <a:bodyPr>
            <a:spAutoFit/>
          </a:bodyPr>
          <a:lstStyle/>
          <a:p>
            <a:r>
              <a:rPr lang="en-US" sz="1200"/>
              <a:t>No</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34975" y="163513"/>
            <a:ext cx="6989763" cy="1284287"/>
          </a:xfrm>
        </p:spPr>
        <p:txBody>
          <a:bodyPr/>
          <a:lstStyle/>
          <a:p>
            <a:r>
              <a:rPr lang="en-US" b="1" smtClean="0"/>
              <a:t/>
            </a:r>
            <a:br>
              <a:rPr lang="en-US" b="1" smtClean="0"/>
            </a:br>
            <a:r>
              <a:rPr lang="en-US" sz="3600" smtClean="0"/>
              <a:t>Process of building </a:t>
            </a:r>
            <a:br>
              <a:rPr lang="en-US" sz="3600" smtClean="0"/>
            </a:br>
            <a:r>
              <a:rPr lang="en-US" sz="3600" smtClean="0"/>
              <a:t>616.99424071 Lung cancer—etiology </a:t>
            </a:r>
            <a:r>
              <a:rPr lang="en-US" smtClean="0"/>
              <a:t/>
            </a:r>
            <a:br>
              <a:rPr lang="en-US" smtClean="0"/>
            </a:br>
            <a:endParaRPr lang="en-US" smtClean="0"/>
          </a:p>
        </p:txBody>
      </p:sp>
      <p:graphicFrame>
        <p:nvGraphicFramePr>
          <p:cNvPr id="4" name="Content Placeholder 3"/>
          <p:cNvGraphicFramePr>
            <a:graphicFrameLocks noGrp="1"/>
          </p:cNvGraphicFramePr>
          <p:nvPr>
            <p:ph idx="1"/>
          </p:nvPr>
        </p:nvGraphicFramePr>
        <p:xfrm>
          <a:off x="434975" y="2057400"/>
          <a:ext cx="8251825" cy="3341688"/>
        </p:xfrm>
        <a:graphic>
          <a:graphicData uri="http://schemas.openxmlformats.org/drawingml/2006/table">
            <a:tbl>
              <a:tblPr/>
              <a:tblGrid>
                <a:gridCol w="2481263"/>
                <a:gridCol w="812800"/>
                <a:gridCol w="1757362"/>
                <a:gridCol w="3200400"/>
              </a:tblGrid>
              <a:tr h="979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Navigate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this number/span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Click</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Number built so far</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Caption of last number/notation added</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616.9942-616.9949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Start</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616.994</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Cancers of other organs and of regions</a:t>
                      </a:r>
                      <a:endParaRPr kumimoji="0" lang="en-US" sz="1800" b="1" i="0" u="none" strike="noStrike" cap="none" normalizeH="0" baseline="0" smtClean="0">
                        <a:ln>
                          <a:noFill/>
                        </a:ln>
                        <a:solidFill>
                          <a:srgbClr val="000000"/>
                        </a:solidFill>
                        <a:effectLst/>
                        <a:latin typeface="Arial" charset="0"/>
                        <a:cs typeface="Arial"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r h="742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611.24</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616.99424</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Lungs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79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618.1-618.8:071</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616.99424071</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Etiology</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616.99424 Lung cancer--medicine: a built number</a:t>
            </a:r>
          </a:p>
        </p:txBody>
      </p:sp>
      <p:pic>
        <p:nvPicPr>
          <p:cNvPr id="60418" name="Picture 2"/>
          <p:cNvPicPr>
            <a:picLocks noChangeAspect="1" noChangeArrowheads="1"/>
          </p:cNvPicPr>
          <p:nvPr/>
        </p:nvPicPr>
        <p:blipFill>
          <a:blip r:embed="rId2"/>
          <a:srcRect/>
          <a:stretch>
            <a:fillRect/>
          </a:stretch>
        </p:blipFill>
        <p:spPr bwMode="auto">
          <a:xfrm>
            <a:off x="2100263" y="1066800"/>
            <a:ext cx="5881687" cy="4022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Add note at 616.9942-616.9949 Cancers of other organs and of regions</a:t>
            </a:r>
          </a:p>
        </p:txBody>
      </p:sp>
      <p:pic>
        <p:nvPicPr>
          <p:cNvPr id="61442" name="Picture 2"/>
          <p:cNvPicPr>
            <a:picLocks noChangeAspect="1" noChangeArrowheads="1"/>
          </p:cNvPicPr>
          <p:nvPr/>
        </p:nvPicPr>
        <p:blipFill>
          <a:blip r:embed="rId2"/>
          <a:srcRect/>
          <a:stretch>
            <a:fillRect/>
          </a:stretch>
        </p:blipFill>
        <p:spPr bwMode="auto">
          <a:xfrm>
            <a:off x="633413" y="1524000"/>
            <a:ext cx="8366125" cy="2378075"/>
          </a:xfrm>
          <a:prstGeom prst="rect">
            <a:avLst/>
          </a:prstGeom>
          <a:noFill/>
          <a:ln w="9525">
            <a:noFill/>
            <a:miter lim="800000"/>
            <a:headEnd/>
            <a:tailEnd/>
          </a:ln>
        </p:spPr>
      </p:pic>
      <p:sp>
        <p:nvSpPr>
          <p:cNvPr id="61443" name="TextBox 3"/>
          <p:cNvSpPr txBox="1">
            <a:spLocks noChangeArrowheads="1"/>
          </p:cNvSpPr>
          <p:nvPr/>
        </p:nvSpPr>
        <p:spPr bwMode="auto">
          <a:xfrm>
            <a:off x="633413" y="4724400"/>
            <a:ext cx="5614987" cy="369888"/>
          </a:xfrm>
          <a:prstGeom prst="rect">
            <a:avLst/>
          </a:prstGeom>
          <a:noFill/>
          <a:ln w="9525">
            <a:noFill/>
            <a:miter lim="800000"/>
            <a:headEnd/>
            <a:tailEnd/>
          </a:ln>
        </p:spPr>
        <p:txBody>
          <a:bodyPr>
            <a:spAutoFit/>
          </a:bodyPr>
          <a:lstStyle/>
          <a:p>
            <a:r>
              <a:rPr lang="en-US"/>
              <a:t>You must start here, where the add instruction is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In hierarchy box: 611.1-611.9 Gross anatomy</a:t>
            </a:r>
          </a:p>
        </p:txBody>
      </p:sp>
      <p:pic>
        <p:nvPicPr>
          <p:cNvPr id="62466" name="Picture 2"/>
          <p:cNvPicPr>
            <a:picLocks noChangeAspect="1" noChangeArrowheads="1"/>
          </p:cNvPicPr>
          <p:nvPr/>
        </p:nvPicPr>
        <p:blipFill>
          <a:blip r:embed="rId2"/>
          <a:srcRect/>
          <a:stretch>
            <a:fillRect/>
          </a:stretch>
        </p:blipFill>
        <p:spPr bwMode="auto">
          <a:xfrm>
            <a:off x="1447800" y="1447800"/>
            <a:ext cx="6061075" cy="4206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Number built so far: 616.99424</a:t>
            </a:r>
          </a:p>
        </p:txBody>
      </p:sp>
      <p:pic>
        <p:nvPicPr>
          <p:cNvPr id="63490" name="Picture 3"/>
          <p:cNvPicPr>
            <a:picLocks noChangeAspect="1" noChangeArrowheads="1"/>
          </p:cNvPicPr>
          <p:nvPr/>
        </p:nvPicPr>
        <p:blipFill>
          <a:blip r:embed="rId2"/>
          <a:srcRect/>
          <a:stretch>
            <a:fillRect/>
          </a:stretch>
        </p:blipFill>
        <p:spPr bwMode="auto">
          <a:xfrm>
            <a:off x="152400" y="1219200"/>
            <a:ext cx="8815388" cy="2468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Add table under 618.1-618.8</a:t>
            </a:r>
          </a:p>
        </p:txBody>
      </p:sp>
      <p:pic>
        <p:nvPicPr>
          <p:cNvPr id="64514" name="Picture 2"/>
          <p:cNvPicPr>
            <a:picLocks noChangeAspect="1" noChangeArrowheads="1"/>
          </p:cNvPicPr>
          <p:nvPr/>
        </p:nvPicPr>
        <p:blipFill>
          <a:blip r:embed="rId2"/>
          <a:srcRect/>
          <a:stretch>
            <a:fillRect/>
          </a:stretch>
        </p:blipFill>
        <p:spPr bwMode="auto">
          <a:xfrm>
            <a:off x="525463" y="1257300"/>
            <a:ext cx="8321675" cy="4754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Further down in add table under 618.1-618.8</a:t>
            </a:r>
          </a:p>
        </p:txBody>
      </p:sp>
      <p:pic>
        <p:nvPicPr>
          <p:cNvPr id="65538" name="Picture 2"/>
          <p:cNvPicPr>
            <a:picLocks noChangeAspect="1" noChangeArrowheads="1"/>
          </p:cNvPicPr>
          <p:nvPr/>
        </p:nvPicPr>
        <p:blipFill>
          <a:blip r:embed="rId2"/>
          <a:srcRect/>
          <a:stretch>
            <a:fillRect/>
          </a:stretch>
        </p:blipFill>
        <p:spPr bwMode="auto">
          <a:xfrm>
            <a:off x="647700" y="676275"/>
            <a:ext cx="7848600" cy="5505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In hierarchy box: 618.1-618.8:071 Etiology</a:t>
            </a:r>
          </a:p>
        </p:txBody>
      </p:sp>
      <p:pic>
        <p:nvPicPr>
          <p:cNvPr id="66562" name="Picture 3"/>
          <p:cNvPicPr>
            <a:picLocks noChangeAspect="1" noChangeArrowheads="1"/>
          </p:cNvPicPr>
          <p:nvPr/>
        </p:nvPicPr>
        <p:blipFill>
          <a:blip r:embed="rId2"/>
          <a:srcRect/>
          <a:stretch>
            <a:fillRect/>
          </a:stretch>
        </p:blipFill>
        <p:spPr bwMode="auto">
          <a:xfrm>
            <a:off x="1524000" y="1219200"/>
            <a:ext cx="5837238" cy="3017838"/>
          </a:xfrm>
          <a:prstGeom prst="rect">
            <a:avLst/>
          </a:prstGeom>
          <a:noFill/>
          <a:ln w="9525">
            <a:noFill/>
            <a:miter lim="800000"/>
            <a:headEnd/>
            <a:tailEnd/>
          </a:ln>
        </p:spPr>
      </p:pic>
      <p:sp>
        <p:nvSpPr>
          <p:cNvPr id="66563" name="TextBox 3"/>
          <p:cNvSpPr txBox="1">
            <a:spLocks noChangeArrowheads="1"/>
          </p:cNvSpPr>
          <p:nvPr/>
        </p:nvSpPr>
        <p:spPr bwMode="auto">
          <a:xfrm>
            <a:off x="304800" y="4724400"/>
            <a:ext cx="8077200" cy="369888"/>
          </a:xfrm>
          <a:prstGeom prst="rect">
            <a:avLst/>
          </a:prstGeom>
          <a:noFill/>
          <a:ln w="9525">
            <a:noFill/>
            <a:miter lim="800000"/>
            <a:headEnd/>
            <a:tailEnd/>
          </a:ln>
        </p:spPr>
        <p:txBody>
          <a:bodyPr>
            <a:spAutoFit/>
          </a:bodyPr>
          <a:lstStyle/>
          <a:p>
            <a:r>
              <a:rPr lang="en-US"/>
              <a:t>618.1-618.8:071 means notation 071 from the add table under 618.1-618.8</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p:txBody>
          <a:bodyPr/>
          <a:lstStyle/>
          <a:p>
            <a:pPr eaLnBrk="1" hangingPunct="1">
              <a:defRPr/>
            </a:pPr>
            <a:r>
              <a:rPr lang="en-US" dirty="0" smtClean="0">
                <a:latin typeface="Arial" charset="0"/>
                <a:cs typeface="Arial" charset="0"/>
              </a:rPr>
              <a:t>What do you gain by using the </a:t>
            </a:r>
            <a:r>
              <a:rPr lang="en-US" dirty="0" err="1" smtClean="0">
                <a:latin typeface="Arial" charset="0"/>
                <a:cs typeface="Arial" charset="0"/>
              </a:rPr>
              <a:t>WebDewey</a:t>
            </a:r>
            <a:r>
              <a:rPr lang="en-US" dirty="0" smtClean="0">
                <a:latin typeface="Arial" charset="0"/>
                <a:cs typeface="Arial" charset="0"/>
              </a:rPr>
              <a:t> number building tool?</a:t>
            </a:r>
          </a:p>
          <a:p>
            <a:pPr eaLnBrk="1" hangingPunct="1">
              <a:defRPr/>
            </a:pPr>
            <a:r>
              <a:rPr lang="en-US" dirty="0" smtClean="0">
                <a:latin typeface="Arial" charset="0"/>
                <a:cs typeface="Arial" charset="0"/>
              </a:rPr>
              <a:t>Examples</a:t>
            </a:r>
          </a:p>
          <a:p>
            <a:pPr lvl="1" eaLnBrk="1" hangingPunct="1">
              <a:defRPr/>
            </a:pPr>
            <a:r>
              <a:rPr lang="en-US" dirty="0" smtClean="0">
                <a:latin typeface="Arial" charset="0"/>
                <a:cs typeface="Arial" charset="0"/>
              </a:rPr>
              <a:t>What works now</a:t>
            </a:r>
          </a:p>
          <a:p>
            <a:pPr lvl="1" eaLnBrk="1" hangingPunct="1">
              <a:defRPr/>
            </a:pPr>
            <a:r>
              <a:rPr lang="en-US" dirty="0" smtClean="0">
                <a:latin typeface="Arial" charset="0"/>
                <a:cs typeface="Arial" charset="0"/>
              </a:rPr>
              <a:t>What still requires use of Add Local/Edit Local</a:t>
            </a:r>
          </a:p>
          <a:p>
            <a:pPr lvl="1" eaLnBrk="1" hangingPunct="1">
              <a:defRPr/>
            </a:pPr>
            <a:r>
              <a:rPr lang="en-US" dirty="0" smtClean="0">
                <a:latin typeface="Arial" charset="0"/>
                <a:cs typeface="Arial" charset="0"/>
              </a:rPr>
              <a:t>Questions about desired improvements</a:t>
            </a:r>
          </a:p>
          <a:p>
            <a:pPr lvl="1" eaLnBrk="1" hangingPunct="1">
              <a:buFont typeface="Arial" charset="0"/>
              <a:buNone/>
              <a:defRPr/>
            </a:pPr>
            <a:endParaRPr lang="en-US" dirty="0" smtClean="0">
              <a:latin typeface="Arial" charset="0"/>
              <a:cs typeface="Arial" charset="0"/>
            </a:endParaRPr>
          </a:p>
          <a:p>
            <a:pPr lvl="8">
              <a:defRPr/>
            </a:pPr>
            <a:endParaRPr lang="en-US" dirty="0" smtClean="0">
              <a:cs typeface="Arial" charset="0"/>
            </a:endParaRPr>
          </a:p>
        </p:txBody>
      </p:sp>
      <p:sp>
        <p:nvSpPr>
          <p:cNvPr id="44034" name="Title 1"/>
          <p:cNvSpPr>
            <a:spLocks noGrp="1"/>
          </p:cNvSpPr>
          <p:nvPr>
            <p:ph type="title"/>
          </p:nvPr>
        </p:nvSpPr>
        <p:spPr/>
        <p:txBody>
          <a:bodyPr/>
          <a:lstStyle/>
          <a:p>
            <a:pPr eaLnBrk="1" hangingPunct="1"/>
            <a:r>
              <a:rPr lang="en-US" smtClean="0"/>
              <a:t>Outline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Number building complete</a:t>
            </a:r>
          </a:p>
        </p:txBody>
      </p:sp>
      <p:pic>
        <p:nvPicPr>
          <p:cNvPr id="67586" name="Picture 3"/>
          <p:cNvPicPr>
            <a:picLocks noChangeAspect="1" noChangeArrowheads="1"/>
          </p:cNvPicPr>
          <p:nvPr/>
        </p:nvPicPr>
        <p:blipFill>
          <a:blip r:embed="rId2"/>
          <a:srcRect/>
          <a:stretch>
            <a:fillRect/>
          </a:stretch>
        </p:blipFill>
        <p:spPr bwMode="auto">
          <a:xfrm>
            <a:off x="0" y="1295400"/>
            <a:ext cx="8975725" cy="2651125"/>
          </a:xfrm>
          <a:prstGeom prst="rect">
            <a:avLst/>
          </a:prstGeom>
          <a:noFill/>
          <a:ln w="9525">
            <a:noFill/>
            <a:miter lim="800000"/>
            <a:headEnd/>
            <a:tailEnd/>
          </a:ln>
        </p:spPr>
      </p:pic>
      <p:sp>
        <p:nvSpPr>
          <p:cNvPr id="67587" name="TextBox 3"/>
          <p:cNvSpPr txBox="1">
            <a:spLocks noChangeArrowheads="1"/>
          </p:cNvSpPr>
          <p:nvPr/>
        </p:nvSpPr>
        <p:spPr bwMode="auto">
          <a:xfrm>
            <a:off x="1219200" y="4567238"/>
            <a:ext cx="6686550" cy="1016000"/>
          </a:xfrm>
          <a:prstGeom prst="rect">
            <a:avLst/>
          </a:prstGeom>
          <a:noFill/>
          <a:ln w="9525">
            <a:noFill/>
            <a:miter lim="800000"/>
            <a:headEnd/>
            <a:tailEnd/>
          </a:ln>
        </p:spPr>
        <p:txBody>
          <a:bodyPr wrap="none">
            <a:spAutoFit/>
          </a:bodyPr>
          <a:lstStyle/>
          <a:p>
            <a:r>
              <a:rPr lang="en-US" sz="2000"/>
              <a:t>Is this kind of analytic display useful? </a:t>
            </a:r>
          </a:p>
          <a:p>
            <a:r>
              <a:rPr lang="en-US" sz="2000"/>
              <a:t>Would you like to be able to click at any time and get this </a:t>
            </a:r>
          </a:p>
          <a:p>
            <a:r>
              <a:rPr lang="en-US" sz="2000"/>
              <a:t>kind of display for </a:t>
            </a:r>
            <a:r>
              <a:rPr lang="en-US" sz="2000" b="1"/>
              <a:t>all</a:t>
            </a:r>
            <a:r>
              <a:rPr lang="en-US" sz="2000"/>
              <a:t> built numbers in WebDewey?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Opportunity to modify user terms</a:t>
            </a:r>
          </a:p>
        </p:txBody>
      </p:sp>
      <p:pic>
        <p:nvPicPr>
          <p:cNvPr id="68610" name="Picture 2"/>
          <p:cNvPicPr>
            <a:picLocks noChangeAspect="1" noChangeArrowheads="1"/>
          </p:cNvPicPr>
          <p:nvPr/>
        </p:nvPicPr>
        <p:blipFill>
          <a:blip r:embed="rId2"/>
          <a:srcRect/>
          <a:stretch>
            <a:fillRect/>
          </a:stretch>
        </p:blipFill>
        <p:spPr bwMode="auto">
          <a:xfrm>
            <a:off x="304800" y="900113"/>
            <a:ext cx="8412163" cy="5394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Update for caption, Add for second user term </a:t>
            </a:r>
          </a:p>
        </p:txBody>
      </p:sp>
      <p:pic>
        <p:nvPicPr>
          <p:cNvPr id="69634" name="Picture 2"/>
          <p:cNvPicPr>
            <a:picLocks noChangeAspect="1" noChangeArrowheads="1"/>
          </p:cNvPicPr>
          <p:nvPr/>
        </p:nvPicPr>
        <p:blipFill>
          <a:blip r:embed="rId2"/>
          <a:srcRect/>
          <a:stretch>
            <a:fillRect/>
          </a:stretch>
        </p:blipFill>
        <p:spPr bwMode="auto">
          <a:xfrm>
            <a:off x="381000" y="838200"/>
            <a:ext cx="7535863" cy="5486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Newly built number in hierarchy box</a:t>
            </a:r>
          </a:p>
        </p:txBody>
      </p:sp>
      <p:pic>
        <p:nvPicPr>
          <p:cNvPr id="70658" name="Picture 2"/>
          <p:cNvPicPr>
            <a:picLocks noChangeAspect="1" noChangeArrowheads="1"/>
          </p:cNvPicPr>
          <p:nvPr/>
        </p:nvPicPr>
        <p:blipFill>
          <a:blip r:embed="rId3"/>
          <a:srcRect/>
          <a:stretch>
            <a:fillRect/>
          </a:stretch>
        </p:blipFill>
        <p:spPr bwMode="auto">
          <a:xfrm>
            <a:off x="1447800" y="1524000"/>
            <a:ext cx="6400800" cy="43291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Visibility box.  List of numbers / notation used to build number</a:t>
            </a:r>
          </a:p>
        </p:txBody>
      </p:sp>
      <p:pic>
        <p:nvPicPr>
          <p:cNvPr id="72706" name="Picture 2"/>
          <p:cNvPicPr>
            <a:picLocks noChangeAspect="1" noChangeArrowheads="1"/>
          </p:cNvPicPr>
          <p:nvPr/>
        </p:nvPicPr>
        <p:blipFill>
          <a:blip r:embed="rId2"/>
          <a:srcRect/>
          <a:stretch>
            <a:fillRect/>
          </a:stretch>
        </p:blipFill>
        <p:spPr bwMode="auto">
          <a:xfrm>
            <a:off x="152400" y="1524000"/>
            <a:ext cx="8961438" cy="1646238"/>
          </a:xfrm>
          <a:prstGeom prst="rect">
            <a:avLst/>
          </a:prstGeom>
          <a:noFill/>
          <a:ln w="9525">
            <a:noFill/>
            <a:miter lim="800000"/>
            <a:headEnd/>
            <a:tailEnd/>
          </a:ln>
        </p:spPr>
      </p:pic>
      <p:sp>
        <p:nvSpPr>
          <p:cNvPr id="72707" name="TextBox 3"/>
          <p:cNvSpPr txBox="1">
            <a:spLocks noChangeArrowheads="1"/>
          </p:cNvSpPr>
          <p:nvPr/>
        </p:nvSpPr>
        <p:spPr bwMode="auto">
          <a:xfrm>
            <a:off x="1295400" y="3886200"/>
            <a:ext cx="6861175" cy="1754188"/>
          </a:xfrm>
          <a:prstGeom prst="rect">
            <a:avLst/>
          </a:prstGeom>
          <a:noFill/>
          <a:ln w="9525">
            <a:noFill/>
            <a:miter lim="800000"/>
            <a:headEnd/>
            <a:tailEnd/>
          </a:ln>
        </p:spPr>
        <p:txBody>
          <a:bodyPr wrap="none">
            <a:spAutoFit/>
          </a:bodyPr>
          <a:lstStyle/>
          <a:p>
            <a:r>
              <a:rPr lang="en-US"/>
              <a:t>Is the list of numbers/notation useful? </a:t>
            </a:r>
          </a:p>
          <a:p>
            <a:r>
              <a:rPr lang="en-US"/>
              <a:t>Would you like to be able to click at any time</a:t>
            </a:r>
          </a:p>
          <a:p>
            <a:r>
              <a:rPr lang="en-US"/>
              <a:t>and get this kind of list for </a:t>
            </a:r>
            <a:r>
              <a:rPr lang="en-US" b="1"/>
              <a:t>all</a:t>
            </a:r>
            <a:r>
              <a:rPr lang="en-US"/>
              <a:t> built numbers in WebDewey?</a:t>
            </a:r>
          </a:p>
          <a:p>
            <a:endParaRPr lang="en-US"/>
          </a:p>
          <a:p>
            <a:r>
              <a:rPr lang="en-US"/>
              <a:t>Note: These numbers can be added for access in the 085 field of </a:t>
            </a:r>
          </a:p>
          <a:p>
            <a:r>
              <a:rPr lang="en-US"/>
              <a:t>bibliographic records.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MARC classification record for newly built number</a:t>
            </a:r>
          </a:p>
        </p:txBody>
      </p:sp>
      <p:pic>
        <p:nvPicPr>
          <p:cNvPr id="73730" name="Picture 2"/>
          <p:cNvPicPr>
            <a:picLocks noChangeAspect="1" noChangeArrowheads="1"/>
          </p:cNvPicPr>
          <p:nvPr/>
        </p:nvPicPr>
        <p:blipFill>
          <a:blip r:embed="rId3"/>
          <a:srcRect/>
          <a:stretch>
            <a:fillRect/>
          </a:stretch>
        </p:blipFill>
        <p:spPr bwMode="auto">
          <a:xfrm>
            <a:off x="914400" y="838200"/>
            <a:ext cx="7616825" cy="53038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Number, provenance, segmentation</a:t>
            </a:r>
          </a:p>
        </p:txBody>
      </p:sp>
      <p:pic>
        <p:nvPicPr>
          <p:cNvPr id="75778" name="Picture 2"/>
          <p:cNvPicPr>
            <a:picLocks noChangeAspect="1" noChangeArrowheads="1"/>
          </p:cNvPicPr>
          <p:nvPr/>
        </p:nvPicPr>
        <p:blipFill>
          <a:blip r:embed="rId2"/>
          <a:srcRect/>
          <a:stretch>
            <a:fillRect/>
          </a:stretch>
        </p:blipFill>
        <p:spPr bwMode="auto">
          <a:xfrm>
            <a:off x="381000" y="1371600"/>
            <a:ext cx="8543925" cy="1279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t>Number components in 765 fields in classification records </a:t>
            </a:r>
          </a:p>
        </p:txBody>
      </p:sp>
      <p:pic>
        <p:nvPicPr>
          <p:cNvPr id="76802" name="Picture 3"/>
          <p:cNvPicPr>
            <a:picLocks noChangeAspect="1" noChangeArrowheads="1"/>
          </p:cNvPicPr>
          <p:nvPr/>
        </p:nvPicPr>
        <p:blipFill>
          <a:blip r:embed="rId2"/>
          <a:srcRect/>
          <a:stretch>
            <a:fillRect/>
          </a:stretch>
        </p:blipFill>
        <p:spPr bwMode="auto">
          <a:xfrm>
            <a:off x="0" y="1265238"/>
            <a:ext cx="9096375" cy="639762"/>
          </a:xfrm>
          <a:prstGeom prst="rect">
            <a:avLst/>
          </a:prstGeom>
          <a:noFill/>
          <a:ln w="9525">
            <a:noFill/>
            <a:miter lim="800000"/>
            <a:headEnd/>
            <a:tailEnd/>
          </a:ln>
        </p:spPr>
      </p:pic>
      <p:sp>
        <p:nvSpPr>
          <p:cNvPr id="76803" name="TextBox 6"/>
          <p:cNvSpPr txBox="1">
            <a:spLocks noChangeArrowheads="1"/>
          </p:cNvSpPr>
          <p:nvPr/>
        </p:nvSpPr>
        <p:spPr bwMode="auto">
          <a:xfrm>
            <a:off x="533400" y="2149475"/>
            <a:ext cx="7315200" cy="3970338"/>
          </a:xfrm>
          <a:prstGeom prst="rect">
            <a:avLst/>
          </a:prstGeom>
          <a:noFill/>
          <a:ln w="9525">
            <a:noFill/>
            <a:miter lim="800000"/>
            <a:headEnd/>
            <a:tailEnd/>
          </a:ln>
        </p:spPr>
        <p:txBody>
          <a:bodyPr>
            <a:spAutoFit/>
          </a:bodyPr>
          <a:lstStyle/>
          <a:p>
            <a:r>
              <a:rPr lang="en-US"/>
              <a:t>From: http://www.loc.gov/marc/classification/cd765.html</a:t>
            </a:r>
          </a:p>
          <a:p>
            <a:r>
              <a:rPr lang="en-US"/>
              <a:t>Subfield Codes</a:t>
            </a:r>
          </a:p>
          <a:p>
            <a:r>
              <a:rPr lang="en-US"/>
              <a:t>$a - Number where instructions are found-single number or </a:t>
            </a:r>
          </a:p>
          <a:p>
            <a:r>
              <a:rPr lang="en-US"/>
              <a:t>beginning number of span (R)</a:t>
            </a:r>
          </a:p>
          <a:p>
            <a:r>
              <a:rPr lang="en-US"/>
              <a:t>$b - Base number (R)</a:t>
            </a:r>
          </a:p>
          <a:p>
            <a:r>
              <a:rPr lang="en-US"/>
              <a:t>$c - Classification number--ending number of span (R)</a:t>
            </a:r>
          </a:p>
          <a:p>
            <a:r>
              <a:rPr lang="en-US"/>
              <a:t>$r - Root number (R)</a:t>
            </a:r>
          </a:p>
          <a:p>
            <a:r>
              <a:rPr lang="en-US"/>
              <a:t>$s - Digits added from classification number in schedule or </a:t>
            </a:r>
          </a:p>
          <a:p>
            <a:r>
              <a:rPr lang="en-US"/>
              <a:t>external table (R)</a:t>
            </a:r>
          </a:p>
          <a:p>
            <a:r>
              <a:rPr lang="en-US"/>
              <a:t>$t - Digits added from internal subarrangement or add table (R) 	</a:t>
            </a:r>
          </a:p>
          <a:p>
            <a:r>
              <a:rPr lang="en-US"/>
              <a:t>$u - Number being analyzed (R)</a:t>
            </a:r>
          </a:p>
          <a:p>
            <a:r>
              <a:rPr lang="en-US"/>
              <a:t>$w - Table identification-Internal subarrangement or add table (R)</a:t>
            </a:r>
          </a:p>
          <a:p>
            <a:r>
              <a:rPr lang="en-US"/>
              <a:t>$y - Table sequence number for internal subarrangement or </a:t>
            </a:r>
          </a:p>
          <a:p>
            <a:r>
              <a:rPr lang="en-US"/>
              <a:t>add table (R)</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t>085 field in bibliographic format modeled on 765 field in classification format </a:t>
            </a:r>
          </a:p>
        </p:txBody>
      </p:sp>
      <p:sp>
        <p:nvSpPr>
          <p:cNvPr id="77826" name="TextBox 6"/>
          <p:cNvSpPr txBox="1">
            <a:spLocks noChangeArrowheads="1"/>
          </p:cNvSpPr>
          <p:nvPr/>
        </p:nvSpPr>
        <p:spPr bwMode="auto">
          <a:xfrm>
            <a:off x="533400" y="1066800"/>
            <a:ext cx="7315200" cy="5354638"/>
          </a:xfrm>
          <a:prstGeom prst="rect">
            <a:avLst/>
          </a:prstGeom>
          <a:noFill/>
          <a:ln w="9525">
            <a:noFill/>
            <a:miter lim="800000"/>
            <a:headEnd/>
            <a:tailEnd/>
          </a:ln>
        </p:spPr>
        <p:txBody>
          <a:bodyPr>
            <a:spAutoFit/>
          </a:bodyPr>
          <a:lstStyle/>
          <a:p>
            <a:r>
              <a:rPr lang="en-US"/>
              <a:t>Component numbers/notation can be provided in bibliographic records to increase access</a:t>
            </a:r>
          </a:p>
          <a:p>
            <a:endParaRPr lang="en-US"/>
          </a:p>
          <a:p>
            <a:r>
              <a:rPr lang="en-US"/>
              <a:t>From </a:t>
            </a:r>
            <a:r>
              <a:rPr lang="en-US">
                <a:hlinkClick r:id="rId2"/>
              </a:rPr>
              <a:t>http://www.loc.gov/marc/bibliographic/bd085.html</a:t>
            </a:r>
            <a:endParaRPr lang="en-US"/>
          </a:p>
          <a:p>
            <a:endParaRPr lang="en-US"/>
          </a:p>
          <a:p>
            <a:r>
              <a:rPr lang="en-US"/>
              <a:t>Subfield Codes most commonly used</a:t>
            </a:r>
          </a:p>
          <a:p>
            <a:endParaRPr lang="en-US"/>
          </a:p>
          <a:p>
            <a:r>
              <a:rPr lang="en-US"/>
              <a:t>$b - Base number </a:t>
            </a:r>
            <a:br>
              <a:rPr lang="en-US"/>
            </a:br>
            <a:r>
              <a:rPr lang="en-US"/>
              <a:t>$s - Digits added from classification number in schedule or external table (R)</a:t>
            </a:r>
            <a:br>
              <a:rPr lang="en-US"/>
            </a:br>
            <a:r>
              <a:rPr lang="en-US"/>
              <a:t>$z - Table identification (R)</a:t>
            </a:r>
          </a:p>
          <a:p>
            <a:r>
              <a:rPr lang="en-US"/>
              <a:t>$8 - Field link and sequence number</a:t>
            </a:r>
          </a:p>
          <a:p>
            <a:endParaRPr lang="en-US"/>
          </a:p>
          <a:p>
            <a:r>
              <a:rPr lang="en-US"/>
              <a:t>From http://experimental.worldcat.org/marcusage/085.html</a:t>
            </a:r>
          </a:p>
          <a:p>
            <a:endParaRPr lang="en-US"/>
          </a:p>
          <a:p>
            <a:r>
              <a:rPr lang="en-US"/>
              <a:t>As of 1 January 2013, 362,718 records in WorldCat had the 085 field.</a:t>
            </a:r>
          </a:p>
          <a:p>
            <a:r>
              <a:rPr lang="en-US"/>
              <a:t/>
            </a:r>
            <a:br>
              <a:rPr lang="en-US"/>
            </a:br>
            <a:r>
              <a:rPr lang="en-US"/>
              <a:t/>
            </a:r>
            <a:br>
              <a:rPr lang="en-US"/>
            </a:br>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t>User terms in DDC classification record</a:t>
            </a:r>
          </a:p>
        </p:txBody>
      </p:sp>
      <p:pic>
        <p:nvPicPr>
          <p:cNvPr id="78850" name="Picture 2"/>
          <p:cNvPicPr>
            <a:picLocks noChangeAspect="1" noChangeArrowheads="1"/>
          </p:cNvPicPr>
          <p:nvPr/>
        </p:nvPicPr>
        <p:blipFill>
          <a:blip r:embed="rId2"/>
          <a:srcRect/>
          <a:stretch>
            <a:fillRect/>
          </a:stretch>
        </p:blipFill>
        <p:spPr bwMode="auto">
          <a:xfrm>
            <a:off x="304800" y="1676400"/>
            <a:ext cx="8661400" cy="822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p:txBody>
          <a:bodyPr/>
          <a:lstStyle/>
          <a:p>
            <a:pPr eaLnBrk="1" hangingPunct="1"/>
            <a:r>
              <a:rPr lang="en-US" smtClean="0">
                <a:latin typeface="Arial" charset="0"/>
                <a:cs typeface="Arial" charset="0"/>
              </a:rPr>
              <a:t>If you follow the process, you get:</a:t>
            </a:r>
          </a:p>
          <a:p>
            <a:pPr lvl="1" eaLnBrk="1" hangingPunct="1"/>
            <a:r>
              <a:rPr lang="en-US" smtClean="0">
                <a:latin typeface="Arial" charset="0"/>
                <a:cs typeface="Arial" charset="0"/>
              </a:rPr>
              <a:t>Displays that record your progress and show add notes to be followed</a:t>
            </a:r>
          </a:p>
          <a:p>
            <a:pPr lvl="1" eaLnBrk="1" hangingPunct="1"/>
            <a:r>
              <a:rPr lang="en-US" smtClean="0">
                <a:latin typeface="Arial" charset="0"/>
                <a:cs typeface="Arial" charset="0"/>
              </a:rPr>
              <a:t>Appropriate records that appear in hierarchy box to help you to execute the next step</a:t>
            </a:r>
          </a:p>
          <a:p>
            <a:pPr lvl="1" eaLnBrk="1" hangingPunct="1"/>
            <a:r>
              <a:rPr lang="en-US" smtClean="0">
                <a:latin typeface="Arial" charset="0"/>
                <a:cs typeface="Arial" charset="0"/>
              </a:rPr>
              <a:t>The ability to go off and search for something, then come back where you were in the number building process</a:t>
            </a:r>
          </a:p>
        </p:txBody>
      </p:sp>
      <p:sp>
        <p:nvSpPr>
          <p:cNvPr id="45058" name="Title 1"/>
          <p:cNvSpPr>
            <a:spLocks noGrp="1"/>
          </p:cNvSpPr>
          <p:nvPr>
            <p:ph type="title"/>
          </p:nvPr>
        </p:nvSpPr>
        <p:spPr/>
        <p:txBody>
          <a:bodyPr/>
          <a:lstStyle/>
          <a:p>
            <a:pPr eaLnBrk="1" hangingPunct="1"/>
            <a:r>
              <a:rPr lang="en-US" smtClean="0"/>
              <a:t>What do you gain along the way?</a:t>
            </a:r>
            <a:br>
              <a:rPr lang="en-US" smtClean="0"/>
            </a:br>
            <a:r>
              <a:rPr lang="en-US" smtClean="0"/>
              <a:t>(1)</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t>Newly built number integrated with other search results</a:t>
            </a:r>
          </a:p>
        </p:txBody>
      </p:sp>
      <p:pic>
        <p:nvPicPr>
          <p:cNvPr id="79874" name="Picture 2"/>
          <p:cNvPicPr>
            <a:picLocks noChangeAspect="1" noChangeArrowheads="1"/>
          </p:cNvPicPr>
          <p:nvPr/>
        </p:nvPicPr>
        <p:blipFill>
          <a:blip r:embed="rId2"/>
          <a:srcRect/>
          <a:stretch>
            <a:fillRect/>
          </a:stretch>
        </p:blipFill>
        <p:spPr bwMode="auto">
          <a:xfrm>
            <a:off x="914400" y="1371600"/>
            <a:ext cx="6469063" cy="3292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User term integrated with other Relative Index browse results</a:t>
            </a:r>
          </a:p>
        </p:txBody>
      </p:sp>
      <p:pic>
        <p:nvPicPr>
          <p:cNvPr id="80898" name="Picture 2"/>
          <p:cNvPicPr>
            <a:picLocks noChangeAspect="1" noChangeArrowheads="1"/>
          </p:cNvPicPr>
          <p:nvPr/>
        </p:nvPicPr>
        <p:blipFill>
          <a:blip r:embed="rId2"/>
          <a:srcRect/>
          <a:stretch>
            <a:fillRect/>
          </a:stretch>
        </p:blipFill>
        <p:spPr bwMode="auto">
          <a:xfrm>
            <a:off x="914400" y="1219200"/>
            <a:ext cx="6788150" cy="4114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Second user term also integrated in Relative Index browse results</a:t>
            </a:r>
          </a:p>
        </p:txBody>
      </p:sp>
      <p:pic>
        <p:nvPicPr>
          <p:cNvPr id="81922" name="Picture 2"/>
          <p:cNvPicPr>
            <a:picLocks noChangeAspect="1" noChangeArrowheads="1"/>
          </p:cNvPicPr>
          <p:nvPr/>
        </p:nvPicPr>
        <p:blipFill>
          <a:blip r:embed="rId2"/>
          <a:srcRect/>
          <a:stretch>
            <a:fillRect/>
          </a:stretch>
        </p:blipFill>
        <p:spPr bwMode="auto">
          <a:xfrm>
            <a:off x="1143000" y="1143000"/>
            <a:ext cx="6092825" cy="3932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34975" y="163513"/>
            <a:ext cx="6989763" cy="1284287"/>
          </a:xfrm>
        </p:spPr>
        <p:txBody>
          <a:bodyPr/>
          <a:lstStyle/>
          <a:p>
            <a:r>
              <a:rPr lang="en-US" b="1" smtClean="0"/>
              <a:t/>
            </a:r>
            <a:br>
              <a:rPr lang="en-US" b="1" smtClean="0"/>
            </a:br>
            <a:r>
              <a:rPr lang="en-US" sz="3600" smtClean="0"/>
              <a:t>Process of building 305.83982094</a:t>
            </a:r>
            <a:r>
              <a:rPr lang="en-US" sz="3600" b="1" smtClean="0"/>
              <a:t> </a:t>
            </a:r>
            <a:r>
              <a:rPr lang="en-US" sz="3600" smtClean="0"/>
              <a:t/>
            </a:r>
            <a:br>
              <a:rPr lang="en-US" sz="3600" smtClean="0"/>
            </a:br>
            <a:r>
              <a:rPr lang="en-US" sz="3600" smtClean="0"/>
              <a:t>Norwegian Australians—social aspects</a:t>
            </a:r>
            <a:br>
              <a:rPr lang="en-US" sz="3600" smtClean="0"/>
            </a:br>
            <a:endParaRPr lang="en-US" smtClean="0"/>
          </a:p>
        </p:txBody>
      </p:sp>
      <p:graphicFrame>
        <p:nvGraphicFramePr>
          <p:cNvPr id="4" name="Content Placeholder 3"/>
          <p:cNvGraphicFramePr>
            <a:graphicFrameLocks noGrp="1"/>
          </p:cNvGraphicFramePr>
          <p:nvPr>
            <p:ph idx="1"/>
          </p:nvPr>
        </p:nvGraphicFramePr>
        <p:xfrm>
          <a:off x="434975" y="2286000"/>
          <a:ext cx="8251825" cy="3341688"/>
        </p:xfrm>
        <a:graphic>
          <a:graphicData uri="http://schemas.openxmlformats.org/drawingml/2006/table">
            <a:tbl>
              <a:tblPr/>
              <a:tblGrid>
                <a:gridCol w="2481263"/>
                <a:gridCol w="812800"/>
                <a:gridCol w="1757362"/>
                <a:gridCol w="3200400"/>
              </a:tblGrid>
              <a:tr h="979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Navigate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this number/span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Click</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Number built so far</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Caption of last number/notation added</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305.81-305.89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Start</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Specific ethnic and national groups</a:t>
                      </a:r>
                      <a:endParaRPr kumimoji="0" lang="en-US" sz="1800" b="1" i="0" u="none" strike="noStrike" cap="none" normalizeH="0" baseline="0" smtClean="0">
                        <a:ln>
                          <a:noFill/>
                        </a:ln>
                        <a:solidFill>
                          <a:srgbClr val="000000"/>
                        </a:solidFill>
                        <a:effectLst/>
                        <a:latin typeface="Arial" charset="0"/>
                        <a:cs typeface="Arial"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r h="742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T5--3982</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305.83982</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Norwegians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79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T2--94</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305.83982094</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Australia</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bl>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In hierarchy box: 305.81-305.89 Specific ethnic and national groups</a:t>
            </a:r>
          </a:p>
        </p:txBody>
      </p:sp>
      <p:pic>
        <p:nvPicPr>
          <p:cNvPr id="84994" name="Picture 2"/>
          <p:cNvPicPr>
            <a:picLocks noChangeAspect="1" noChangeArrowheads="1"/>
          </p:cNvPicPr>
          <p:nvPr/>
        </p:nvPicPr>
        <p:blipFill>
          <a:blip r:embed="rId2"/>
          <a:srcRect/>
          <a:stretch>
            <a:fillRect/>
          </a:stretch>
        </p:blipFill>
        <p:spPr bwMode="auto">
          <a:xfrm>
            <a:off x="1981200" y="1066800"/>
            <a:ext cx="4403725" cy="5029200"/>
          </a:xfrm>
          <a:prstGeom prst="rect">
            <a:avLst/>
          </a:prstGeom>
          <a:noFill/>
          <a:ln w="9525">
            <a:noFill/>
            <a:miter lim="800000"/>
            <a:headEnd/>
            <a:tailEnd/>
          </a:ln>
        </p:spPr>
      </p:pic>
      <p:sp>
        <p:nvSpPr>
          <p:cNvPr id="84995" name="TextBox 3"/>
          <p:cNvSpPr txBox="1">
            <a:spLocks noChangeArrowheads="1"/>
          </p:cNvSpPr>
          <p:nvPr/>
        </p:nvSpPr>
        <p:spPr bwMode="auto">
          <a:xfrm>
            <a:off x="304800" y="2590800"/>
            <a:ext cx="1544638" cy="1754188"/>
          </a:xfrm>
          <a:prstGeom prst="rect">
            <a:avLst/>
          </a:prstGeom>
          <a:noFill/>
          <a:ln w="9525">
            <a:noFill/>
            <a:miter lim="800000"/>
            <a:headEnd/>
            <a:tailEnd/>
          </a:ln>
        </p:spPr>
        <p:txBody>
          <a:bodyPr>
            <a:spAutoFit/>
          </a:bodyPr>
          <a:lstStyle/>
          <a:p>
            <a:r>
              <a:rPr lang="en-US"/>
              <a:t>Easy to spot</a:t>
            </a:r>
          </a:p>
          <a:p>
            <a:r>
              <a:rPr lang="en-US"/>
              <a:t>the span with</a:t>
            </a:r>
          </a:p>
          <a:p>
            <a:r>
              <a:rPr lang="en-US"/>
              <a:t>add notes: </a:t>
            </a:r>
          </a:p>
          <a:p>
            <a:r>
              <a:rPr lang="en-US"/>
              <a:t>Look at all</a:t>
            </a:r>
          </a:p>
          <a:p>
            <a:r>
              <a:rPr lang="en-US"/>
              <a:t>the built</a:t>
            </a:r>
          </a:p>
          <a:p>
            <a:r>
              <a:rPr lang="en-US"/>
              <a:t>numbers!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Add note at 305.81-305.89 Specific ethnic and national groups </a:t>
            </a:r>
          </a:p>
        </p:txBody>
      </p:sp>
      <p:pic>
        <p:nvPicPr>
          <p:cNvPr id="86018" name="Picture 2"/>
          <p:cNvPicPr>
            <a:picLocks noChangeAspect="1" noChangeArrowheads="1"/>
          </p:cNvPicPr>
          <p:nvPr/>
        </p:nvPicPr>
        <p:blipFill>
          <a:blip r:embed="rId2"/>
          <a:srcRect/>
          <a:stretch>
            <a:fillRect/>
          </a:stretch>
        </p:blipFill>
        <p:spPr bwMode="auto">
          <a:xfrm>
            <a:off x="152400" y="1524000"/>
            <a:ext cx="8761413"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t>In hierarchy box: T5--1-T5--9  Specific ethnic and national groups</a:t>
            </a:r>
          </a:p>
        </p:txBody>
      </p:sp>
      <p:pic>
        <p:nvPicPr>
          <p:cNvPr id="87042" name="Picture 2"/>
          <p:cNvPicPr>
            <a:picLocks noChangeAspect="1" noChangeArrowheads="1"/>
          </p:cNvPicPr>
          <p:nvPr/>
        </p:nvPicPr>
        <p:blipFill>
          <a:blip r:embed="rId3"/>
          <a:srcRect/>
          <a:stretch>
            <a:fillRect/>
          </a:stretch>
        </p:blipFill>
        <p:spPr bwMode="auto">
          <a:xfrm>
            <a:off x="1143000" y="838200"/>
            <a:ext cx="5878513" cy="4022725"/>
          </a:xfrm>
          <a:prstGeom prst="rect">
            <a:avLst/>
          </a:prstGeom>
          <a:noFill/>
          <a:ln w="9525">
            <a:noFill/>
            <a:miter lim="800000"/>
            <a:headEnd/>
            <a:tailEnd/>
          </a:ln>
        </p:spPr>
      </p:pic>
      <p:sp>
        <p:nvSpPr>
          <p:cNvPr id="87043" name="TextBox 3"/>
          <p:cNvSpPr txBox="1">
            <a:spLocks noChangeArrowheads="1"/>
          </p:cNvSpPr>
          <p:nvPr/>
        </p:nvSpPr>
        <p:spPr bwMode="auto">
          <a:xfrm>
            <a:off x="1143000" y="5181600"/>
            <a:ext cx="6376988" cy="646113"/>
          </a:xfrm>
          <a:prstGeom prst="rect">
            <a:avLst/>
          </a:prstGeom>
          <a:noFill/>
          <a:ln w="9525">
            <a:noFill/>
            <a:miter lim="800000"/>
            <a:headEnd/>
            <a:tailEnd/>
          </a:ln>
        </p:spPr>
        <p:txBody>
          <a:bodyPr>
            <a:spAutoFit/>
          </a:bodyPr>
          <a:lstStyle/>
          <a:p>
            <a:r>
              <a:rPr lang="en-US"/>
              <a:t>This content appears in hierarchy box when you click Start</a:t>
            </a:r>
          </a:p>
          <a:p>
            <a:r>
              <a:rPr lang="en-US"/>
              <a:t>at 305.81-305.89 Specific ethnic and national groups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Go to T5--3982 Norwegians and click Add.</a:t>
            </a:r>
          </a:p>
        </p:txBody>
      </p:sp>
      <p:pic>
        <p:nvPicPr>
          <p:cNvPr id="89090" name="Picture 3"/>
          <p:cNvPicPr>
            <a:picLocks noChangeAspect="1" noChangeArrowheads="1"/>
          </p:cNvPicPr>
          <p:nvPr/>
        </p:nvPicPr>
        <p:blipFill>
          <a:blip r:embed="rId2"/>
          <a:srcRect/>
          <a:stretch>
            <a:fillRect/>
          </a:stretch>
        </p:blipFill>
        <p:spPr bwMode="auto">
          <a:xfrm>
            <a:off x="152400" y="1447800"/>
            <a:ext cx="8836025"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T2--3-T2--9 Specific continents, countries, localities; extraterrestrial worlds</a:t>
            </a:r>
            <a:br>
              <a:rPr lang="en-US" smtClean="0"/>
            </a:br>
            <a:endParaRPr lang="en-US" smtClean="0"/>
          </a:p>
        </p:txBody>
      </p:sp>
      <p:pic>
        <p:nvPicPr>
          <p:cNvPr id="90114" name="Picture 3"/>
          <p:cNvPicPr>
            <a:picLocks noChangeAspect="1" noChangeArrowheads="1"/>
          </p:cNvPicPr>
          <p:nvPr/>
        </p:nvPicPr>
        <p:blipFill>
          <a:blip r:embed="rId2"/>
          <a:srcRect/>
          <a:stretch>
            <a:fillRect/>
          </a:stretch>
        </p:blipFill>
        <p:spPr bwMode="auto">
          <a:xfrm>
            <a:off x="1219200" y="1371600"/>
            <a:ext cx="6243638" cy="2651125"/>
          </a:xfrm>
          <a:prstGeom prst="rect">
            <a:avLst/>
          </a:prstGeom>
          <a:noFill/>
          <a:ln w="9525">
            <a:noFill/>
            <a:miter lim="800000"/>
            <a:headEnd/>
            <a:tailEnd/>
          </a:ln>
        </p:spPr>
      </p:pic>
      <p:sp>
        <p:nvSpPr>
          <p:cNvPr id="90115" name="TextBox 3"/>
          <p:cNvSpPr txBox="1">
            <a:spLocks noChangeArrowheads="1"/>
          </p:cNvSpPr>
          <p:nvPr/>
        </p:nvSpPr>
        <p:spPr bwMode="auto">
          <a:xfrm>
            <a:off x="1219200" y="4419600"/>
            <a:ext cx="5186363" cy="369888"/>
          </a:xfrm>
          <a:prstGeom prst="rect">
            <a:avLst/>
          </a:prstGeom>
          <a:noFill/>
          <a:ln w="9525">
            <a:noFill/>
            <a:miter lim="800000"/>
            <a:headEnd/>
            <a:tailEnd/>
          </a:ln>
        </p:spPr>
        <p:txBody>
          <a:bodyPr wrap="none">
            <a:spAutoFit/>
          </a:bodyPr>
          <a:lstStyle/>
          <a:p>
            <a:r>
              <a:rPr lang="en-US"/>
              <a:t>This content appears in hierarchy box—but why?</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Hidden add instructions reflect part of add instruction at start of Table 5 </a:t>
            </a:r>
          </a:p>
        </p:txBody>
      </p:sp>
      <p:pic>
        <p:nvPicPr>
          <p:cNvPr id="91138" name="Picture 2"/>
          <p:cNvPicPr>
            <a:picLocks noChangeAspect="1" noChangeArrowheads="1"/>
          </p:cNvPicPr>
          <p:nvPr/>
        </p:nvPicPr>
        <p:blipFill>
          <a:blip r:embed="rId2"/>
          <a:srcRect/>
          <a:stretch>
            <a:fillRect/>
          </a:stretch>
        </p:blipFill>
        <p:spPr bwMode="auto">
          <a:xfrm>
            <a:off x="1066800" y="914400"/>
            <a:ext cx="7394575" cy="4846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pPr eaLnBrk="1" hangingPunct="1"/>
            <a:r>
              <a:rPr lang="en-US" smtClean="0">
                <a:latin typeface="Arial" charset="0"/>
                <a:cs typeface="Arial" charset="0"/>
              </a:rPr>
              <a:t>If you follow the process, you get:</a:t>
            </a:r>
          </a:p>
          <a:p>
            <a:pPr lvl="1" eaLnBrk="1" hangingPunct="1"/>
            <a:r>
              <a:rPr lang="en-US" smtClean="0">
                <a:latin typeface="Arial" charset="0"/>
                <a:cs typeface="Arial" charset="0"/>
              </a:rPr>
              <a:t>The opportunity to modify proposed user terms to make them fit the Relative Index pattern</a:t>
            </a:r>
          </a:p>
          <a:p>
            <a:pPr lvl="1" eaLnBrk="1" hangingPunct="1"/>
            <a:r>
              <a:rPr lang="en-US" smtClean="0">
                <a:latin typeface="Arial" charset="0"/>
                <a:cs typeface="Arial" charset="0"/>
              </a:rPr>
              <a:t>The  opportunity to add more user terms, either borrowing from the display of Relative Index entries for each number used to build the number, or adding your own terms</a:t>
            </a:r>
          </a:p>
          <a:p>
            <a:pPr lvl="1" eaLnBrk="1" hangingPunct="1"/>
            <a:endParaRPr lang="en-US" smtClean="0">
              <a:latin typeface="Arial" charset="0"/>
              <a:cs typeface="Arial" charset="0"/>
            </a:endParaRPr>
          </a:p>
        </p:txBody>
      </p:sp>
      <p:sp>
        <p:nvSpPr>
          <p:cNvPr id="46082" name="Title 1"/>
          <p:cNvSpPr>
            <a:spLocks noGrp="1"/>
          </p:cNvSpPr>
          <p:nvPr>
            <p:ph type="title"/>
          </p:nvPr>
        </p:nvSpPr>
        <p:spPr/>
        <p:txBody>
          <a:bodyPr/>
          <a:lstStyle/>
          <a:p>
            <a:pPr eaLnBrk="1" hangingPunct="1"/>
            <a:r>
              <a:rPr lang="en-US" smtClean="0"/>
              <a:t>What do you gain along the way?</a:t>
            </a:r>
            <a:br>
              <a:rPr lang="en-US" smtClean="0"/>
            </a:br>
            <a:r>
              <a:rPr lang="en-US" smtClean="0"/>
              <a:t>(2)</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Abbreviated add instructions (761 fields) help number building tool</a:t>
            </a:r>
          </a:p>
        </p:txBody>
      </p:sp>
      <p:pic>
        <p:nvPicPr>
          <p:cNvPr id="92162" name="Picture 2"/>
          <p:cNvPicPr>
            <a:picLocks noChangeAspect="1" noChangeArrowheads="1"/>
          </p:cNvPicPr>
          <p:nvPr/>
        </p:nvPicPr>
        <p:blipFill>
          <a:blip r:embed="rId2"/>
          <a:srcRect/>
          <a:stretch>
            <a:fillRect/>
          </a:stretch>
        </p:blipFill>
        <p:spPr bwMode="auto">
          <a:xfrm>
            <a:off x="1219200" y="990600"/>
            <a:ext cx="5027613" cy="1189038"/>
          </a:xfrm>
          <a:prstGeom prst="rect">
            <a:avLst/>
          </a:prstGeom>
          <a:noFill/>
          <a:ln w="9525">
            <a:noFill/>
            <a:miter lim="800000"/>
            <a:headEnd/>
            <a:tailEnd/>
          </a:ln>
        </p:spPr>
      </p:pic>
      <p:sp>
        <p:nvSpPr>
          <p:cNvPr id="92163" name="TextBox 3"/>
          <p:cNvSpPr txBox="1">
            <a:spLocks noChangeArrowheads="1"/>
          </p:cNvSpPr>
          <p:nvPr/>
        </p:nvSpPr>
        <p:spPr bwMode="auto">
          <a:xfrm>
            <a:off x="1219200" y="3048000"/>
            <a:ext cx="5853113" cy="1754188"/>
          </a:xfrm>
          <a:prstGeom prst="rect">
            <a:avLst/>
          </a:prstGeom>
          <a:noFill/>
          <a:ln w="9525">
            <a:noFill/>
            <a:miter lim="800000"/>
            <a:headEnd/>
            <a:tailEnd/>
          </a:ln>
        </p:spPr>
        <p:txBody>
          <a:bodyPr wrap="none">
            <a:spAutoFit/>
          </a:bodyPr>
          <a:lstStyle/>
          <a:p>
            <a:r>
              <a:rPr lang="en-US"/>
              <a:t>From: http://www.loc.gov/marc/classification/cd761.html</a:t>
            </a:r>
          </a:p>
          <a:p>
            <a:r>
              <a:rPr lang="en-US"/>
              <a:t>Subfield Codes</a:t>
            </a:r>
          </a:p>
          <a:p>
            <a:r>
              <a:rPr lang="en-US"/>
              <a:t>$c - Classification number-ending number of span (R)</a:t>
            </a:r>
          </a:p>
          <a:p>
            <a:r>
              <a:rPr lang="en-US"/>
              <a:t>$d - Divided like number (R)</a:t>
            </a:r>
          </a:p>
          <a:p>
            <a:r>
              <a:rPr lang="en-US"/>
              <a:t>$f - Facet designator (R)</a:t>
            </a:r>
          </a:p>
          <a:p>
            <a:r>
              <a:rPr lang="en-US"/>
              <a:t>$z - Table identification (R)</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
            </a:r>
            <a:br>
              <a:rPr lang="en-US" smtClean="0"/>
            </a:br>
            <a:r>
              <a:rPr lang="en-US" b="1" smtClean="0"/>
              <a:t>T5--0</a:t>
            </a:r>
            <a:br>
              <a:rPr lang="en-US" b="1" smtClean="0"/>
            </a:br>
            <a:r>
              <a:rPr lang="en-US" b="1" smtClean="0"/>
              <a:t>Table 5. Ethnic and National Groups: add instruction</a:t>
            </a:r>
            <a:br>
              <a:rPr lang="en-US" b="1" smtClean="0"/>
            </a:br>
            <a:endParaRPr lang="en-US" smtClean="0"/>
          </a:p>
        </p:txBody>
      </p:sp>
      <p:pic>
        <p:nvPicPr>
          <p:cNvPr id="93186" name="Picture 2"/>
          <p:cNvPicPr>
            <a:picLocks noChangeAspect="1" noChangeArrowheads="1"/>
          </p:cNvPicPr>
          <p:nvPr/>
        </p:nvPicPr>
        <p:blipFill>
          <a:blip r:embed="rId2"/>
          <a:srcRect/>
          <a:stretch>
            <a:fillRect/>
          </a:stretch>
        </p:blipFill>
        <p:spPr bwMode="auto">
          <a:xfrm>
            <a:off x="152400" y="1600200"/>
            <a:ext cx="8542338" cy="822325"/>
          </a:xfrm>
          <a:prstGeom prst="rect">
            <a:avLst/>
          </a:prstGeom>
          <a:noFill/>
          <a:ln w="9525">
            <a:noFill/>
            <a:miter lim="800000"/>
            <a:headEnd/>
            <a:tailEnd/>
          </a:ln>
        </p:spPr>
      </p:pic>
      <p:sp>
        <p:nvSpPr>
          <p:cNvPr id="93187" name="TextBox 4"/>
          <p:cNvSpPr txBox="1">
            <a:spLocks noChangeArrowheads="1"/>
          </p:cNvSpPr>
          <p:nvPr/>
        </p:nvSpPr>
        <p:spPr bwMode="auto">
          <a:xfrm>
            <a:off x="304800" y="3043238"/>
            <a:ext cx="8328025" cy="1754187"/>
          </a:xfrm>
          <a:prstGeom prst="rect">
            <a:avLst/>
          </a:prstGeom>
          <a:noFill/>
          <a:ln w="9525">
            <a:noFill/>
            <a:miter lim="800000"/>
            <a:headEnd/>
            <a:tailEnd/>
          </a:ln>
        </p:spPr>
        <p:txBody>
          <a:bodyPr wrap="none">
            <a:spAutoFit/>
          </a:bodyPr>
          <a:lstStyle/>
          <a:p>
            <a:r>
              <a:rPr lang="en-US"/>
              <a:t>Number building tool does not understand this part of add instruction at start </a:t>
            </a:r>
          </a:p>
          <a:p>
            <a:r>
              <a:rPr lang="en-US"/>
              <a:t>of Table 5:</a:t>
            </a:r>
          </a:p>
          <a:p>
            <a:r>
              <a:rPr lang="en-US"/>
              <a:t>If notation from Table 2 is not added, use 00 for standard subdivisions</a:t>
            </a:r>
          </a:p>
          <a:p>
            <a:r>
              <a:rPr lang="en-US"/>
              <a:t>We are thinking how to fix that problem.</a:t>
            </a:r>
          </a:p>
          <a:p>
            <a:r>
              <a:rPr lang="en-US"/>
              <a:t>Should we be thinking about more hidden instructions in each Table 5 record?  </a:t>
            </a:r>
          </a:p>
          <a:p>
            <a:r>
              <a:rPr lang="en-US"/>
              <a:t>Or about visible footnote instructions in each Table 5 record?</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Go to T2—94 Australia and click Add. Number building is complete </a:t>
            </a:r>
          </a:p>
        </p:txBody>
      </p:sp>
      <p:pic>
        <p:nvPicPr>
          <p:cNvPr id="94210" name="Picture 2"/>
          <p:cNvPicPr>
            <a:picLocks noChangeAspect="1" noChangeArrowheads="1"/>
          </p:cNvPicPr>
          <p:nvPr/>
        </p:nvPicPr>
        <p:blipFill>
          <a:blip r:embed="rId2"/>
          <a:srcRect/>
          <a:stretch>
            <a:fillRect/>
          </a:stretch>
        </p:blipFill>
        <p:spPr bwMode="auto">
          <a:xfrm>
            <a:off x="152400" y="1447800"/>
            <a:ext cx="8816975" cy="2468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765 fields show how number was built using the hidden add instruction</a:t>
            </a:r>
          </a:p>
        </p:txBody>
      </p:sp>
      <p:pic>
        <p:nvPicPr>
          <p:cNvPr id="95234" name="Picture 3"/>
          <p:cNvPicPr>
            <a:picLocks noChangeAspect="1" noChangeArrowheads="1"/>
          </p:cNvPicPr>
          <p:nvPr/>
        </p:nvPicPr>
        <p:blipFill>
          <a:blip r:embed="rId2"/>
          <a:srcRect/>
          <a:stretch>
            <a:fillRect/>
          </a:stretch>
        </p:blipFill>
        <p:spPr bwMode="auto">
          <a:xfrm>
            <a:off x="685800" y="1371600"/>
            <a:ext cx="6875463" cy="822325"/>
          </a:xfrm>
          <a:prstGeom prst="rect">
            <a:avLst/>
          </a:prstGeom>
          <a:noFill/>
          <a:ln w="9525">
            <a:noFill/>
            <a:miter lim="800000"/>
            <a:headEnd/>
            <a:tailEnd/>
          </a:ln>
        </p:spPr>
      </p:pic>
      <p:sp>
        <p:nvSpPr>
          <p:cNvPr id="95235" name="TextBox 4"/>
          <p:cNvSpPr txBox="1">
            <a:spLocks noChangeArrowheads="1"/>
          </p:cNvSpPr>
          <p:nvPr/>
        </p:nvSpPr>
        <p:spPr bwMode="auto">
          <a:xfrm>
            <a:off x="990600" y="3048000"/>
            <a:ext cx="7724775" cy="1477963"/>
          </a:xfrm>
          <a:prstGeom prst="rect">
            <a:avLst/>
          </a:prstGeom>
          <a:noFill/>
          <a:ln w="9525">
            <a:noFill/>
            <a:miter lim="800000"/>
            <a:headEnd/>
            <a:tailEnd/>
          </a:ln>
        </p:spPr>
        <p:txBody>
          <a:bodyPr wrap="none">
            <a:spAutoFit/>
          </a:bodyPr>
          <a:lstStyle/>
          <a:p>
            <a:r>
              <a:rPr lang="en-US"/>
              <a:t>765 field shows where the hidden instruction for adding 094 is found:</a:t>
            </a:r>
          </a:p>
          <a:p>
            <a:r>
              <a:rPr lang="en-US"/>
              <a:t>$z5 $a 3982</a:t>
            </a:r>
          </a:p>
          <a:p>
            <a:r>
              <a:rPr lang="en-US"/>
              <a:t>It does </a:t>
            </a:r>
            <a:r>
              <a:rPr lang="en-US" b="1"/>
              <a:t>not</a:t>
            </a:r>
            <a:r>
              <a:rPr lang="en-US"/>
              <a:t> show where the visible add instruction is found—at the start of </a:t>
            </a:r>
          </a:p>
          <a:p>
            <a:r>
              <a:rPr lang="en-US"/>
              <a:t>Table 5</a:t>
            </a:r>
          </a:p>
          <a:p>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mtClean="0"/>
              <a:t>Opportunity to modify proposed user term (caption)</a:t>
            </a:r>
          </a:p>
        </p:txBody>
      </p:sp>
      <p:pic>
        <p:nvPicPr>
          <p:cNvPr id="96258" name="Picture 2"/>
          <p:cNvPicPr>
            <a:picLocks noChangeAspect="1" noChangeArrowheads="1"/>
          </p:cNvPicPr>
          <p:nvPr/>
        </p:nvPicPr>
        <p:blipFill>
          <a:blip r:embed="rId2"/>
          <a:srcRect/>
          <a:stretch>
            <a:fillRect/>
          </a:stretch>
        </p:blipFill>
        <p:spPr bwMode="auto">
          <a:xfrm>
            <a:off x="338138" y="1185863"/>
            <a:ext cx="8509000" cy="48466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t>Revised user terms fit Relative Index patterns (Which is better for caption?)</a:t>
            </a:r>
          </a:p>
        </p:txBody>
      </p:sp>
      <p:pic>
        <p:nvPicPr>
          <p:cNvPr id="97282" name="Picture 2"/>
          <p:cNvPicPr>
            <a:picLocks noChangeAspect="1" noChangeArrowheads="1"/>
          </p:cNvPicPr>
          <p:nvPr/>
        </p:nvPicPr>
        <p:blipFill>
          <a:blip r:embed="rId2"/>
          <a:srcRect/>
          <a:stretch>
            <a:fillRect/>
          </a:stretch>
        </p:blipFill>
        <p:spPr bwMode="auto">
          <a:xfrm>
            <a:off x="642938" y="1066800"/>
            <a:ext cx="7983537" cy="53038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Visibility box. List of numbers/notation used to build number</a:t>
            </a:r>
          </a:p>
        </p:txBody>
      </p:sp>
      <p:pic>
        <p:nvPicPr>
          <p:cNvPr id="98306" name="Picture 2"/>
          <p:cNvPicPr>
            <a:picLocks noChangeAspect="1" noChangeArrowheads="1"/>
          </p:cNvPicPr>
          <p:nvPr/>
        </p:nvPicPr>
        <p:blipFill>
          <a:blip r:embed="rId2"/>
          <a:srcRect/>
          <a:stretch>
            <a:fillRect/>
          </a:stretch>
        </p:blipFill>
        <p:spPr bwMode="auto">
          <a:xfrm>
            <a:off x="152400" y="1314450"/>
            <a:ext cx="8716963" cy="1554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34975" y="163513"/>
            <a:ext cx="6989763" cy="1284287"/>
          </a:xfrm>
        </p:spPr>
        <p:txBody>
          <a:bodyPr/>
          <a:lstStyle/>
          <a:p>
            <a:r>
              <a:rPr lang="en-US" b="1" smtClean="0"/>
              <a:t/>
            </a:r>
            <a:br>
              <a:rPr lang="en-US" b="1" smtClean="0"/>
            </a:br>
            <a:r>
              <a:rPr lang="en-US" sz="3600" smtClean="0"/>
              <a:t>Process of building 305.8951005</a:t>
            </a:r>
            <a:r>
              <a:rPr lang="en-US" sz="3600" b="1" smtClean="0"/>
              <a:t> </a:t>
            </a:r>
            <a:r>
              <a:rPr lang="en-US" sz="3600" smtClean="0"/>
              <a:t/>
            </a:r>
            <a:br>
              <a:rPr lang="en-US" sz="3600" smtClean="0"/>
            </a:br>
            <a:r>
              <a:rPr lang="en-US" sz="3600" smtClean="0"/>
              <a:t>Chinese—social aspects—serials</a:t>
            </a:r>
            <a:br>
              <a:rPr lang="en-US" sz="3600" smtClean="0"/>
            </a:br>
            <a:endParaRPr lang="en-US" smtClean="0"/>
          </a:p>
        </p:txBody>
      </p:sp>
      <p:graphicFrame>
        <p:nvGraphicFramePr>
          <p:cNvPr id="4" name="Content Placeholder 3"/>
          <p:cNvGraphicFramePr>
            <a:graphicFrameLocks noGrp="1"/>
          </p:cNvGraphicFramePr>
          <p:nvPr>
            <p:ph idx="1"/>
          </p:nvPr>
        </p:nvGraphicFramePr>
        <p:xfrm>
          <a:off x="434975" y="2286000"/>
          <a:ext cx="8251825" cy="3981450"/>
        </p:xfrm>
        <a:graphic>
          <a:graphicData uri="http://schemas.openxmlformats.org/drawingml/2006/table">
            <a:tbl>
              <a:tblPr/>
              <a:tblGrid>
                <a:gridCol w="2481263"/>
                <a:gridCol w="812800"/>
                <a:gridCol w="1757362"/>
                <a:gridCol w="3200400"/>
              </a:tblGrid>
              <a:tr h="979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Navigate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this number/span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Click</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Number built so far</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Caption of last number/notation added</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305.81-305.89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Start</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Specific ethnic and national groups</a:t>
                      </a:r>
                      <a:endParaRPr kumimoji="0" lang="en-US" sz="1800" b="1" i="0" u="none" strike="noStrike" cap="none" normalizeH="0" baseline="0" smtClean="0">
                        <a:ln>
                          <a:noFill/>
                        </a:ln>
                        <a:solidFill>
                          <a:srgbClr val="000000"/>
                        </a:solidFill>
                        <a:effectLst/>
                        <a:latin typeface="Arial" charset="0"/>
                        <a:cs typeface="Arial"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r h="742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T5--951</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305.8951</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Chinese</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T1--05</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305.895105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Serial publications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r h="979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Edit Local</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305.8951005</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mtClean="0"/>
              <a:t>Incorrectly built number: needs double zero</a:t>
            </a:r>
          </a:p>
        </p:txBody>
      </p:sp>
      <p:pic>
        <p:nvPicPr>
          <p:cNvPr id="101378" name="Picture 3"/>
          <p:cNvPicPr>
            <a:picLocks noChangeAspect="1" noChangeArrowheads="1"/>
          </p:cNvPicPr>
          <p:nvPr/>
        </p:nvPicPr>
        <p:blipFill>
          <a:blip r:embed="rId2"/>
          <a:srcRect/>
          <a:stretch>
            <a:fillRect/>
          </a:stretch>
        </p:blipFill>
        <p:spPr bwMode="auto">
          <a:xfrm>
            <a:off x="642938" y="2300288"/>
            <a:ext cx="8275637" cy="2378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t>Using Edit Local (Add Local) to insert second zero</a:t>
            </a:r>
          </a:p>
        </p:txBody>
      </p:sp>
      <p:pic>
        <p:nvPicPr>
          <p:cNvPr id="102402" name="Picture 2"/>
          <p:cNvPicPr>
            <a:picLocks noChangeAspect="1" noChangeArrowheads="1"/>
          </p:cNvPicPr>
          <p:nvPr/>
        </p:nvPicPr>
        <p:blipFill>
          <a:blip r:embed="rId2"/>
          <a:srcRect/>
          <a:stretch>
            <a:fillRect/>
          </a:stretch>
        </p:blipFill>
        <p:spPr bwMode="auto">
          <a:xfrm>
            <a:off x="628650" y="2090738"/>
            <a:ext cx="8083550"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p:txBody>
          <a:bodyPr/>
          <a:lstStyle/>
          <a:p>
            <a:pPr lvl="1" eaLnBrk="1" hangingPunct="1"/>
            <a:r>
              <a:rPr lang="en-US" sz="2800" smtClean="0">
                <a:latin typeface="Arial" charset="0"/>
                <a:cs typeface="Arial" charset="0"/>
              </a:rPr>
              <a:t>If you follow the process, you get:</a:t>
            </a:r>
          </a:p>
          <a:p>
            <a:pPr lvl="2" eaLnBrk="1" hangingPunct="1"/>
            <a:r>
              <a:rPr lang="en-US" sz="2400" smtClean="0">
                <a:latin typeface="Arial" charset="0"/>
                <a:cs typeface="Arial" charset="0"/>
              </a:rPr>
              <a:t>Built numbers integrated with other search results and browse results in WebDewey</a:t>
            </a:r>
          </a:p>
          <a:p>
            <a:pPr lvl="2" eaLnBrk="1" hangingPunct="1"/>
            <a:r>
              <a:rPr lang="en-US" sz="2400" smtClean="0">
                <a:latin typeface="Arial" charset="0"/>
                <a:cs typeface="Arial" charset="0"/>
              </a:rPr>
              <a:t>Built numbers that you can reuse as needed and share with others in your institution</a:t>
            </a:r>
          </a:p>
          <a:p>
            <a:pPr lvl="2" eaLnBrk="1" hangingPunct="1"/>
            <a:r>
              <a:rPr lang="en-US" sz="2400" smtClean="0">
                <a:latin typeface="Arial" charset="0"/>
                <a:cs typeface="Arial" charset="0"/>
              </a:rPr>
              <a:t>Fields in the MARC classification record that show how the number was built; you can see those fields when you display the MARC format in WebDewey </a:t>
            </a:r>
          </a:p>
          <a:p>
            <a:pPr lvl="2" eaLnBrk="1" hangingPunct="1"/>
            <a:endParaRPr lang="en-US" sz="2400" smtClean="0">
              <a:latin typeface="Arial" charset="0"/>
              <a:cs typeface="Arial" charset="0"/>
            </a:endParaRPr>
          </a:p>
          <a:p>
            <a:pPr lvl="1" eaLnBrk="1" hangingPunct="1"/>
            <a:endParaRPr lang="en-US" smtClean="0">
              <a:latin typeface="Arial" charset="0"/>
              <a:cs typeface="Arial" charset="0"/>
            </a:endParaRPr>
          </a:p>
          <a:p>
            <a:pPr eaLnBrk="1" hangingPunct="1"/>
            <a:endParaRPr lang="en-US" smtClean="0">
              <a:latin typeface="Arial" charset="0"/>
              <a:cs typeface="Arial" charset="0"/>
            </a:endParaRPr>
          </a:p>
        </p:txBody>
      </p:sp>
      <p:sp>
        <p:nvSpPr>
          <p:cNvPr id="47106" name="Title 1"/>
          <p:cNvSpPr>
            <a:spLocks noGrp="1"/>
          </p:cNvSpPr>
          <p:nvPr>
            <p:ph type="title"/>
          </p:nvPr>
        </p:nvSpPr>
        <p:spPr/>
        <p:txBody>
          <a:bodyPr/>
          <a:lstStyle/>
          <a:p>
            <a:pPr eaLnBrk="1" hangingPunct="1"/>
            <a:r>
              <a:rPr lang="en-US" smtClean="0"/>
              <a:t>What do you gain in the end?</a:t>
            </a:r>
            <a:br>
              <a:rPr lang="en-US" smtClean="0"/>
            </a:br>
            <a:r>
              <a:rPr lang="en-US" smtClean="0"/>
              <a:t>(1)</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mtClean="0"/>
              <a:t>In hierarchy box: number newly built using Edit Local</a:t>
            </a:r>
          </a:p>
        </p:txBody>
      </p:sp>
      <p:pic>
        <p:nvPicPr>
          <p:cNvPr id="103426" name="Picture 2"/>
          <p:cNvPicPr>
            <a:picLocks noChangeAspect="1" noChangeArrowheads="1"/>
          </p:cNvPicPr>
          <p:nvPr/>
        </p:nvPicPr>
        <p:blipFill>
          <a:blip r:embed="rId2"/>
          <a:srcRect/>
          <a:stretch>
            <a:fillRect/>
          </a:stretch>
        </p:blipFill>
        <p:spPr bwMode="auto">
          <a:xfrm>
            <a:off x="1295400" y="1066800"/>
            <a:ext cx="6019800" cy="30178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mtClean="0"/>
              <a:t>List of component numbers / notation is correct. Cannot contribute</a:t>
            </a:r>
          </a:p>
        </p:txBody>
      </p:sp>
      <p:pic>
        <p:nvPicPr>
          <p:cNvPr id="104450" name="Picture 2"/>
          <p:cNvPicPr>
            <a:picLocks noChangeAspect="1" noChangeArrowheads="1"/>
          </p:cNvPicPr>
          <p:nvPr/>
        </p:nvPicPr>
        <p:blipFill>
          <a:blip r:embed="rId2"/>
          <a:srcRect/>
          <a:stretch>
            <a:fillRect/>
          </a:stretch>
        </p:blipFill>
        <p:spPr bwMode="auto">
          <a:xfrm>
            <a:off x="152400" y="2752725"/>
            <a:ext cx="8489950" cy="1463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mtClean="0"/>
              <a:t>765 fields in MARC record</a:t>
            </a:r>
          </a:p>
        </p:txBody>
      </p:sp>
      <p:pic>
        <p:nvPicPr>
          <p:cNvPr id="105474" name="Picture 2"/>
          <p:cNvPicPr>
            <a:picLocks noChangeAspect="1" noChangeArrowheads="1"/>
          </p:cNvPicPr>
          <p:nvPr/>
        </p:nvPicPr>
        <p:blipFill>
          <a:blip r:embed="rId2"/>
          <a:srcRect/>
          <a:stretch>
            <a:fillRect/>
          </a:stretch>
        </p:blipFill>
        <p:spPr bwMode="auto">
          <a:xfrm>
            <a:off x="533400" y="1828800"/>
            <a:ext cx="7920038" cy="914400"/>
          </a:xfrm>
          <a:prstGeom prst="rect">
            <a:avLst/>
          </a:prstGeom>
          <a:noFill/>
          <a:ln w="9525">
            <a:noFill/>
            <a:miter lim="800000"/>
            <a:headEnd/>
            <a:tailEnd/>
          </a:ln>
        </p:spPr>
      </p:pic>
      <p:sp>
        <p:nvSpPr>
          <p:cNvPr id="105475" name="TextBox 3"/>
          <p:cNvSpPr txBox="1">
            <a:spLocks noChangeArrowheads="1"/>
          </p:cNvSpPr>
          <p:nvPr/>
        </p:nvSpPr>
        <p:spPr bwMode="auto">
          <a:xfrm>
            <a:off x="533400" y="3581400"/>
            <a:ext cx="7875588" cy="2032000"/>
          </a:xfrm>
          <a:prstGeom prst="rect">
            <a:avLst/>
          </a:prstGeom>
          <a:noFill/>
          <a:ln w="9525">
            <a:noFill/>
            <a:miter lim="800000"/>
            <a:headEnd/>
            <a:tailEnd/>
          </a:ln>
        </p:spPr>
        <p:txBody>
          <a:bodyPr wrap="none">
            <a:spAutoFit/>
          </a:bodyPr>
          <a:lstStyle/>
          <a:p>
            <a:r>
              <a:rPr lang="en-US"/>
              <a:t>We don’t give location of add instruction for standard subdivisions when the</a:t>
            </a:r>
          </a:p>
          <a:p>
            <a:r>
              <a:rPr lang="en-US"/>
              <a:t>only thing we could cite is the start of Table 1 ($z 1 $a 0). Technically, the </a:t>
            </a:r>
          </a:p>
          <a:p>
            <a:r>
              <a:rPr lang="en-US"/>
              <a:t>the 765 field showing the addition of 005 should show where the add </a:t>
            </a:r>
          </a:p>
          <a:p>
            <a:r>
              <a:rPr lang="en-US"/>
              <a:t>instruction is found that specifies the extra zero—at the start of Table 5 </a:t>
            </a:r>
          </a:p>
          <a:p>
            <a:r>
              <a:rPr lang="en-US"/>
              <a:t>($z 5 $ a 0) —though we often have not done that. Otherwise the </a:t>
            </a:r>
          </a:p>
          <a:p>
            <a:r>
              <a:rPr lang="en-US"/>
              <a:t>765 fields are correct.</a:t>
            </a:r>
          </a:p>
          <a:p>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34975" y="163513"/>
            <a:ext cx="6989763" cy="1284287"/>
          </a:xfrm>
        </p:spPr>
        <p:txBody>
          <a:bodyPr/>
          <a:lstStyle/>
          <a:p>
            <a:r>
              <a:rPr lang="en-US" b="1" smtClean="0"/>
              <a:t/>
            </a:r>
            <a:br>
              <a:rPr lang="en-US" b="1" smtClean="0"/>
            </a:br>
            <a:r>
              <a:rPr lang="en-US" sz="3600" smtClean="0"/>
              <a:t>Process of building 616.24005</a:t>
            </a:r>
            <a:br>
              <a:rPr lang="en-US" sz="3600" smtClean="0"/>
            </a:br>
            <a:r>
              <a:rPr lang="en-US" sz="3600" smtClean="0"/>
              <a:t>Lung diseases—medicine—serials</a:t>
            </a:r>
            <a:r>
              <a:rPr lang="en-US" sz="3600" b="1" smtClean="0"/>
              <a:t/>
            </a:r>
            <a:br>
              <a:rPr lang="en-US" sz="3600" b="1" smtClean="0"/>
            </a:br>
            <a:endParaRPr lang="en-US" smtClean="0"/>
          </a:p>
        </p:txBody>
      </p:sp>
      <p:graphicFrame>
        <p:nvGraphicFramePr>
          <p:cNvPr id="4" name="Content Placeholder 3"/>
          <p:cNvGraphicFramePr>
            <a:graphicFrameLocks noGrp="1"/>
          </p:cNvGraphicFramePr>
          <p:nvPr>
            <p:ph idx="1"/>
          </p:nvPr>
        </p:nvGraphicFramePr>
        <p:xfrm>
          <a:off x="434975" y="2057400"/>
          <a:ext cx="8251825" cy="3268663"/>
        </p:xfrm>
        <a:graphic>
          <a:graphicData uri="http://schemas.openxmlformats.org/drawingml/2006/table">
            <a:tbl>
              <a:tblPr/>
              <a:tblGrid>
                <a:gridCol w="2481263"/>
                <a:gridCol w="812800"/>
                <a:gridCol w="1757362"/>
                <a:gridCol w="3200400"/>
              </a:tblGrid>
              <a:tr h="979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Navigate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this number/span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Click</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Number built so far</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Caption of last number/notation added</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616.24</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Start</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616.24</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Diseases of lungs</a:t>
                      </a:r>
                      <a:endParaRPr kumimoji="0" lang="en-US" sz="1800" b="1" i="0" u="none" strike="noStrike" cap="none" normalizeH="0" baseline="0" smtClean="0">
                        <a:ln>
                          <a:noFill/>
                        </a:ln>
                        <a:solidFill>
                          <a:srgbClr val="000000"/>
                        </a:solidFill>
                        <a:effectLst/>
                        <a:latin typeface="Arial" charset="0"/>
                        <a:cs typeface="Arial"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r h="742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616.1-616.9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616.24</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Specific diseases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79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T1—05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616.24005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Serial publications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bl>
          </a:graphicData>
        </a:graphic>
      </p:graphicFrame>
      <p:sp>
        <p:nvSpPr>
          <p:cNvPr id="106522" name="TextBox 4"/>
          <p:cNvSpPr txBox="1">
            <a:spLocks noChangeArrowheads="1"/>
          </p:cNvSpPr>
          <p:nvPr/>
        </p:nvSpPr>
        <p:spPr bwMode="auto">
          <a:xfrm>
            <a:off x="434975" y="5638800"/>
            <a:ext cx="8135938" cy="646113"/>
          </a:xfrm>
          <a:prstGeom prst="rect">
            <a:avLst/>
          </a:prstGeom>
          <a:noFill/>
          <a:ln w="9525">
            <a:noFill/>
            <a:miter lim="800000"/>
            <a:headEnd/>
            <a:tailEnd/>
          </a:ln>
        </p:spPr>
        <p:txBody>
          <a:bodyPr wrap="none">
            <a:spAutoFit/>
          </a:bodyPr>
          <a:lstStyle/>
          <a:p>
            <a:r>
              <a:rPr lang="en-US"/>
              <a:t>Note: You may just look at the add table under 616.1-616.9, or you may select </a:t>
            </a:r>
          </a:p>
          <a:p>
            <a:r>
              <a:rPr lang="en-US"/>
              <a:t>616.1-616.9:003-006 Standard subdivisions and click Add</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t>616.24 Diseases of lungs has add footnote</a:t>
            </a:r>
          </a:p>
        </p:txBody>
      </p:sp>
      <p:pic>
        <p:nvPicPr>
          <p:cNvPr id="108546" name="Picture 2"/>
          <p:cNvPicPr>
            <a:picLocks noChangeAspect="1" noChangeArrowheads="1"/>
          </p:cNvPicPr>
          <p:nvPr/>
        </p:nvPicPr>
        <p:blipFill>
          <a:blip r:embed="rId2"/>
          <a:srcRect/>
          <a:stretch>
            <a:fillRect/>
          </a:stretch>
        </p:blipFill>
        <p:spPr bwMode="auto">
          <a:xfrm>
            <a:off x="152400" y="1066800"/>
            <a:ext cx="8480425" cy="3932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In hierarchy box: summary of add table under 616.1-616.9</a:t>
            </a:r>
          </a:p>
        </p:txBody>
      </p:sp>
      <p:pic>
        <p:nvPicPr>
          <p:cNvPr id="109570" name="Picture 2"/>
          <p:cNvPicPr>
            <a:picLocks noChangeAspect="1" noChangeArrowheads="1"/>
          </p:cNvPicPr>
          <p:nvPr/>
        </p:nvPicPr>
        <p:blipFill>
          <a:blip r:embed="rId2"/>
          <a:srcRect/>
          <a:stretch>
            <a:fillRect/>
          </a:stretch>
        </p:blipFill>
        <p:spPr bwMode="auto">
          <a:xfrm>
            <a:off x="2624138" y="957263"/>
            <a:ext cx="4035425" cy="5121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mtClean="0"/>
              <a:t>Standard subdivisions have double zero. T1—05 hidden in span 003-006</a:t>
            </a:r>
          </a:p>
        </p:txBody>
      </p:sp>
      <p:pic>
        <p:nvPicPr>
          <p:cNvPr id="110594" name="Picture 2"/>
          <p:cNvPicPr>
            <a:picLocks noChangeAspect="1" noChangeArrowheads="1"/>
          </p:cNvPicPr>
          <p:nvPr/>
        </p:nvPicPr>
        <p:blipFill>
          <a:blip r:embed="rId2"/>
          <a:srcRect/>
          <a:stretch>
            <a:fillRect/>
          </a:stretch>
        </p:blipFill>
        <p:spPr bwMode="auto">
          <a:xfrm>
            <a:off x="376238" y="1295400"/>
            <a:ext cx="8310562" cy="3200400"/>
          </a:xfrm>
          <a:prstGeom prst="rect">
            <a:avLst/>
          </a:prstGeom>
          <a:noFill/>
          <a:ln w="9525">
            <a:noFill/>
            <a:miter lim="800000"/>
            <a:headEnd/>
            <a:tailEnd/>
          </a:ln>
        </p:spPr>
      </p:pic>
      <p:sp>
        <p:nvSpPr>
          <p:cNvPr id="110595" name="TextBox 3"/>
          <p:cNvSpPr txBox="1">
            <a:spLocks noChangeArrowheads="1"/>
          </p:cNvSpPr>
          <p:nvPr/>
        </p:nvSpPr>
        <p:spPr bwMode="auto">
          <a:xfrm>
            <a:off x="376238" y="4953000"/>
            <a:ext cx="8699500" cy="646113"/>
          </a:xfrm>
          <a:prstGeom prst="rect">
            <a:avLst/>
          </a:prstGeom>
          <a:noFill/>
          <a:ln w="9525">
            <a:noFill/>
            <a:miter lim="800000"/>
            <a:headEnd/>
            <a:tailEnd/>
          </a:ln>
        </p:spPr>
        <p:txBody>
          <a:bodyPr wrap="none">
            <a:spAutoFit/>
          </a:bodyPr>
          <a:lstStyle/>
          <a:p>
            <a:r>
              <a:rPr lang="en-US"/>
              <a:t>If you click 003-006, then that line will appear in the analytic display; otherwise not—</a:t>
            </a:r>
          </a:p>
          <a:p>
            <a:r>
              <a:rPr lang="en-US"/>
              <a:t>but the resulting number will be the same, either way</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smtClean="0"/>
              <a:t>Find and select T1—05 Serial publications</a:t>
            </a:r>
          </a:p>
        </p:txBody>
      </p:sp>
      <p:pic>
        <p:nvPicPr>
          <p:cNvPr id="111618" name="Picture 2"/>
          <p:cNvPicPr>
            <a:picLocks noChangeAspect="1" noChangeArrowheads="1"/>
          </p:cNvPicPr>
          <p:nvPr/>
        </p:nvPicPr>
        <p:blipFill>
          <a:blip r:embed="rId2"/>
          <a:srcRect/>
          <a:stretch>
            <a:fillRect/>
          </a:stretch>
        </p:blipFill>
        <p:spPr bwMode="auto">
          <a:xfrm>
            <a:off x="1600200" y="1371600"/>
            <a:ext cx="5322888" cy="1189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mtClean="0"/>
              <a:t>Extra zero inserted automatically when you click Add</a:t>
            </a:r>
          </a:p>
        </p:txBody>
      </p:sp>
      <p:pic>
        <p:nvPicPr>
          <p:cNvPr id="112642" name="Picture 2"/>
          <p:cNvPicPr>
            <a:picLocks noChangeAspect="1" noChangeArrowheads="1"/>
          </p:cNvPicPr>
          <p:nvPr/>
        </p:nvPicPr>
        <p:blipFill>
          <a:blip r:embed="rId2"/>
          <a:srcRect/>
          <a:stretch>
            <a:fillRect/>
          </a:stretch>
        </p:blipFill>
        <p:spPr bwMode="auto">
          <a:xfrm>
            <a:off x="152400" y="1600200"/>
            <a:ext cx="8848725" cy="1646238"/>
          </a:xfrm>
          <a:prstGeom prst="rect">
            <a:avLst/>
          </a:prstGeom>
          <a:noFill/>
          <a:ln w="9525">
            <a:noFill/>
            <a:miter lim="800000"/>
            <a:headEnd/>
            <a:tailEnd/>
          </a:ln>
        </p:spPr>
      </p:pic>
      <p:sp>
        <p:nvSpPr>
          <p:cNvPr id="112643" name="TextBox 3"/>
          <p:cNvSpPr txBox="1">
            <a:spLocks noChangeArrowheads="1"/>
          </p:cNvSpPr>
          <p:nvPr/>
        </p:nvSpPr>
        <p:spPr bwMode="auto">
          <a:xfrm>
            <a:off x="346075" y="3581400"/>
            <a:ext cx="8545513" cy="1200150"/>
          </a:xfrm>
          <a:prstGeom prst="rect">
            <a:avLst/>
          </a:prstGeom>
          <a:noFill/>
          <a:ln w="9525">
            <a:noFill/>
            <a:miter lim="800000"/>
            <a:headEnd/>
            <a:tailEnd/>
          </a:ln>
        </p:spPr>
        <p:txBody>
          <a:bodyPr wrap="none">
            <a:spAutoFit/>
          </a:bodyPr>
          <a:lstStyle/>
          <a:p>
            <a:r>
              <a:rPr lang="en-US"/>
              <a:t>Even if you don’t click on 616.1-616.9:003-006 Standard subdivisions, the number</a:t>
            </a:r>
          </a:p>
          <a:p>
            <a:r>
              <a:rPr lang="en-US"/>
              <a:t>building tool knows to insert the second zero. </a:t>
            </a:r>
          </a:p>
          <a:p>
            <a:r>
              <a:rPr lang="en-US"/>
              <a:t>At first it was necessary to use Add Local to insert the extra zero in these cases,</a:t>
            </a:r>
          </a:p>
          <a:p>
            <a:r>
              <a:rPr lang="en-US"/>
              <a:t>but that problem has been fixed.</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mtClean="0"/>
              <a:t>Select from Relative Index entries to update user term set as caption</a:t>
            </a:r>
          </a:p>
        </p:txBody>
      </p:sp>
      <p:pic>
        <p:nvPicPr>
          <p:cNvPr id="113666" name="Picture 4"/>
          <p:cNvPicPr>
            <a:picLocks noChangeAspect="1" noChangeArrowheads="1"/>
          </p:cNvPicPr>
          <p:nvPr/>
        </p:nvPicPr>
        <p:blipFill>
          <a:blip r:embed="rId2"/>
          <a:srcRect/>
          <a:stretch>
            <a:fillRect/>
          </a:stretch>
        </p:blipFill>
        <p:spPr bwMode="auto">
          <a:xfrm>
            <a:off x="842963" y="609600"/>
            <a:ext cx="7458075" cy="5743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p:txBody>
          <a:bodyPr/>
          <a:lstStyle/>
          <a:p>
            <a:pPr eaLnBrk="1" hangingPunct="1"/>
            <a:r>
              <a:rPr lang="en-US" smtClean="0">
                <a:latin typeface="Arial" charset="0"/>
                <a:cs typeface="Arial" charset="0"/>
              </a:rPr>
              <a:t>If you follow the process, you get:</a:t>
            </a:r>
          </a:p>
          <a:p>
            <a:pPr lvl="1" eaLnBrk="1" hangingPunct="1"/>
            <a:r>
              <a:rPr lang="en-US" smtClean="0">
                <a:latin typeface="Arial" charset="0"/>
                <a:cs typeface="Arial" charset="0"/>
              </a:rPr>
              <a:t>A  user-friendly, visible list of DDC numbers/notation used to build the number—numbers that can be used as additional access points in the MARC 085 Synthesized Classification Number Components field in the bibliographic record</a:t>
            </a:r>
          </a:p>
          <a:p>
            <a:pPr lvl="1" eaLnBrk="1" hangingPunct="1"/>
            <a:r>
              <a:rPr lang="en-US" smtClean="0">
                <a:latin typeface="Arial" charset="0"/>
                <a:cs typeface="Arial" charset="0"/>
              </a:rPr>
              <a:t>A WebDewey record with information that can help libraries identify logical places to shorten the number</a:t>
            </a:r>
          </a:p>
          <a:p>
            <a:pPr lvl="1" eaLnBrk="1" hangingPunct="1">
              <a:buFont typeface="Arial" charset="0"/>
              <a:buNone/>
            </a:pPr>
            <a:r>
              <a:rPr lang="en-US" smtClean="0">
                <a:latin typeface="Arial" charset="0"/>
                <a:cs typeface="Arial" charset="0"/>
              </a:rPr>
              <a:t> </a:t>
            </a:r>
          </a:p>
          <a:p>
            <a:pPr eaLnBrk="1" hangingPunct="1"/>
            <a:endParaRPr lang="en-US" smtClean="0">
              <a:latin typeface="Arial" charset="0"/>
              <a:cs typeface="Arial" charset="0"/>
            </a:endParaRPr>
          </a:p>
        </p:txBody>
      </p:sp>
      <p:sp>
        <p:nvSpPr>
          <p:cNvPr id="48130" name="Title 1"/>
          <p:cNvSpPr>
            <a:spLocks noGrp="1"/>
          </p:cNvSpPr>
          <p:nvPr>
            <p:ph type="title"/>
          </p:nvPr>
        </p:nvSpPr>
        <p:spPr/>
        <p:txBody>
          <a:bodyPr/>
          <a:lstStyle/>
          <a:p>
            <a:pPr eaLnBrk="1" hangingPunct="1"/>
            <a:r>
              <a:rPr lang="en-US" smtClean="0"/>
              <a:t>What do you gain in the end?</a:t>
            </a:r>
            <a:br>
              <a:rPr lang="en-US" smtClean="0"/>
            </a:br>
            <a:r>
              <a:rPr lang="en-US" smtClean="0"/>
              <a:t>(2)</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mtClean="0"/>
              <a:t>List of component numbers/notation is correct. Can contribute</a:t>
            </a:r>
          </a:p>
        </p:txBody>
      </p:sp>
      <p:pic>
        <p:nvPicPr>
          <p:cNvPr id="114690" name="Picture 2"/>
          <p:cNvPicPr>
            <a:picLocks noChangeAspect="1" noChangeArrowheads="1"/>
          </p:cNvPicPr>
          <p:nvPr/>
        </p:nvPicPr>
        <p:blipFill>
          <a:blip r:embed="rId2"/>
          <a:srcRect/>
          <a:stretch>
            <a:fillRect/>
          </a:stretch>
        </p:blipFill>
        <p:spPr bwMode="auto">
          <a:xfrm>
            <a:off x="263525" y="1279525"/>
            <a:ext cx="8423275" cy="1463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34975" y="163513"/>
            <a:ext cx="6989763" cy="1284287"/>
          </a:xfrm>
        </p:spPr>
        <p:txBody>
          <a:bodyPr/>
          <a:lstStyle/>
          <a:p>
            <a:r>
              <a:rPr lang="en-US" b="1" smtClean="0"/>
              <a:t/>
            </a:r>
            <a:br>
              <a:rPr lang="en-US" b="1" smtClean="0"/>
            </a:br>
            <a:r>
              <a:rPr lang="en-US" sz="3600" smtClean="0"/>
              <a:t>Process of building 943.1550875</a:t>
            </a:r>
            <a:br>
              <a:rPr lang="en-US" sz="3600" smtClean="0"/>
            </a:br>
            <a:r>
              <a:rPr lang="en-US" sz="3600" smtClean="0"/>
              <a:t>Berlin (Germany)—1949-1971</a:t>
            </a:r>
            <a:br>
              <a:rPr lang="en-US" sz="3600" smtClean="0"/>
            </a:br>
            <a:endParaRPr lang="en-US" smtClean="0"/>
          </a:p>
        </p:txBody>
      </p:sp>
      <p:graphicFrame>
        <p:nvGraphicFramePr>
          <p:cNvPr id="4" name="Content Placeholder 3"/>
          <p:cNvGraphicFramePr>
            <a:graphicFrameLocks noGrp="1"/>
          </p:cNvGraphicFramePr>
          <p:nvPr>
            <p:ph idx="1"/>
          </p:nvPr>
        </p:nvGraphicFramePr>
        <p:xfrm>
          <a:off x="434975" y="2286000"/>
          <a:ext cx="8251825" cy="3981450"/>
        </p:xfrm>
        <a:graphic>
          <a:graphicData uri="http://schemas.openxmlformats.org/drawingml/2006/table">
            <a:tbl>
              <a:tblPr/>
              <a:tblGrid>
                <a:gridCol w="2481263"/>
                <a:gridCol w="812800"/>
                <a:gridCol w="1757362"/>
                <a:gridCol w="3200400"/>
              </a:tblGrid>
              <a:tr h="979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Navigate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this number/span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Click</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Number built so far</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Caption of last number/notation added</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930-990</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Start</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History of specific continents, countries, localities; extraterrestrial worlds</a:t>
                      </a:r>
                      <a:endParaRPr kumimoji="0" lang="en-US" sz="1800" b="1" i="0" u="none" strike="noStrike" cap="none" normalizeH="0" baseline="0" smtClean="0">
                        <a:ln>
                          <a:noFill/>
                        </a:ln>
                        <a:solidFill>
                          <a:srgbClr val="000000"/>
                        </a:solidFill>
                        <a:effectLst/>
                        <a:latin typeface="Arial" charset="0"/>
                        <a:cs typeface="Arial"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r h="468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T2--43155</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943.155</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Berlin</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930-990:01-09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943.1550</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Historical periods</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3"/>
                    </a:solidFill>
                  </a:tcPr>
                </a:tc>
              </a:tr>
              <a:tr h="979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943.10875</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Add</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943.1550875</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Administration of Walter Ulbricht, 1949-1971</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smtClean="0"/>
              <a:t>930-990:01-09 Historical periods</a:t>
            </a:r>
          </a:p>
        </p:txBody>
      </p:sp>
      <p:pic>
        <p:nvPicPr>
          <p:cNvPr id="117762" name="Picture 3"/>
          <p:cNvPicPr>
            <a:picLocks noChangeAspect="1" noChangeArrowheads="1"/>
          </p:cNvPicPr>
          <p:nvPr/>
        </p:nvPicPr>
        <p:blipFill>
          <a:blip r:embed="rId2"/>
          <a:srcRect/>
          <a:stretch>
            <a:fillRect/>
          </a:stretch>
        </p:blipFill>
        <p:spPr bwMode="auto">
          <a:xfrm>
            <a:off x="152400" y="990600"/>
            <a:ext cx="8453438" cy="2743200"/>
          </a:xfrm>
          <a:prstGeom prst="rect">
            <a:avLst/>
          </a:prstGeom>
          <a:noFill/>
          <a:ln w="9525">
            <a:noFill/>
            <a:miter lim="800000"/>
            <a:headEnd/>
            <a:tailEnd/>
          </a:ln>
        </p:spPr>
      </p:pic>
      <p:sp>
        <p:nvSpPr>
          <p:cNvPr id="117763" name="TextBox 4"/>
          <p:cNvSpPr txBox="1">
            <a:spLocks noChangeArrowheads="1"/>
          </p:cNvSpPr>
          <p:nvPr/>
        </p:nvSpPr>
        <p:spPr bwMode="auto">
          <a:xfrm>
            <a:off x="685800" y="4343400"/>
            <a:ext cx="6815138" cy="369888"/>
          </a:xfrm>
          <a:prstGeom prst="rect">
            <a:avLst/>
          </a:prstGeom>
          <a:noFill/>
          <a:ln w="9525">
            <a:noFill/>
            <a:miter lim="800000"/>
            <a:headEnd/>
            <a:tailEnd/>
          </a:ln>
        </p:spPr>
        <p:txBody>
          <a:bodyPr wrap="none">
            <a:spAutoFit/>
          </a:bodyPr>
          <a:lstStyle/>
          <a:p>
            <a:r>
              <a:rPr lang="en-US"/>
              <a:t>The number building tool does not understand these instructions!</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smtClean="0"/>
              <a:t>Last number in list of component numbers not correct!</a:t>
            </a:r>
          </a:p>
        </p:txBody>
      </p:sp>
      <p:pic>
        <p:nvPicPr>
          <p:cNvPr id="118786" name="Picture 2"/>
          <p:cNvPicPr>
            <a:picLocks noChangeAspect="1" noChangeArrowheads="1"/>
          </p:cNvPicPr>
          <p:nvPr/>
        </p:nvPicPr>
        <p:blipFill>
          <a:blip r:embed="rId2"/>
          <a:srcRect/>
          <a:stretch>
            <a:fillRect/>
          </a:stretch>
        </p:blipFill>
        <p:spPr bwMode="auto">
          <a:xfrm>
            <a:off x="304800" y="1169988"/>
            <a:ext cx="8675688" cy="1554162"/>
          </a:xfrm>
          <a:prstGeom prst="rect">
            <a:avLst/>
          </a:prstGeom>
          <a:noFill/>
          <a:ln w="9525">
            <a:noFill/>
            <a:miter lim="800000"/>
            <a:headEnd/>
            <a:tailEnd/>
          </a:ln>
        </p:spPr>
      </p:pic>
      <p:sp>
        <p:nvSpPr>
          <p:cNvPr id="118787" name="TextBox 3"/>
          <p:cNvSpPr txBox="1">
            <a:spLocks noChangeArrowheads="1"/>
          </p:cNvSpPr>
          <p:nvPr/>
        </p:nvSpPr>
        <p:spPr bwMode="auto">
          <a:xfrm>
            <a:off x="609600" y="3352800"/>
            <a:ext cx="8431213" cy="2032000"/>
          </a:xfrm>
          <a:prstGeom prst="rect">
            <a:avLst/>
          </a:prstGeom>
          <a:noFill/>
          <a:ln w="9525">
            <a:noFill/>
            <a:miter lim="800000"/>
            <a:headEnd/>
            <a:tailEnd/>
          </a:ln>
        </p:spPr>
        <p:txBody>
          <a:bodyPr wrap="none">
            <a:spAutoFit/>
          </a:bodyPr>
          <a:lstStyle/>
          <a:p>
            <a:r>
              <a:rPr lang="en-US"/>
              <a:t>This illustrates one of the problems with building history numbers using the </a:t>
            </a:r>
          </a:p>
          <a:p>
            <a:r>
              <a:rPr lang="en-US"/>
              <a:t>notation for historical periods in the add table under 930-990.  Here the meaning </a:t>
            </a:r>
          </a:p>
          <a:p>
            <a:r>
              <a:rPr lang="en-US"/>
              <a:t>of the number </a:t>
            </a:r>
            <a:r>
              <a:rPr lang="en-US" b="1"/>
              <a:t>943.10875 Administration of Walter Ulbricht, 1949-1971</a:t>
            </a:r>
            <a:r>
              <a:rPr lang="en-US"/>
              <a:t>,</a:t>
            </a:r>
          </a:p>
          <a:p>
            <a:r>
              <a:rPr lang="en-US"/>
              <a:t>from which the period notation 0875 was taken, has been</a:t>
            </a:r>
          </a:p>
          <a:p>
            <a:r>
              <a:rPr lang="en-US"/>
              <a:t>lost.</a:t>
            </a:r>
          </a:p>
          <a:p>
            <a:endParaRPr lang="en-US"/>
          </a:p>
          <a:p>
            <a:endParaRPr lang="en-US"/>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smtClean="0"/>
              <a:t>In MARC record, 765 field for historical period not correct!</a:t>
            </a:r>
          </a:p>
        </p:txBody>
      </p:sp>
      <p:pic>
        <p:nvPicPr>
          <p:cNvPr id="119810" name="Picture 2"/>
          <p:cNvPicPr>
            <a:picLocks noChangeAspect="1" noChangeArrowheads="1"/>
          </p:cNvPicPr>
          <p:nvPr/>
        </p:nvPicPr>
        <p:blipFill>
          <a:blip r:embed="rId2"/>
          <a:srcRect/>
          <a:stretch>
            <a:fillRect/>
          </a:stretch>
        </p:blipFill>
        <p:spPr bwMode="auto">
          <a:xfrm>
            <a:off x="179388" y="1447800"/>
            <a:ext cx="8507412" cy="7318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
          <p:cNvSpPr>
            <a:spLocks noGrp="1"/>
          </p:cNvSpPr>
          <p:nvPr>
            <p:ph idx="1"/>
          </p:nvPr>
        </p:nvSpPr>
        <p:spPr/>
        <p:txBody>
          <a:bodyPr/>
          <a:lstStyle/>
          <a:p>
            <a:r>
              <a:rPr lang="en-US" smtClean="0">
                <a:latin typeface="Arial" charset="0"/>
                <a:cs typeface="Arial" charset="0"/>
              </a:rPr>
              <a:t>We do not yet have the answer!  </a:t>
            </a:r>
          </a:p>
          <a:p>
            <a:r>
              <a:rPr lang="en-US" smtClean="0">
                <a:latin typeface="Arial" charset="0"/>
                <a:cs typeface="Arial" charset="0"/>
              </a:rPr>
              <a:t>We have been considering various potential solutions—and we welcome other suggestions!</a:t>
            </a:r>
          </a:p>
          <a:p>
            <a:r>
              <a:rPr lang="en-US" smtClean="0">
                <a:latin typeface="Arial" charset="0"/>
                <a:cs typeface="Arial" charset="0"/>
              </a:rPr>
              <a:t>One possibility might be to provide more explicit (and visible) add instructions for historical periods in 930-990, e.g., more instructions under 943.1 Northeastern Germany and 943.2 Saxony and Thuringia</a:t>
            </a:r>
          </a:p>
        </p:txBody>
      </p:sp>
      <p:sp>
        <p:nvSpPr>
          <p:cNvPr id="120834" name="Title 2"/>
          <p:cNvSpPr>
            <a:spLocks noGrp="1"/>
          </p:cNvSpPr>
          <p:nvPr>
            <p:ph type="title"/>
          </p:nvPr>
        </p:nvSpPr>
        <p:spPr/>
        <p:txBody>
          <a:bodyPr/>
          <a:lstStyle/>
          <a:p>
            <a:r>
              <a:rPr lang="en-US" smtClean="0"/>
              <a:t>How to fix the problem? </a:t>
            </a:r>
            <a:br>
              <a:rPr lang="en-US" smtClean="0"/>
            </a:br>
            <a:r>
              <a:rPr lang="en-US" smtClean="0"/>
              <a:t>(1)</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1"/>
          <p:cNvSpPr>
            <a:spLocks noGrp="1"/>
          </p:cNvSpPr>
          <p:nvPr>
            <p:ph idx="1"/>
          </p:nvPr>
        </p:nvSpPr>
        <p:spPr/>
        <p:txBody>
          <a:bodyPr/>
          <a:lstStyle/>
          <a:p>
            <a:r>
              <a:rPr lang="en-US" smtClean="0">
                <a:latin typeface="Arial" charset="0"/>
                <a:cs typeface="Arial" charset="0"/>
              </a:rPr>
              <a:t>Another possibility might be hidden add notes in  T2—3-9 records</a:t>
            </a:r>
          </a:p>
          <a:p>
            <a:pPr lvl="1"/>
            <a:r>
              <a:rPr lang="en-US" smtClean="0">
                <a:latin typeface="Arial" charset="0"/>
                <a:cs typeface="Arial" charset="0"/>
              </a:rPr>
              <a:t>We would need to tell the number building tool to use the hidden add note </a:t>
            </a:r>
            <a:r>
              <a:rPr lang="en-US" b="1" smtClean="0">
                <a:latin typeface="Arial" charset="0"/>
                <a:cs typeface="Arial" charset="0"/>
              </a:rPr>
              <a:t>as an extension of the instructions for historical periods in the table under 930-990</a:t>
            </a:r>
          </a:p>
          <a:p>
            <a:pPr lvl="1"/>
            <a:r>
              <a:rPr lang="en-US" smtClean="0">
                <a:latin typeface="Arial" charset="0"/>
                <a:cs typeface="Arial" charset="0"/>
              </a:rPr>
              <a:t>The add instructions for historical periods in the table under T1—093-099 are different!</a:t>
            </a:r>
          </a:p>
        </p:txBody>
      </p:sp>
      <p:sp>
        <p:nvSpPr>
          <p:cNvPr id="122882" name="Title 2"/>
          <p:cNvSpPr>
            <a:spLocks noGrp="1"/>
          </p:cNvSpPr>
          <p:nvPr>
            <p:ph type="title"/>
          </p:nvPr>
        </p:nvSpPr>
        <p:spPr/>
        <p:txBody>
          <a:bodyPr/>
          <a:lstStyle/>
          <a:p>
            <a:r>
              <a:rPr lang="en-US" smtClean="0"/>
              <a:t>How to fix the problem? </a:t>
            </a:r>
            <a:br>
              <a:rPr lang="en-US" smtClean="0"/>
            </a:br>
            <a:r>
              <a:rPr lang="en-US" smtClean="0"/>
              <a:t>(2)</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ontent Placeholder 1"/>
          <p:cNvSpPr>
            <a:spLocks noGrp="1"/>
          </p:cNvSpPr>
          <p:nvPr>
            <p:ph idx="1"/>
          </p:nvPr>
        </p:nvSpPr>
        <p:spPr/>
        <p:txBody>
          <a:bodyPr/>
          <a:lstStyle/>
          <a:p>
            <a:r>
              <a:rPr lang="en-US" smtClean="0">
                <a:latin typeface="Arial" charset="0"/>
                <a:cs typeface="Arial" charset="0"/>
              </a:rPr>
              <a:t>The hidden add notes for T2—43155 Berlin and T2—432122 Leipzig might specify that the numbers following 943.10 in 943.101-943.108 be used</a:t>
            </a:r>
          </a:p>
          <a:p>
            <a:r>
              <a:rPr lang="en-US" smtClean="0">
                <a:latin typeface="Arial" charset="0"/>
                <a:cs typeface="Arial" charset="0"/>
              </a:rPr>
              <a:t>The hidden add note for T2—43364 Munich  might specify that the numbers following 943.0 in 943.01-943.08 be used</a:t>
            </a:r>
          </a:p>
          <a:p>
            <a:r>
              <a:rPr lang="en-US" smtClean="0">
                <a:latin typeface="Arial" charset="0"/>
                <a:cs typeface="Arial" charset="0"/>
              </a:rPr>
              <a:t>Or maybe the hidden add notes could be given only at T2—431, T2—432, T2—433, etc.</a:t>
            </a:r>
          </a:p>
        </p:txBody>
      </p:sp>
      <p:sp>
        <p:nvSpPr>
          <p:cNvPr id="124930" name="Title 2"/>
          <p:cNvSpPr>
            <a:spLocks noGrp="1"/>
          </p:cNvSpPr>
          <p:nvPr>
            <p:ph type="title"/>
          </p:nvPr>
        </p:nvSpPr>
        <p:spPr/>
        <p:txBody>
          <a:bodyPr/>
          <a:lstStyle/>
          <a:p>
            <a:r>
              <a:rPr lang="en-US" smtClean="0"/>
              <a:t>How to fix the problem? </a:t>
            </a:r>
            <a:br>
              <a:rPr lang="en-US" smtClean="0"/>
            </a:br>
            <a:r>
              <a:rPr lang="en-US" smtClean="0"/>
              <a:t>(3)</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1"/>
          <p:cNvSpPr>
            <a:spLocks noGrp="1"/>
          </p:cNvSpPr>
          <p:nvPr>
            <p:ph idx="1"/>
          </p:nvPr>
        </p:nvSpPr>
        <p:spPr/>
        <p:txBody>
          <a:bodyPr/>
          <a:lstStyle/>
          <a:p>
            <a:pPr>
              <a:buFont typeface="Arial" charset="0"/>
              <a:buNone/>
            </a:pPr>
            <a:r>
              <a:rPr lang="en-US" smtClean="0">
                <a:latin typeface="Arial" charset="0"/>
                <a:cs typeface="Arial" charset="0"/>
              </a:rPr>
              <a:t>Julianne Beall</a:t>
            </a:r>
          </a:p>
          <a:p>
            <a:pPr>
              <a:buFont typeface="Arial" charset="0"/>
              <a:buNone/>
            </a:pPr>
            <a:r>
              <a:rPr lang="en-US" smtClean="0">
                <a:latin typeface="Arial" charset="0"/>
                <a:cs typeface="Arial" charset="0"/>
                <a:hlinkClick r:id="rId2"/>
              </a:rPr>
              <a:t>jbea@loc.gov</a:t>
            </a:r>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p:txBody>
      </p:sp>
      <p:sp>
        <p:nvSpPr>
          <p:cNvPr id="126978" name="Title 2"/>
          <p:cNvSpPr>
            <a:spLocks noGrp="1"/>
          </p:cNvSpPr>
          <p:nvPr>
            <p:ph type="title"/>
          </p:nvPr>
        </p:nvSpPr>
        <p:spPr/>
        <p:txBody>
          <a:bodyPr/>
          <a:lstStyle/>
          <a:p>
            <a:r>
              <a:rPr lang="en-US" smtClean="0"/>
              <a:t>Questions? Thank you!</a:t>
            </a:r>
            <a:br>
              <a:rPr lang="en-US" smtClean="0"/>
            </a:br>
            <a:endParaRPr lang="en-US" smtClean="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smtClean="0"/>
              <a:t>Useful links</a:t>
            </a:r>
          </a:p>
        </p:txBody>
      </p:sp>
      <p:sp>
        <p:nvSpPr>
          <p:cNvPr id="128002" name="Rectangle 2"/>
          <p:cNvSpPr>
            <a:spLocks noChangeArrowheads="1"/>
          </p:cNvSpPr>
          <p:nvPr/>
        </p:nvSpPr>
        <p:spPr bwMode="auto">
          <a:xfrm>
            <a:off x="381000" y="1219200"/>
            <a:ext cx="8534400" cy="4524375"/>
          </a:xfrm>
          <a:prstGeom prst="rect">
            <a:avLst/>
          </a:prstGeom>
          <a:noFill/>
          <a:ln w="9525">
            <a:noFill/>
            <a:miter lim="800000"/>
            <a:headEnd/>
            <a:tailEnd/>
          </a:ln>
        </p:spPr>
        <p:txBody>
          <a:bodyPr>
            <a:spAutoFit/>
          </a:bodyPr>
          <a:lstStyle/>
          <a:p>
            <a:r>
              <a:rPr lang="en-US"/>
              <a:t>WebDewey 2.0</a:t>
            </a:r>
          </a:p>
          <a:p>
            <a:r>
              <a:rPr lang="en-US"/>
              <a:t>http://dewey.org/webdewey/</a:t>
            </a:r>
          </a:p>
          <a:p>
            <a:endParaRPr lang="en-US"/>
          </a:p>
          <a:p>
            <a:r>
              <a:rPr lang="en-US"/>
              <a:t>Dewey training courses</a:t>
            </a:r>
          </a:p>
          <a:p>
            <a:r>
              <a:rPr lang="en-US"/>
              <a:t>http://www.oclc.org/dewey/resources/teachingsite/courses.en.html</a:t>
            </a:r>
          </a:p>
          <a:p>
            <a:endParaRPr lang="en-US"/>
          </a:p>
          <a:p>
            <a:r>
              <a:rPr lang="en-US"/>
              <a:t>WebDewey Number Building FAQ</a:t>
            </a:r>
          </a:p>
          <a:p>
            <a:r>
              <a:rPr lang="en-US"/>
              <a:t>http://www.oclc.org/content/dam/oclc/dewey/resources/teachingsite/courses/WebDewey_Number_Building_FAQ.pdf</a:t>
            </a:r>
          </a:p>
          <a:p>
            <a:endParaRPr lang="en-US"/>
          </a:p>
          <a:p>
            <a:r>
              <a:rPr lang="en-US"/>
              <a:t>025.431: The Dewey Blog</a:t>
            </a:r>
          </a:p>
          <a:p>
            <a:r>
              <a:rPr lang="en-US"/>
              <a:t>http://ddc.typepad.com</a:t>
            </a:r>
          </a:p>
          <a:p>
            <a:endParaRPr lang="en-US"/>
          </a:p>
          <a:p>
            <a:r>
              <a:rPr lang="en-US"/>
              <a:t>MARC Usage in WorldCat</a:t>
            </a:r>
          </a:p>
          <a:p>
            <a:r>
              <a:rPr lang="en-US"/>
              <a:t>http://experimental.worldcat.org/marcusage/</a:t>
            </a:r>
          </a:p>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p:txBody>
          <a:bodyPr/>
          <a:lstStyle/>
          <a:p>
            <a:pPr eaLnBrk="1" hangingPunct="1"/>
            <a:r>
              <a:rPr lang="en-US" smtClean="0">
                <a:latin typeface="Arial" charset="0"/>
                <a:cs typeface="Arial" charset="0"/>
              </a:rPr>
              <a:t>If you follow the process . . .</a:t>
            </a:r>
          </a:p>
          <a:p>
            <a:pPr lvl="1" eaLnBrk="1" hangingPunct="1"/>
            <a:r>
              <a:rPr lang="en-US" smtClean="0">
                <a:latin typeface="Arial" charset="0"/>
                <a:cs typeface="Arial" charset="0"/>
              </a:rPr>
              <a:t>Ideally, you would get assurance that the number was correctly built; we are working toward that ideal. . . but for now you still have to be alert and read the add notes that are displayed as part of the process and check the number as it is being built</a:t>
            </a:r>
          </a:p>
          <a:p>
            <a:pPr lvl="1" eaLnBrk="1" hangingPunct="1"/>
            <a:r>
              <a:rPr lang="en-US" smtClean="0">
                <a:latin typeface="Arial" charset="0"/>
                <a:cs typeface="Arial" charset="0"/>
              </a:rPr>
              <a:t>When the number building tool works correctly, it is very consistent, and can prevent the errors of inconsistency and inattention that humans often make</a:t>
            </a:r>
          </a:p>
        </p:txBody>
      </p:sp>
      <p:sp>
        <p:nvSpPr>
          <p:cNvPr id="50178" name="Title 1"/>
          <p:cNvSpPr>
            <a:spLocks noGrp="1"/>
          </p:cNvSpPr>
          <p:nvPr>
            <p:ph type="title"/>
          </p:nvPr>
        </p:nvSpPr>
        <p:spPr/>
        <p:txBody>
          <a:bodyPr/>
          <a:lstStyle/>
          <a:p>
            <a:pPr eaLnBrk="1" hangingPunct="1"/>
            <a:r>
              <a:rPr lang="en-US" smtClean="0"/>
              <a:t>What do you gain in the end?</a:t>
            </a:r>
            <a:br>
              <a:rPr lang="en-US" smtClean="0"/>
            </a:br>
            <a:r>
              <a:rPr lang="en-US" smtClean="0"/>
              <a:t>(3)</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p:txBody>
          <a:bodyPr/>
          <a:lstStyle/>
          <a:p>
            <a:pPr eaLnBrk="1" hangingPunct="1"/>
            <a:r>
              <a:rPr lang="en-US" smtClean="0">
                <a:latin typeface="Arial" charset="0"/>
                <a:cs typeface="Arial" charset="0"/>
              </a:rPr>
              <a:t>If you follow the process, you get:</a:t>
            </a:r>
          </a:p>
          <a:p>
            <a:pPr lvl="1" eaLnBrk="1" hangingPunct="1"/>
            <a:r>
              <a:rPr lang="en-US" smtClean="0">
                <a:latin typeface="Arial" charset="0"/>
                <a:cs typeface="Arial" charset="0"/>
              </a:rPr>
              <a:t>Built numbers that you can contribute for use in the wider Dewey community </a:t>
            </a:r>
            <a:r>
              <a:rPr lang="en-US" b="1" smtClean="0">
                <a:latin typeface="Arial" charset="0"/>
                <a:cs typeface="Arial" charset="0"/>
              </a:rPr>
              <a:t>(if you don’t use Add Local/Edit Local)</a:t>
            </a:r>
          </a:p>
          <a:p>
            <a:pPr lvl="1" eaLnBrk="1" hangingPunct="1"/>
            <a:endParaRPr lang="en-US" smtClean="0">
              <a:latin typeface="Arial" charset="0"/>
              <a:cs typeface="Arial" charset="0"/>
            </a:endParaRPr>
          </a:p>
        </p:txBody>
      </p:sp>
      <p:sp>
        <p:nvSpPr>
          <p:cNvPr id="51202" name="Title 1"/>
          <p:cNvSpPr>
            <a:spLocks noGrp="1"/>
          </p:cNvSpPr>
          <p:nvPr>
            <p:ph type="title"/>
          </p:nvPr>
        </p:nvSpPr>
        <p:spPr/>
        <p:txBody>
          <a:bodyPr/>
          <a:lstStyle/>
          <a:p>
            <a:pPr eaLnBrk="1" hangingPunct="1"/>
            <a:r>
              <a:rPr lang="en-US" smtClean="0"/>
              <a:t>What do you gain in the end?</a:t>
            </a:r>
            <a:br>
              <a:rPr lang="en-US" smtClean="0"/>
            </a:br>
            <a:r>
              <a:rPr lang="en-US" smtClean="0"/>
              <a:t>(4)</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p:txBody>
          <a:bodyPr/>
          <a:lstStyle/>
          <a:p>
            <a:r>
              <a:rPr lang="en-US" smtClean="0">
                <a:latin typeface="Arial" charset="0"/>
                <a:cs typeface="Arial" charset="0"/>
              </a:rPr>
              <a:t>Number building assistant submits number into Dewey data flow </a:t>
            </a:r>
          </a:p>
          <a:p>
            <a:pPr lvl="1"/>
            <a:r>
              <a:rPr lang="en-US" smtClean="0">
                <a:latin typeface="Arial" charset="0"/>
                <a:cs typeface="Arial" charset="0"/>
              </a:rPr>
              <a:t>via distribution server </a:t>
            </a:r>
          </a:p>
          <a:p>
            <a:pPr lvl="1"/>
            <a:r>
              <a:rPr lang="en-US" smtClean="0">
                <a:latin typeface="Arial" charset="0"/>
                <a:cs typeface="Arial" charset="0"/>
              </a:rPr>
              <a:t>as MARC record </a:t>
            </a:r>
          </a:p>
          <a:p>
            <a:pPr lvl="1"/>
            <a:r>
              <a:rPr lang="en-US" smtClean="0">
                <a:latin typeface="Arial" charset="0"/>
                <a:cs typeface="Arial" charset="0"/>
              </a:rPr>
              <a:t>back to all users after editorial review </a:t>
            </a:r>
          </a:p>
          <a:p>
            <a:r>
              <a:rPr lang="en-US" smtClean="0">
                <a:latin typeface="Arial" charset="0"/>
                <a:cs typeface="Arial" charset="0"/>
              </a:rPr>
              <a:t>Not unlike “share” button on social networks </a:t>
            </a:r>
          </a:p>
          <a:p>
            <a:endParaRPr lang="en-US" smtClean="0">
              <a:latin typeface="Arial" charset="0"/>
              <a:cs typeface="Arial" charset="0"/>
            </a:endParaRPr>
          </a:p>
        </p:txBody>
      </p:sp>
      <p:sp>
        <p:nvSpPr>
          <p:cNvPr id="52226" name="Title 2"/>
          <p:cNvSpPr>
            <a:spLocks noGrp="1"/>
          </p:cNvSpPr>
          <p:nvPr>
            <p:ph type="title"/>
          </p:nvPr>
        </p:nvSpPr>
        <p:spPr/>
        <p:txBody>
          <a:bodyPr/>
          <a:lstStyle/>
          <a:p>
            <a:r>
              <a:rPr lang="en-US" smtClean="0"/>
              <a:t>What is user contribution?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12852</TotalTime>
  <Words>2150</Words>
  <Application>Microsoft Office PowerPoint</Application>
  <PresentationFormat>On-screen Show (4:3)</PresentationFormat>
  <Paragraphs>346</Paragraphs>
  <Slides>69</Slides>
  <Notes>17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OCLC Redesign 2011-01</vt:lpstr>
      <vt:lpstr>The Number Building / User Contribution Tool in WebDewey    </vt:lpstr>
      <vt:lpstr>Outline</vt:lpstr>
      <vt:lpstr>What do you gain along the way? (1)</vt:lpstr>
      <vt:lpstr>What do you gain along the way? (2)</vt:lpstr>
      <vt:lpstr>What do you gain in the end? (1)</vt:lpstr>
      <vt:lpstr>What do you gain in the end? (2)</vt:lpstr>
      <vt:lpstr>What do you gain in the end? (3)</vt:lpstr>
      <vt:lpstr>What do you gain in the end? (4)</vt:lpstr>
      <vt:lpstr>What is user contribution?</vt:lpstr>
      <vt:lpstr>Dewey by the numbers:  user contribution</vt:lpstr>
      <vt:lpstr>Overall workflow</vt:lpstr>
      <vt:lpstr> Process of building  616.99424071 Lung cancer—etiology  </vt:lpstr>
      <vt:lpstr>616.99424 Lung cancer--medicine: a built number</vt:lpstr>
      <vt:lpstr>Add note at 616.9942-616.9949 Cancers of other organs and of regions</vt:lpstr>
      <vt:lpstr>In hierarchy box: 611.1-611.9 Gross anatomy</vt:lpstr>
      <vt:lpstr>Number built so far: 616.99424</vt:lpstr>
      <vt:lpstr>Add table under 618.1-618.8</vt:lpstr>
      <vt:lpstr>Further down in add table under 618.1-618.8</vt:lpstr>
      <vt:lpstr>In hierarchy box: 618.1-618.8:071 Etiology</vt:lpstr>
      <vt:lpstr>Number building complete</vt:lpstr>
      <vt:lpstr>Opportunity to modify user terms</vt:lpstr>
      <vt:lpstr>Update for caption, Add for second user term </vt:lpstr>
      <vt:lpstr>Newly built number in hierarchy box</vt:lpstr>
      <vt:lpstr>Visibility box.  List of numbers / notation used to build number</vt:lpstr>
      <vt:lpstr>MARC classification record for newly built number</vt:lpstr>
      <vt:lpstr>Number, provenance, segmentation</vt:lpstr>
      <vt:lpstr>Number components in 765 fields in classification records </vt:lpstr>
      <vt:lpstr>085 field in bibliographic format modeled on 765 field in classification format </vt:lpstr>
      <vt:lpstr>User terms in DDC classification record</vt:lpstr>
      <vt:lpstr>Newly built number integrated with other search results</vt:lpstr>
      <vt:lpstr>User term integrated with other Relative Index browse results</vt:lpstr>
      <vt:lpstr>Second user term also integrated in Relative Index browse results</vt:lpstr>
      <vt:lpstr> Process of building 305.83982094  Norwegian Australians—social aspects </vt:lpstr>
      <vt:lpstr>In hierarchy box: 305.81-305.89 Specific ethnic and national groups</vt:lpstr>
      <vt:lpstr>Add note at 305.81-305.89 Specific ethnic and national groups </vt:lpstr>
      <vt:lpstr>In hierarchy box: T5--1-T5--9  Specific ethnic and national groups</vt:lpstr>
      <vt:lpstr>Go to T5--3982 Norwegians and click Add.</vt:lpstr>
      <vt:lpstr>T2--3-T2--9 Specific continents, countries, localities; extraterrestrial worlds </vt:lpstr>
      <vt:lpstr>Hidden add instructions reflect part of add instruction at start of Table 5 </vt:lpstr>
      <vt:lpstr>Abbreviated add instructions (761 fields) help number building tool</vt:lpstr>
      <vt:lpstr> T5--0 Table 5. Ethnic and National Groups: add instruction </vt:lpstr>
      <vt:lpstr>Go to T2—94 Australia and click Add. Number building is complete </vt:lpstr>
      <vt:lpstr>765 fields show how number was built using the hidden add instruction</vt:lpstr>
      <vt:lpstr>Opportunity to modify proposed user term (caption)</vt:lpstr>
      <vt:lpstr>Revised user terms fit Relative Index patterns (Which is better for caption?)</vt:lpstr>
      <vt:lpstr>Visibility box. List of numbers/notation used to build number</vt:lpstr>
      <vt:lpstr> Process of building 305.8951005  Chinese—social aspects—serials </vt:lpstr>
      <vt:lpstr>Incorrectly built number: needs double zero</vt:lpstr>
      <vt:lpstr>Using Edit Local (Add Local) to insert second zero</vt:lpstr>
      <vt:lpstr>In hierarchy box: number newly built using Edit Local</vt:lpstr>
      <vt:lpstr>List of component numbers / notation is correct. Cannot contribute</vt:lpstr>
      <vt:lpstr>765 fields in MARC record</vt:lpstr>
      <vt:lpstr> Process of building 616.24005 Lung diseases—medicine—serials </vt:lpstr>
      <vt:lpstr>616.24 Diseases of lungs has add footnote</vt:lpstr>
      <vt:lpstr>In hierarchy box: summary of add table under 616.1-616.9</vt:lpstr>
      <vt:lpstr>Standard subdivisions have double zero. T1—05 hidden in span 003-006</vt:lpstr>
      <vt:lpstr>Find and select T1—05 Serial publications</vt:lpstr>
      <vt:lpstr>Extra zero inserted automatically when you click Add</vt:lpstr>
      <vt:lpstr>Select from Relative Index entries to update user term set as caption</vt:lpstr>
      <vt:lpstr>List of component numbers/notation is correct. Can contribute</vt:lpstr>
      <vt:lpstr> Process of building 943.1550875 Berlin (Germany)—1949-1971 </vt:lpstr>
      <vt:lpstr>930-990:01-09 Historical periods</vt:lpstr>
      <vt:lpstr>Last number in list of component numbers not correct!</vt:lpstr>
      <vt:lpstr>In MARC record, 765 field for historical period not correct!</vt:lpstr>
      <vt:lpstr>How to fix the problem?  (1)</vt:lpstr>
      <vt:lpstr>How to fix the problem?  (2)</vt:lpstr>
      <vt:lpstr>How to fix the problem?  (3)</vt:lpstr>
      <vt:lpstr>Questions? Thank you! </vt:lpstr>
      <vt:lpstr>Useful links</vt:lpstr>
    </vt:vector>
  </TitlesOfParts>
  <Manager>Jenny Johnson, Director, Branding and Creative Services</Manager>
  <Company>OCLC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show and example presentation slides using OCLC PowerPoint template</dc:title>
  <dc:creator>Mickey Hawk, Manager, Design</dc:creator>
  <cp:lastModifiedBy>Gordon Dunsire</cp:lastModifiedBy>
  <cp:revision>1105</cp:revision>
  <cp:lastPrinted>2012-01-18T22:20:44Z</cp:lastPrinted>
  <dcterms:created xsi:type="dcterms:W3CDTF">2012-03-27T16:06:48Z</dcterms:created>
  <dcterms:modified xsi:type="dcterms:W3CDTF">2013-07-16T09:08:50Z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