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34" r:id="rId2"/>
    <p:sldId id="257" r:id="rId3"/>
    <p:sldId id="258" r:id="rId4"/>
    <p:sldId id="329" r:id="rId5"/>
    <p:sldId id="259" r:id="rId6"/>
    <p:sldId id="263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312" r:id="rId18"/>
    <p:sldId id="299" r:id="rId19"/>
    <p:sldId id="300" r:id="rId20"/>
    <p:sldId id="330" r:id="rId21"/>
    <p:sldId id="301" r:id="rId22"/>
    <p:sldId id="306" r:id="rId23"/>
    <p:sldId id="303" r:id="rId24"/>
    <p:sldId id="302" r:id="rId25"/>
    <p:sldId id="304" r:id="rId26"/>
    <p:sldId id="333" r:id="rId27"/>
    <p:sldId id="305" r:id="rId28"/>
    <p:sldId id="332" r:id="rId29"/>
    <p:sldId id="331" r:id="rId30"/>
    <p:sldId id="307" r:id="rId31"/>
    <p:sldId id="308" r:id="rId32"/>
    <p:sldId id="309" r:id="rId33"/>
    <p:sldId id="318" r:id="rId34"/>
    <p:sldId id="310" r:id="rId35"/>
    <p:sldId id="311" r:id="rId36"/>
    <p:sldId id="314" r:id="rId37"/>
    <p:sldId id="315" r:id="rId38"/>
    <p:sldId id="316" r:id="rId39"/>
    <p:sldId id="317" r:id="rId40"/>
    <p:sldId id="319" r:id="rId4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4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pos="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CC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60" y="-108"/>
      </p:cViewPr>
      <p:guideLst>
        <p:guide orient="horz" pos="1034"/>
        <p:guide orient="horz" pos="1706"/>
        <p:guide pos="1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B60990-A456-4E15-8235-A772450F9E9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27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347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Abb. aus: Gödert, Winfried: Semantische Wissensrepräsentation und Interoperabilität. In: Information Wissenschaft &amp; Praxis 61 (2010) 1, S. 5-28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877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423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375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869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761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077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95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85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911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23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721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230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528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139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077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76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344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344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8527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346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610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645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437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5796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737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617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2747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2771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8257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9479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8271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23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4553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788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23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00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50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61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Abb.</a:t>
            </a:r>
            <a:r>
              <a:rPr lang="de-DE" baseline="0" dirty="0" smtClean="0"/>
              <a:t> aus: Gödert, Winfried: Semantische Wissensrepräsentation und Interoperabilität. In: Information Wissenschaft &amp; Praxis 61 (2010) 1, S. 5-28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B60990-A456-4E15-8235-A772450F9E9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02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nb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404813"/>
            <a:ext cx="123666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87766" y="3125395"/>
            <a:ext cx="7593012" cy="1295400"/>
          </a:xfrm>
        </p:spPr>
        <p:txBody>
          <a:bodyPr/>
          <a:lstStyle>
            <a:lvl1pPr>
              <a:lnSpc>
                <a:spcPts val="3600"/>
              </a:lnSpc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7766" y="2708920"/>
            <a:ext cx="7593012" cy="385763"/>
          </a:xfrm>
        </p:spPr>
        <p:txBody>
          <a:bodyPr/>
          <a:lstStyle>
            <a:lvl1pPr marL="0" indent="0">
              <a:spcBef>
                <a:spcPts val="0"/>
              </a:spcBef>
              <a:buFont typeface="Verdana" pitchFamily="34" charset="0"/>
              <a:buNone/>
              <a:defRPr sz="2000" baseline="0"/>
            </a:lvl1pPr>
          </a:lstStyle>
          <a:p>
            <a:r>
              <a:rPr lang="de-DE" dirty="0" smtClean="0"/>
              <a:t>Namen durch Klicken und Überschreiben hinzufügen</a:t>
            </a:r>
            <a:endParaRPr lang="de-DE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 smtClean="0"/>
              <a:t>| Mengel / Svensson | EDUG 2015, Mapping Workshop | 15 Apr 2015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532800" y="547200"/>
            <a:ext cx="7020000" cy="154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 smtClean="0"/>
              <a:t>| Mengel / Svensson | EDUG 2015, Mapping Workshop | 15 Apr 2015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88000" y="2408052"/>
            <a:ext cx="8460000" cy="3672000"/>
          </a:xfrm>
        </p:spPr>
        <p:txBody>
          <a:bodyPr/>
          <a:lstStyle>
            <a:lvl1pPr>
              <a:lnSpc>
                <a:spcPts val="3000"/>
              </a:lnSpc>
              <a:spcBef>
                <a:spcPts val="900"/>
              </a:spcBef>
              <a:defRPr sz="2600" b="1" baseline="0">
                <a:latin typeface="Verdana" panose="020B0604030504040204" pitchFamily="34" charset="0"/>
              </a:defRPr>
            </a:lvl1pPr>
            <a:lvl2pPr marL="1076325" indent="-452438">
              <a:lnSpc>
                <a:spcPts val="2400"/>
              </a:lnSpc>
              <a:spcBef>
                <a:spcPts val="600"/>
              </a:spcBef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41438" indent="-265113">
              <a:lnSpc>
                <a:spcPts val="2400"/>
              </a:lnSpc>
              <a:spcBef>
                <a:spcPts val="600"/>
              </a:spcBef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58763">
              <a:lnSpc>
                <a:spcPts val="2400"/>
              </a:lnSpc>
              <a:spcBef>
                <a:spcPts val="600"/>
              </a:spcBef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600" indent="-265113">
              <a:lnSpc>
                <a:spcPts val="2400"/>
              </a:lnSpc>
              <a:spcBef>
                <a:spcPts val="600"/>
              </a:spcBef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Mengel / Svensson | EDUG 2015, Mapping Workshop | 15 Apr 2015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88000" y="2698750"/>
            <a:ext cx="8460000" cy="3672000"/>
          </a:xfrm>
        </p:spPr>
        <p:txBody>
          <a:bodyPr/>
          <a:lstStyle>
            <a:lvl1pPr>
              <a:spcBef>
                <a:spcPts val="900"/>
              </a:spcBef>
              <a:defRPr lang="de-DE" dirty="0" smtClean="0"/>
            </a:lvl1pPr>
            <a:lvl2pPr>
              <a:spcBef>
                <a:spcPts val="600"/>
              </a:spcBef>
              <a:defRPr lang="de-DE" sz="1800" dirty="0" smtClean="0"/>
            </a:lvl2pPr>
            <a:lvl3pPr>
              <a:spcBef>
                <a:spcPts val="600"/>
              </a:spcBef>
              <a:defRPr lang="de-DE" sz="1800" dirty="0" smtClean="0"/>
            </a:lvl3pPr>
            <a:lvl4pPr>
              <a:spcBef>
                <a:spcPts val="600"/>
              </a:spcBef>
              <a:defRPr lang="de-DE" sz="1800" dirty="0" smtClean="0"/>
            </a:lvl4pPr>
            <a:lvl5pPr>
              <a:spcBef>
                <a:spcPts val="600"/>
              </a:spcBef>
              <a:defRPr lang="de-DE" sz="1800" dirty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000" y="2698750"/>
            <a:ext cx="4140000" cy="3672000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lnSpc>
                <a:spcPts val="2000"/>
              </a:lnSpc>
              <a:spcBef>
                <a:spcPts val="600"/>
              </a:spcBef>
              <a:defRPr sz="1600"/>
            </a:lvl2pPr>
            <a:lvl3pPr>
              <a:lnSpc>
                <a:spcPts val="2000"/>
              </a:lnSpc>
              <a:spcBef>
                <a:spcPts val="600"/>
              </a:spcBef>
              <a:defRPr sz="1600"/>
            </a:lvl3pPr>
            <a:lvl4pPr>
              <a:lnSpc>
                <a:spcPts val="2000"/>
              </a:lnSpc>
              <a:spcBef>
                <a:spcPts val="600"/>
              </a:spcBef>
              <a:defRPr sz="1600"/>
            </a:lvl4pPr>
            <a:lvl5pPr>
              <a:lnSpc>
                <a:spcPts val="2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8000" y="2698750"/>
            <a:ext cx="4140000" cy="3672000"/>
          </a:xfrm>
        </p:spPr>
        <p:txBody>
          <a:bodyPr/>
          <a:lstStyle>
            <a:lvl1pPr>
              <a:spcBef>
                <a:spcPts val="900"/>
              </a:spcBef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ts val="2000"/>
              </a:lnSpc>
              <a:spcBef>
                <a:spcPts val="600"/>
              </a:spcBef>
              <a:defRPr sz="1600"/>
            </a:lvl2pPr>
            <a:lvl3pPr>
              <a:lnSpc>
                <a:spcPts val="2000"/>
              </a:lnSpc>
              <a:spcBef>
                <a:spcPts val="600"/>
              </a:spcBef>
              <a:defRPr sz="1600"/>
            </a:lvl3pPr>
            <a:lvl4pPr>
              <a:lnSpc>
                <a:spcPts val="2000"/>
              </a:lnSpc>
              <a:spcBef>
                <a:spcPts val="600"/>
              </a:spcBef>
              <a:defRPr sz="1600"/>
            </a:lvl4pPr>
            <a:lvl5pPr>
              <a:lnSpc>
                <a:spcPts val="2000"/>
              </a:lnSpc>
              <a:spcBef>
                <a:spcPts val="600"/>
              </a:spcBef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Mengel / Svensson | EDUG 2015, Mapping Workshop | 15 Apr 2015</a:t>
            </a:r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Mengel / Svensson | EDUG 2015, Mapping Workshop | 15 Apr 2015</a:t>
            </a:r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_mit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Mengel / Svensson | EDUG 2015, Mapping Workshop | 15 Apr 2015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78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Mengel / Svensson | EDUG 2015, Mapping Workshop | 15 Apr 2015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Mengel / Svensson | EDUG 2015, Mapping Workshop | 15 Apr 2015</a:t>
            </a:r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88000" y="2698750"/>
            <a:ext cx="8460000" cy="3672000"/>
          </a:xfrm>
        </p:spPr>
        <p:txBody>
          <a:bodyPr/>
          <a:lstStyle>
            <a:lvl1pPr>
              <a:spcBef>
                <a:spcPts val="900"/>
              </a:spcBef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Obje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000" y="2698750"/>
            <a:ext cx="4140000" cy="3672000"/>
          </a:xfrm>
        </p:spPr>
        <p:txBody>
          <a:bodyPr/>
          <a:lstStyle>
            <a:lvl1pPr>
              <a:spcBef>
                <a:spcPts val="900"/>
              </a:spcBef>
              <a:buNone/>
              <a:defRPr sz="20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8000" y="2698750"/>
            <a:ext cx="4140000" cy="3672000"/>
          </a:xfrm>
        </p:spPr>
        <p:txBody>
          <a:bodyPr/>
          <a:lstStyle>
            <a:lvl1pPr>
              <a:spcBef>
                <a:spcPts val="900"/>
              </a:spcBef>
              <a:buNone/>
              <a:defRPr sz="20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| Mengel / Svensson | EDUG 2015, Mapping Workshop | 15 Apr 2015</a:t>
            </a:r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88000" y="1627200"/>
            <a:ext cx="8460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000" y="2700000"/>
            <a:ext cx="8460000" cy="36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2800" y="547200"/>
            <a:ext cx="7020000" cy="1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 smtClean="0"/>
              <a:t>| Mengel / Svensson | EDUG 2015, Mapping Workshop | 15 Apr 2015</a:t>
            </a:r>
            <a:endParaRPr lang="de-DE" dirty="0"/>
          </a:p>
        </p:txBody>
      </p:sp>
      <p:pic>
        <p:nvPicPr>
          <p:cNvPr id="1029" name="Picture 10" descr="dnb_RG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088" y="404664"/>
            <a:ext cx="123666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35" r:id="rId3"/>
    <p:sldLayoutId id="2147483736" r:id="rId4"/>
    <p:sldLayoutId id="2147483737" r:id="rId5"/>
    <p:sldLayoutId id="2147483743" r:id="rId6"/>
    <p:sldLayoutId id="2147483738" r:id="rId7"/>
    <p:sldLayoutId id="2147483739" r:id="rId8"/>
    <p:sldLayoutId id="2147483740" r:id="rId9"/>
  </p:sldLayoutIdLst>
  <p:hf sldNum="0"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ts val="3000"/>
        </a:lnSpc>
        <a:spcBef>
          <a:spcPts val="9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6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lnSpc>
          <a:spcPts val="2400"/>
        </a:lnSpc>
        <a:spcBef>
          <a:spcPts val="6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lnSpc>
          <a:spcPts val="2400"/>
        </a:lnSpc>
        <a:spcBef>
          <a:spcPts val="6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lnSpc>
          <a:spcPts val="2400"/>
        </a:lnSpc>
        <a:spcBef>
          <a:spcPts val="6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lc.org/content/dam/oclc/dewey/resources/teachingsite/courses/Technical_Introduction.pdf" TargetMode="External"/><Relationship Id="rId7" Type="http://schemas.openxmlformats.org/officeDocument/2006/relationships/hyperlink" Target="http://deweyde.pansoft.de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ewey.org/webdewey/login/login.html" TargetMode="External"/><Relationship Id="rId5" Type="http://schemas.openxmlformats.org/officeDocument/2006/relationships/hyperlink" Target="http://ixtrieve.fh-koeln.de/crisscross/index_en.html" TargetMode="External"/><Relationship Id="rId4" Type="http://schemas.openxmlformats.org/officeDocument/2006/relationships/hyperlink" Target="http://www.oclc.org/support/documentation/glossary/dewey.en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Dewey Basics </a:t>
            </a:r>
            <a:r>
              <a:rPr lang="en-US" dirty="0" smtClean="0"/>
              <a:t>for</a:t>
            </a:r>
            <a:r>
              <a:rPr lang="de-DE" dirty="0" smtClean="0"/>
              <a:t> </a:t>
            </a:r>
            <a:r>
              <a:rPr lang="en-US" dirty="0" smtClean="0"/>
              <a:t>Mapping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\\</a:t>
            </a:r>
            <a:br>
              <a:rPr lang="de-DE" dirty="0" smtClean="0"/>
            </a:br>
            <a:r>
              <a:rPr lang="en-US" dirty="0" smtClean="0"/>
              <a:t>Bringing </a:t>
            </a:r>
            <a:r>
              <a:rPr lang="en-US" dirty="0"/>
              <a:t>Dewey Mappings onto the Semantic </a:t>
            </a:r>
            <a:r>
              <a:rPr lang="en-US" dirty="0" smtClean="0"/>
              <a:t>Web</a:t>
            </a:r>
            <a:r>
              <a:rPr lang="en-US" dirty="0"/>
              <a:t/>
            </a:r>
            <a:br>
              <a:rPr lang="en-US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smtClean="0"/>
              <a:t>Tina Mengel, Lars G. Svensson</a:t>
            </a:r>
            <a:endParaRPr lang="de-DE" dirty="0"/>
          </a:p>
        </p:txBody>
      </p:sp>
      <p:sp>
        <p:nvSpPr>
          <p:cNvPr id="3074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dirty="0" smtClean="0">
                <a:solidFill>
                  <a:schemeClr val="bg2"/>
                </a:solidFill>
              </a:rPr>
              <a:t>| Mengel / Svensson | EDUG 2015, Mapping Workshop | 15 Apr 2015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88000" y="1"/>
            <a:ext cx="215900" cy="1196752"/>
          </a:xfrm>
          <a:prstGeom prst="rect">
            <a:avLst/>
          </a:prstGeom>
          <a:solidFill>
            <a:srgbClr val="0046C4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EBFEB206-4A3F-4696-935B-82AB82FC11DA}" type="slidenum">
              <a:rPr lang="de-DE" sz="1000" b="1"/>
              <a:pPr algn="ctr"/>
              <a:t>1</a:t>
            </a:fld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31904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FB9A5C09-60F7-4597-AA13-EB7B3B3D1FF2}" type="slidenum">
              <a:rPr lang="de-DE" sz="1000" b="1"/>
              <a:pPr algn="ctr"/>
              <a:t>10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/>
          <a:p>
            <a:r>
              <a:rPr lang="en-US" dirty="0" smtClean="0"/>
              <a:t>Connotation scope</a:t>
            </a:r>
            <a:endParaRPr lang="en-US" dirty="0"/>
          </a:p>
        </p:txBody>
      </p:sp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288000" y="2204864"/>
            <a:ext cx="8460000" cy="5760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Step 2: Complex entity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00" y="2520000"/>
            <a:ext cx="3780739" cy="355457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84065" y="3004627"/>
            <a:ext cx="3420566" cy="176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pre-combined</a:t>
            </a:r>
            <a:endParaRPr lang="en-US" dirty="0"/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predefined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limited </a:t>
            </a:r>
            <a:r>
              <a:rPr lang="en-US" dirty="0"/>
              <a:t>for certain use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part </a:t>
            </a:r>
            <a:r>
              <a:rPr lang="en-US" dirty="0"/>
              <a:t>of a discipline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/>
              <a:t>positioned in a hierarchy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FB8630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E15918B6-6326-4FE2-9FF6-A6C9AEDA9D7E}" type="slidenum">
              <a:rPr lang="de-DE" sz="1000" b="1"/>
              <a:pPr algn="ctr"/>
              <a:t>11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/>
          <a:p>
            <a:r>
              <a:rPr lang="en-US" dirty="0" smtClean="0"/>
              <a:t>Connotation scope</a:t>
            </a:r>
            <a:endParaRPr lang="en-US" dirty="0"/>
          </a:p>
        </p:txBody>
      </p:sp>
      <p:sp>
        <p:nvSpPr>
          <p:cNvPr id="2" name="Ellipse 1"/>
          <p:cNvSpPr/>
          <p:nvPr/>
        </p:nvSpPr>
        <p:spPr>
          <a:xfrm>
            <a:off x="288464" y="3140968"/>
            <a:ext cx="2376264" cy="237600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Complex entity</a:t>
            </a:r>
          </a:p>
          <a:p>
            <a:pPr algn="ctr"/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9" name="Ellipse 8"/>
          <p:cNvSpPr/>
          <p:nvPr/>
        </p:nvSpPr>
        <p:spPr>
          <a:xfrm>
            <a:off x="5040992" y="3140968"/>
            <a:ext cx="2376264" cy="237600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Complex entity</a:t>
            </a:r>
          </a:p>
          <a:p>
            <a:pPr algn="ctr"/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11" name="Inhaltsplatzhalter 4"/>
          <p:cNvSpPr>
            <a:spLocks noGrp="1"/>
          </p:cNvSpPr>
          <p:nvPr>
            <p:ph idx="1"/>
          </p:nvPr>
        </p:nvSpPr>
        <p:spPr>
          <a:xfrm>
            <a:off x="288000" y="2204864"/>
            <a:ext cx="8460000" cy="5760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Step 3: </a:t>
            </a:r>
            <a:r>
              <a:rPr lang="en-US" dirty="0" smtClean="0">
                <a:solidFill>
                  <a:srgbClr val="800000"/>
                </a:solidFill>
              </a:rPr>
              <a:t>Complex entity A </a:t>
            </a:r>
            <a:r>
              <a:rPr lang="en-US" dirty="0" smtClean="0"/>
              <a:t>MATCHES </a:t>
            </a:r>
            <a:r>
              <a:rPr lang="en-US" dirty="0" smtClean="0">
                <a:solidFill>
                  <a:srgbClr val="800000"/>
                </a:solidFill>
              </a:rPr>
              <a:t>Complex entity B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052" name="Picture 4" descr="C:\Users\mengel.AD-DDB\AppData\Local\Microsoft\Windows\Temporary Internet Files\Content.IE5\13B9Z33R\smiley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34619"/>
            <a:ext cx="991553" cy="9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E62E2E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5B255F3E-E2AF-4E08-A2BE-E5C3AAFE6FE5}" type="slidenum">
              <a:rPr lang="de-DE" sz="1000" b="1"/>
              <a:pPr algn="ctr"/>
              <a:t>12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/>
          <a:p>
            <a:r>
              <a:rPr lang="en-US" dirty="0" smtClean="0"/>
              <a:t>Connotation scope</a:t>
            </a:r>
            <a:endParaRPr lang="en-US" dirty="0"/>
          </a:p>
        </p:txBody>
      </p:sp>
      <p:sp>
        <p:nvSpPr>
          <p:cNvPr id="9" name="Ellipse 8"/>
          <p:cNvSpPr/>
          <p:nvPr/>
        </p:nvSpPr>
        <p:spPr>
          <a:xfrm>
            <a:off x="293940" y="3140968"/>
            <a:ext cx="2376264" cy="237600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BT </a:t>
            </a:r>
            <a:r>
              <a:rPr lang="en-US" sz="1200" dirty="0" err="1" smtClean="0"/>
              <a:t>Außenpolitik</a:t>
            </a:r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2000" dirty="0" err="1" smtClean="0"/>
              <a:t>Diplomatie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1200" dirty="0" smtClean="0"/>
              <a:t>P.01 (</a:t>
            </a:r>
            <a:r>
              <a:rPr lang="en-US" sz="1200" dirty="0" err="1" smtClean="0"/>
              <a:t>allg</a:t>
            </a:r>
            <a:r>
              <a:rPr lang="en-US" sz="1200" dirty="0" smtClean="0"/>
              <a:t>. </a:t>
            </a:r>
            <a:r>
              <a:rPr lang="en-US" sz="1200" dirty="0" err="1" smtClean="0"/>
              <a:t>Politik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1" name="Ellipse 10"/>
          <p:cNvSpPr/>
          <p:nvPr/>
        </p:nvSpPr>
        <p:spPr>
          <a:xfrm>
            <a:off x="5046468" y="3140968"/>
            <a:ext cx="2376264" cy="237600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320</a:t>
            </a:r>
            <a:endParaRPr lang="en-US" sz="1200" dirty="0"/>
          </a:p>
          <a:p>
            <a:pPr algn="ctr"/>
            <a:r>
              <a:rPr lang="en-US" sz="1200" dirty="0"/>
              <a:t>Political science</a:t>
            </a:r>
          </a:p>
          <a:p>
            <a:pPr algn="ctr"/>
            <a:r>
              <a:rPr lang="en-US" sz="1200" dirty="0" smtClean="0"/>
              <a:t> 327</a:t>
            </a:r>
            <a:endParaRPr lang="en-US" sz="1200" dirty="0"/>
          </a:p>
          <a:p>
            <a:pPr algn="ctr"/>
            <a:r>
              <a:rPr lang="en-US" sz="1200" dirty="0"/>
              <a:t>International relations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327.2 Diplomacy</a:t>
            </a:r>
            <a:endParaRPr lang="en-US" sz="2000" dirty="0"/>
          </a:p>
        </p:txBody>
      </p:sp>
      <p:sp>
        <p:nvSpPr>
          <p:cNvPr id="12" name="Inhaltsplatzhalter 4"/>
          <p:cNvSpPr>
            <a:spLocks noGrp="1"/>
          </p:cNvSpPr>
          <p:nvPr>
            <p:ph idx="1"/>
          </p:nvPr>
        </p:nvSpPr>
        <p:spPr>
          <a:xfrm>
            <a:off x="288000" y="2204864"/>
            <a:ext cx="8460000" cy="5760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 for: </a:t>
            </a:r>
            <a:r>
              <a:rPr lang="en-US" dirty="0" smtClean="0">
                <a:solidFill>
                  <a:srgbClr val="800000"/>
                </a:solidFill>
              </a:rPr>
              <a:t>Complex entity A </a:t>
            </a:r>
            <a:r>
              <a:rPr lang="en-US" dirty="0" smtClean="0"/>
              <a:t>MATCHES </a:t>
            </a:r>
            <a:r>
              <a:rPr lang="en-US" dirty="0" smtClean="0">
                <a:solidFill>
                  <a:srgbClr val="800000"/>
                </a:solidFill>
              </a:rPr>
              <a:t>Complex entity B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13" name="Picture 4" descr="C:\Users\mengel.AD-DDB\AppData\Local\Microsoft\Windows\Temporary Internet Files\Content.IE5\13B9Z33R\smiley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00" y="3834620"/>
            <a:ext cx="991553" cy="9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6E989BB9-3CC7-4ADB-A5A9-6FC66B9DB0FD}" type="slidenum">
              <a:rPr lang="de-DE" sz="1000" b="1"/>
              <a:pPr algn="ctr"/>
              <a:t>13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/>
          <a:p>
            <a:r>
              <a:rPr lang="en-US" dirty="0" smtClean="0"/>
              <a:t>Connotation scope</a:t>
            </a:r>
            <a:endParaRPr lang="en-US" dirty="0"/>
          </a:p>
        </p:txBody>
      </p:sp>
      <p:sp>
        <p:nvSpPr>
          <p:cNvPr id="9" name="Inhaltsplatzhalter 4"/>
          <p:cNvSpPr>
            <a:spLocks noGrp="1"/>
          </p:cNvSpPr>
          <p:nvPr>
            <p:ph idx="1"/>
          </p:nvPr>
        </p:nvSpPr>
        <p:spPr>
          <a:xfrm>
            <a:off x="288000" y="2204864"/>
            <a:ext cx="8460000" cy="5760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DDC: What’s in the class?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94709"/>
              </p:ext>
            </p:extLst>
          </p:nvPr>
        </p:nvGraphicFramePr>
        <p:xfrm>
          <a:off x="323528" y="3024000"/>
          <a:ext cx="6096000" cy="21082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Category A</a:t>
                      </a:r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-US" sz="1800" b="1" u="none" strike="noStrike" kern="1200" baseline="0" noProof="0" dirty="0" smtClean="0"/>
                        <a:t>Class heading</a:t>
                      </a: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-US" sz="1800" b="1" u="none" strike="noStrike" kern="1200" baseline="0" noProof="0" dirty="0" smtClean="0"/>
                        <a:t>Definition note</a:t>
                      </a: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-US" sz="1800" b="1" u="none" strike="noStrike" kern="1200" baseline="0" noProof="0" dirty="0" smtClean="0"/>
                        <a:t>Variant-name note</a:t>
                      </a:r>
                    </a:p>
                    <a:p>
                      <a:pPr rtl="0">
                        <a:lnSpc>
                          <a:spcPct val="150000"/>
                        </a:lnSpc>
                      </a:pPr>
                      <a:r>
                        <a:rPr lang="en-US" sz="1800" b="1" u="none" strike="noStrike" kern="1200" baseline="0" noProof="0" dirty="0" smtClean="0"/>
                        <a:t>Scope 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Expands or limits the scope of meaning of the whole class number (Notes usually refer</a:t>
                      </a:r>
                      <a:r>
                        <a:rPr lang="en-US" baseline="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to class heading)</a:t>
                      </a:r>
                      <a:endParaRPr lang="en-US" noProof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9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FFC920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1EB0142D-B270-4794-8B97-49896BD769A3}" type="slidenum">
              <a:rPr lang="de-DE" sz="1000" b="1"/>
              <a:pPr algn="ctr"/>
              <a:t>14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023833"/>
              </p:ext>
            </p:extLst>
          </p:nvPr>
        </p:nvGraphicFramePr>
        <p:xfrm>
          <a:off x="323528" y="3024000"/>
          <a:ext cx="6096000" cy="274828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Category B</a:t>
                      </a:r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800" b="1" u="none" strike="noStrike" kern="1200" baseline="0" noProof="0" dirty="0" smtClean="0">
                          <a:solidFill>
                            <a:schemeClr val="bg1"/>
                          </a:solidFill>
                        </a:rPr>
                        <a:t>Class-here note</a:t>
                      </a:r>
                    </a:p>
                    <a:p>
                      <a:pPr rtl="0"/>
                      <a:endParaRPr lang="en-US" sz="1800" b="1" i="0" u="none" strike="noStrike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US" sz="1800" b="0" i="0" u="none" strike="noStrik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Principle of “approximate the whole”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Expands or limits the scope of meaning of a topic</a:t>
                      </a:r>
                      <a:endParaRPr lang="en-US" noProof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800" b="1" i="0" u="none" strike="noStrik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Including note</a:t>
                      </a:r>
                    </a:p>
                    <a:p>
                      <a:pPr rtl="0"/>
                      <a:endParaRPr lang="en-US" sz="1800" b="0" i="0" u="none" strike="noStrike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en-US" sz="1800" b="0" i="0" u="none" strike="noStrik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Principle of </a:t>
                      </a:r>
                    </a:p>
                    <a:p>
                      <a:pPr rtl="0"/>
                      <a:r>
                        <a:rPr lang="en-US" sz="1800" b="0" i="0" u="none" strike="noStrik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“standing room”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/>
          <a:p>
            <a:r>
              <a:rPr lang="en-US" dirty="0" smtClean="0"/>
              <a:t>Connotation scope</a:t>
            </a:r>
            <a:endParaRPr lang="en-US" dirty="0"/>
          </a:p>
        </p:txBody>
      </p:sp>
      <p:sp>
        <p:nvSpPr>
          <p:cNvPr id="11" name="Inhaltsplatzhalter 4"/>
          <p:cNvSpPr>
            <a:spLocks noGrp="1"/>
          </p:cNvSpPr>
          <p:nvPr>
            <p:ph idx="1"/>
          </p:nvPr>
        </p:nvSpPr>
        <p:spPr>
          <a:xfrm>
            <a:off x="288000" y="2204864"/>
            <a:ext cx="8460000" cy="5760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DDC: What’s in the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007EEF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5BB910FC-E7E2-4C07-816E-9606D72285F4}" type="slidenum">
              <a:rPr lang="de-DE" sz="1000" b="1"/>
              <a:pPr algn="ctr"/>
              <a:t>15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/>
          <a:p>
            <a:r>
              <a:rPr lang="en-US" dirty="0" smtClean="0"/>
              <a:t>Connotation scope</a:t>
            </a:r>
            <a:endParaRPr lang="en-US" dirty="0"/>
          </a:p>
        </p:txBody>
      </p:sp>
      <p:sp>
        <p:nvSpPr>
          <p:cNvPr id="9" name="Inhaltsplatzhalter 4"/>
          <p:cNvSpPr txBox="1">
            <a:spLocks/>
          </p:cNvSpPr>
          <p:nvPr/>
        </p:nvSpPr>
        <p:spPr bwMode="auto">
          <a:xfrm>
            <a:off x="288000" y="2204864"/>
            <a:ext cx="8460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3000"/>
              </a:lnSpc>
              <a:spcBef>
                <a:spcPts val="900"/>
              </a:spcBef>
              <a:spcAft>
                <a:spcPct val="0"/>
              </a:spcAft>
              <a:buFont typeface="Verdana" pitchFamily="34" charset="0"/>
              <a:buChar char="–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en-US" kern="0" smtClean="0"/>
              <a:t>DDC: What’s in the class?</a:t>
            </a:r>
            <a:endParaRPr lang="en-US" kern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38093"/>
              </p:ext>
            </p:extLst>
          </p:nvPr>
        </p:nvGraphicFramePr>
        <p:xfrm>
          <a:off x="323528" y="2852936"/>
          <a:ext cx="6096000" cy="375412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Category C</a:t>
                      </a:r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781288">
                <a:tc>
                  <a:txBody>
                    <a:bodyPr/>
                    <a:lstStyle/>
                    <a:p>
                      <a:pPr rtl="0"/>
                      <a:r>
                        <a:rPr lang="en-US" sz="1800" b="1" u="none" strike="noStrike" kern="1200" baseline="0" noProof="0" dirty="0" smtClean="0"/>
                        <a:t>Relative Index terms</a:t>
                      </a:r>
                      <a:endParaRPr lang="en-US" sz="1800" b="1" i="0" u="none" strike="noStrike" kern="1200" baseline="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Show one-to-one correspondence to a topic explicitly mentioned in the class notes or heading</a:t>
                      </a:r>
                    </a:p>
                    <a:p>
                      <a:endParaRPr lang="en-US" noProof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Expand or limit the scope of meaning of the whole class or of a certain topic that may or may not be explicitly mentioned in the class</a:t>
                      </a:r>
                      <a:endParaRPr lang="en-US" noProof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800" b="1" i="0" u="none" strike="noStrike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Mapped terms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noProof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6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004896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CDB78337-3E71-4325-899F-F5DAF048845A}" type="slidenum">
              <a:rPr lang="de-DE" sz="1000" b="1"/>
              <a:pPr algn="ctr"/>
              <a:t>16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460000" cy="777875"/>
          </a:xfrm>
        </p:spPr>
        <p:txBody>
          <a:bodyPr/>
          <a:lstStyle/>
          <a:p>
            <a:r>
              <a:rPr lang="en-US" dirty="0" smtClean="0"/>
              <a:t>Connotation scope</a:t>
            </a:r>
            <a:endParaRPr lang="en-US" dirty="0"/>
          </a:p>
        </p:txBody>
      </p:sp>
      <p:sp>
        <p:nvSpPr>
          <p:cNvPr id="9" name="Inhaltsplatzhalter 4"/>
          <p:cNvSpPr txBox="1">
            <a:spLocks/>
          </p:cNvSpPr>
          <p:nvPr/>
        </p:nvSpPr>
        <p:spPr bwMode="auto">
          <a:xfrm>
            <a:off x="288000" y="1844824"/>
            <a:ext cx="8460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3000"/>
              </a:lnSpc>
              <a:spcBef>
                <a:spcPts val="900"/>
              </a:spcBef>
              <a:spcAft>
                <a:spcPct val="0"/>
              </a:spcAft>
              <a:buFont typeface="Verdana" pitchFamily="34" charset="0"/>
              <a:buChar char="–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en-US" kern="0" dirty="0" smtClean="0"/>
              <a:t>DDC: What else is in the class – but not visible?</a:t>
            </a:r>
            <a:endParaRPr lang="en-US" kern="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79720"/>
              </p:ext>
            </p:extLst>
          </p:nvPr>
        </p:nvGraphicFramePr>
        <p:xfrm>
          <a:off x="323528" y="2492896"/>
          <a:ext cx="8568952" cy="418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equivalent in meaning or are logically part of a topic that is mentioned in the class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logically opposites to each other (e.g., Morality and Immorality in 170)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originating in a superordinate number that have hierarchical force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originating in component of a built number that have hierarchical force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explicitly mentioned only in a see reference, see-also reference or class-elsewhere note and not in the number they direct to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from multi-level or compound RI terms that have a specific equivalent in the entity A vocabulary but are</a:t>
                      </a:r>
                      <a:r>
                        <a:rPr lang="en-US" sz="16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not listed as such in the RI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logically additional examples when an example is given in a note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implied in descriptive or phrasal topics in the class</a:t>
                      </a:r>
                      <a:r>
                        <a:rPr lang="en-US" sz="1600" b="0" baseline="0" dirty="0" smtClean="0">
                          <a:solidFill>
                            <a:srgbClr val="0070C0"/>
                          </a:solidFill>
                        </a:rPr>
                        <a:t> heading or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notes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751781"/>
              </p:ext>
            </p:extLst>
          </p:nvPr>
        </p:nvGraphicFramePr>
        <p:xfrm>
          <a:off x="323528" y="2492896"/>
          <a:ext cx="8568952" cy="418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equivalent in meaning or are logically part of a topic that is mentioned in the class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logically opposites to each other (e.g., Morality and Immorality in 170)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originating in a superordinate number that have hierarchical force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originating in component of a built number that have hierarchical force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explicitly mentioned only in a see reference, see-also reference or class-elsewhere note and not in the number they direct to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from multi-level or compound RI terms that have a specific equivalent in the entity A vocabulary but are</a:t>
                      </a:r>
                      <a:r>
                        <a:rPr lang="en-US" sz="16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not listed as such in the RI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logically additional examples when an example is given in a note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implied in descriptive or phrasal topics in the class</a:t>
                      </a:r>
                      <a:r>
                        <a:rPr lang="en-US" sz="1600" b="0" baseline="0" dirty="0" smtClean="0">
                          <a:solidFill>
                            <a:srgbClr val="0070C0"/>
                          </a:solidFill>
                        </a:rPr>
                        <a:t> heading or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notes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335886"/>
              </p:ext>
            </p:extLst>
          </p:nvPr>
        </p:nvGraphicFramePr>
        <p:xfrm>
          <a:off x="323528" y="2492896"/>
          <a:ext cx="8568952" cy="418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equivalent in meaning or are logically part of a topic that is mentioned in the class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logically opposites to each other (e.g., Morality and Immorality in 170)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originating in a superordinate number that have hierarchical force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originating in component of a built number that have hierarchical force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explicitly mentioned only in a see reference, see-also reference or class-elsewhere note and not in the number they direct to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from multi-level or compound RI terms that have a specific equivalent in the entity A vocabulary but are</a:t>
                      </a:r>
                      <a:r>
                        <a:rPr lang="en-US" sz="16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not listed as such in the RI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logically additional examples when an example is given in a note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implied in descriptive or phrasal topics in the class</a:t>
                      </a:r>
                      <a:r>
                        <a:rPr lang="en-US" sz="1600" b="0" baseline="0" dirty="0" smtClean="0">
                          <a:solidFill>
                            <a:srgbClr val="0070C0"/>
                          </a:solidFill>
                        </a:rPr>
                        <a:t> heading or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notes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392969"/>
              </p:ext>
            </p:extLst>
          </p:nvPr>
        </p:nvGraphicFramePr>
        <p:xfrm>
          <a:off x="323528" y="2492896"/>
          <a:ext cx="8568952" cy="418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equivalent in meaning or are logically part of a topic that is mentioned in the class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logically opposites to each other (e.g., Morality and Immorality in 170)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originating in a superordinate number that have hierarchical force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originating in component of a built number that have hierarchical force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explicitly mentioned only in a see reference, see-also reference or class-elsewhere note and not in the number they direct to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from multi-level or compound RI terms that have a specific equivalent in the entity A vocabulary but are</a:t>
                      </a:r>
                      <a:r>
                        <a:rPr lang="en-US" sz="16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not listed as such in the RI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logically additional examples when an example is given in a note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implied in descriptive or phrasal topics in the class</a:t>
                      </a:r>
                      <a:r>
                        <a:rPr lang="en-US" sz="1600" b="0" baseline="0" dirty="0" smtClean="0">
                          <a:solidFill>
                            <a:srgbClr val="0070C0"/>
                          </a:solidFill>
                        </a:rPr>
                        <a:t> heading or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notes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53635"/>
              </p:ext>
            </p:extLst>
          </p:nvPr>
        </p:nvGraphicFramePr>
        <p:xfrm>
          <a:off x="323528" y="2492896"/>
          <a:ext cx="8568952" cy="418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equivalent in meaning or are logically part of a topic that is mentioned in the class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logically opposites to each other (e.g., Morality and Immorality in 170)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originating in a superordinate number that have hierarchical force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originating in component of a built number that have hierarchical force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explicitly mentioned only in a see reference, see-also reference or class-elsewhere note and not in the number they direct to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from multi-level or compound RI terms that have a specific equivalent in the entity A vocabulary but are</a:t>
                      </a:r>
                      <a:r>
                        <a:rPr lang="en-US" sz="1600" b="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not listed as such in the RI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logically additional examples when an example is given in a note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implied in descriptive or phrasal topics in the class</a:t>
                      </a:r>
                      <a:r>
                        <a:rPr lang="en-US" sz="1600" b="0" baseline="0" dirty="0" smtClean="0">
                          <a:solidFill>
                            <a:srgbClr val="0070C0"/>
                          </a:solidFill>
                        </a:rPr>
                        <a:t> heading or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notes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543703"/>
              </p:ext>
            </p:extLst>
          </p:nvPr>
        </p:nvGraphicFramePr>
        <p:xfrm>
          <a:off x="323528" y="2492896"/>
          <a:ext cx="8568952" cy="418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equivalent in meaning or are logically part of a topic that is mentioned in the class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logically opposites to each other (e.g., Morality and Immorality in 170)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originating in a superordinate number that have hierarchical force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originating in component of a built number that have hierarchical force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explicitly mentioned only in a see reference, see-also reference or class-elsewhere note and not in the number they direct to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from multi-level or compound RI terms that have a specific equivalent in the entity A vocabulary but are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not listed as such in the RI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logically additional examples when an example is given in a note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implied in descriptive or phrasal topics in the class</a:t>
                      </a:r>
                      <a:r>
                        <a:rPr lang="en-US" sz="1600" b="0" baseline="0" dirty="0" smtClean="0">
                          <a:solidFill>
                            <a:srgbClr val="0070C0"/>
                          </a:solidFill>
                        </a:rPr>
                        <a:t> heading or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notes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76041"/>
              </p:ext>
            </p:extLst>
          </p:nvPr>
        </p:nvGraphicFramePr>
        <p:xfrm>
          <a:off x="323528" y="2492896"/>
          <a:ext cx="8568952" cy="418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equivalent in meaning or are logically part of a topic that is mentioned in the class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logically opposites to each other (e.g., Morality and Immorality in 170)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originating in a superordinate number that have hierarchical force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originating in component of a built number that have hierarchical force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explicitly mentioned only in a see reference, see-also reference or class-elsewhere note and not in the number they direct to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from multi-level or compound RI terms that have a specific equivalent in the entity A vocabulary but are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not listed as such in the RI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logically additional examples when an example is given in a note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Topics that are implied in descriptive or phrasal topics in the class</a:t>
                      </a:r>
                      <a:r>
                        <a:rPr lang="en-US" sz="1600" b="0" baseline="0" dirty="0" smtClean="0">
                          <a:solidFill>
                            <a:srgbClr val="0070C0"/>
                          </a:solidFill>
                        </a:rPr>
                        <a:t> heading or </a:t>
                      </a:r>
                      <a:r>
                        <a:rPr lang="en-US" sz="1600" b="0" dirty="0" smtClean="0">
                          <a:solidFill>
                            <a:srgbClr val="0070C0"/>
                          </a:solidFill>
                        </a:rPr>
                        <a:t>notes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61745"/>
              </p:ext>
            </p:extLst>
          </p:nvPr>
        </p:nvGraphicFramePr>
        <p:xfrm>
          <a:off x="323528" y="2276872"/>
          <a:ext cx="8568952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equivalent in meaning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or are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logically part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of a topic that is mentioned in the class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logically opposites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to each other (e.g., Morality and Immorality in 170)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originating in a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superordinate number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that have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hierarchical force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originating in a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component of a built number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that have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hierarchical force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explicitly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mentioned only in a see reference, see-also reference or class-elsewhere note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and not in the number they direct to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from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multi-level or compound RI terms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that have a specific equivalent in the entity A vocabulary but are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not listed as such in the RI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logically additional examples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when an example is given in a note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Topics that are implied in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descriptive or phrasal topics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 in the class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</a:rPr>
                        <a:t> heading or 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08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8000" y="1"/>
            <a:ext cx="215900" cy="1196752"/>
          </a:xfrm>
          <a:prstGeom prst="rect">
            <a:avLst/>
          </a:prstGeom>
          <a:solidFill>
            <a:srgbClr val="0046C4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EBFEB206-4A3F-4696-935B-82AB82FC11DA}" type="slidenum">
              <a:rPr lang="de-DE" sz="1000" b="1"/>
              <a:pPr algn="ctr"/>
              <a:t>17</a:t>
            </a:fld>
            <a:endParaRPr lang="de-DE" sz="1000" b="1" dirty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/>
          <a:p>
            <a:r>
              <a:rPr lang="en-US" dirty="0" smtClean="0"/>
              <a:t>Unidirectional vs. bidirectional mapping</a:t>
            </a:r>
            <a:endParaRPr lang="en-US" dirty="0"/>
          </a:p>
        </p:txBody>
      </p:sp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373934" y="2420888"/>
            <a:ext cx="4990154" cy="1663200"/>
            <a:chOff x="971600" y="3140968"/>
            <a:chExt cx="7128792" cy="2376000"/>
          </a:xfrm>
        </p:grpSpPr>
        <p:sp>
          <p:nvSpPr>
            <p:cNvPr id="14" name="Ellipse 13"/>
            <p:cNvSpPr/>
            <p:nvPr/>
          </p:nvSpPr>
          <p:spPr>
            <a:xfrm>
              <a:off x="971600" y="3140968"/>
              <a:ext cx="2376264" cy="23760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Complex entity</a:t>
              </a:r>
            </a:p>
            <a:p>
              <a:pPr algn="ctr"/>
              <a:r>
                <a:rPr lang="en-US" sz="1600" b="1" dirty="0" smtClean="0"/>
                <a:t>A</a:t>
              </a:r>
              <a:endParaRPr lang="en-US" sz="1600" b="1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5724128" y="3140968"/>
              <a:ext cx="2376264" cy="23760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Complex entity</a:t>
              </a:r>
            </a:p>
            <a:p>
              <a:pPr algn="ctr"/>
              <a:r>
                <a:rPr lang="en-US" sz="1600" b="1" dirty="0" smtClean="0"/>
                <a:t>B</a:t>
              </a:r>
              <a:endParaRPr lang="en-US" sz="1600" b="1" dirty="0"/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>
              <a:off x="3600096" y="4328968"/>
              <a:ext cx="1836000" cy="0"/>
            </a:xfrm>
            <a:prstGeom prst="straightConnector1">
              <a:avLst/>
            </a:prstGeom>
            <a:ln w="7302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373934" y="4581128"/>
            <a:ext cx="4990154" cy="1663200"/>
            <a:chOff x="971600" y="3140968"/>
            <a:chExt cx="7128792" cy="2376000"/>
          </a:xfrm>
        </p:grpSpPr>
        <p:sp>
          <p:nvSpPr>
            <p:cNvPr id="10" name="Ellipse 9"/>
            <p:cNvSpPr/>
            <p:nvPr/>
          </p:nvSpPr>
          <p:spPr>
            <a:xfrm>
              <a:off x="971600" y="3140968"/>
              <a:ext cx="2376264" cy="23760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Complex entity</a:t>
              </a:r>
            </a:p>
            <a:p>
              <a:pPr algn="ctr"/>
              <a:r>
                <a:rPr lang="en-US" sz="1600" b="1" dirty="0" smtClean="0"/>
                <a:t>A</a:t>
              </a:r>
              <a:endParaRPr lang="en-US" sz="1600" b="1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724128" y="3140968"/>
              <a:ext cx="2376264" cy="23760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Complex entity</a:t>
              </a:r>
            </a:p>
            <a:p>
              <a:pPr algn="ctr"/>
              <a:r>
                <a:rPr lang="en-US" sz="1600" b="1" dirty="0" smtClean="0"/>
                <a:t>B</a:t>
              </a:r>
              <a:endParaRPr lang="en-US" sz="1600" b="1" dirty="0"/>
            </a:p>
          </p:txBody>
        </p:sp>
        <p:pic>
          <p:nvPicPr>
            <p:cNvPr id="12" name="Picture 5" descr="C:\Users\mengel.AD-DDB\AppData\Local\Microsoft\Windows\Temporary Internet Files\Content.IE5\TPOAWANU\pfeil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000" y="4022264"/>
              <a:ext cx="1800000" cy="612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4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87338" y="1"/>
            <a:ext cx="216000" cy="1196751"/>
          </a:xfrm>
          <a:prstGeom prst="rect">
            <a:avLst/>
          </a:prstGeom>
          <a:solidFill>
            <a:srgbClr val="00AEFA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41DD5E45-7A98-4147-A7E0-A8DC2A41740A}" type="slidenum">
              <a:rPr lang="de-DE" sz="1000" b="1" smtClean="0"/>
              <a:pPr algn="ctr"/>
              <a:t>18</a:t>
            </a:fld>
            <a:endParaRPr lang="de-DE" sz="1000" b="1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63992"/>
              </p:ext>
            </p:extLst>
          </p:nvPr>
        </p:nvGraphicFramePr>
        <p:xfrm>
          <a:off x="323528" y="3140968"/>
          <a:ext cx="7921080" cy="21602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88432"/>
                <a:gridCol w="2592288"/>
                <a:gridCol w="3240360"/>
              </a:tblGrid>
              <a:tr h="513673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Initial system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DDC</a:t>
                      </a:r>
                      <a:endParaRPr lang="en-US" noProof="0" dirty="0"/>
                    </a:p>
                  </a:txBody>
                  <a:tcPr/>
                </a:tc>
              </a:tr>
              <a:tr h="1646567"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Tektonik</a:t>
                      </a:r>
                      <a:endParaRPr lang="en-US" noProof="0" dirty="0" smtClean="0"/>
                    </a:p>
                    <a:p>
                      <a:endParaRPr lang="en-US" noProof="0" dirty="0" smtClean="0"/>
                    </a:p>
                    <a:p>
                      <a:r>
                        <a:rPr lang="en-US" sz="1200" noProof="0" dirty="0" smtClean="0"/>
                        <a:t>SYN</a:t>
                      </a:r>
                      <a:r>
                        <a:rPr lang="en-US" sz="1200" baseline="0" noProof="0" dirty="0" smtClean="0"/>
                        <a:t> </a:t>
                      </a:r>
                      <a:r>
                        <a:rPr lang="en-US" sz="1200" baseline="0" noProof="0" dirty="0" err="1" smtClean="0"/>
                        <a:t>Geotektonik</a:t>
                      </a: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551.8 Structural geology</a:t>
                      </a:r>
                    </a:p>
                    <a:p>
                      <a:r>
                        <a:rPr lang="en-US" noProof="0" dirty="0" smtClean="0"/>
                        <a:t>Class here deformation, diastrophism, </a:t>
                      </a:r>
                      <a:r>
                        <a:rPr lang="en-US" noProof="0" dirty="0" err="1" smtClean="0"/>
                        <a:t>epeirogeny</a:t>
                      </a:r>
                      <a:r>
                        <a:rPr lang="en-US" noProof="0" dirty="0" smtClean="0"/>
                        <a:t>, tectonics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mengel.AD-DDB\AppData\Local\Microsoft\Windows\Temporary Internet Files\Content.IE5\FIBYIR5Y\daumenhoch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953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mengel.AD-DDB\AppData\Local\Microsoft\Windows\Temporary Internet Files\Content.IE5\TPOAWANU\pfeil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968" y="3752419"/>
            <a:ext cx="1800000" cy="61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mengel.AD-DDB\AppData\Local\Microsoft\Windows\Temporary Internet Files\Content.IE5\TPOAWANU\pfeil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31841" y="4544506"/>
            <a:ext cx="1800000" cy="61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engel.AD-DDB\AppData\Local\Microsoft\Windows\Temporary Internet Files\Content.IE5\1FYM54MN\faccina-confusa-300x29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23209"/>
            <a:ext cx="5715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/>
          <a:p>
            <a:r>
              <a:rPr lang="en-US" dirty="0" smtClean="0"/>
              <a:t>Unidirectional vs. bidirectional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87338" y="1"/>
            <a:ext cx="215900" cy="1196751"/>
          </a:xfrm>
          <a:prstGeom prst="rect">
            <a:avLst/>
          </a:prstGeom>
          <a:solidFill>
            <a:srgbClr val="FFC920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409DEF66-784C-4ABA-A954-EA29E77B5B61}" type="slidenum">
              <a:rPr lang="de-DE" sz="1000" b="1"/>
              <a:pPr algn="ctr"/>
              <a:t>19</a:t>
            </a:fld>
            <a:endParaRPr lang="de-DE" sz="1000" b="1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5400446" cy="4572000"/>
          </a:xfrm>
          <a:prstGeom prst="rect">
            <a:avLst/>
          </a:prstGeom>
        </p:spPr>
      </p:pic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88000" y="1484784"/>
            <a:ext cx="8460000" cy="777875"/>
          </a:xfrm>
        </p:spPr>
        <p:txBody>
          <a:bodyPr/>
          <a:lstStyle/>
          <a:p>
            <a:r>
              <a:rPr lang="en-US" dirty="0" smtClean="0"/>
              <a:t>Unidirectional vs. bidirectional mapping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91880" y="3429000"/>
            <a:ext cx="936104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6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7338" y="1"/>
            <a:ext cx="215900" cy="1196751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C9B14742-FF91-4173-BD01-398BF8230A4C}" type="slidenum">
              <a:rPr lang="de-DE" sz="1000" b="1"/>
              <a:pPr algn="ctr"/>
              <a:t>2</a:t>
            </a:fld>
            <a:endParaRPr lang="de-DE" sz="1000" b="1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>
                <a:solidFill>
                  <a:schemeClr val="bg2"/>
                </a:solidFill>
              </a:rPr>
              <a:t>| Mengel / Svensson | EDUG 2015, Mapping Workshop | 15 Apr 2015</a:t>
            </a:r>
            <a:endParaRPr lang="de-DE" dirty="0" smtClean="0">
              <a:solidFill>
                <a:schemeClr val="bg2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288000" y="1628800"/>
            <a:ext cx="8460000" cy="3672000"/>
          </a:xfrm>
          <a:noFill/>
          <a:ln>
            <a:noFill/>
          </a:ln>
        </p:spPr>
        <p:txBody>
          <a:bodyPr/>
          <a:lstStyle/>
          <a:p>
            <a:pPr marL="542925" indent="-542925" eaLnBrk="1" hangingPunct="1">
              <a:spcBef>
                <a:spcPts val="900"/>
              </a:spcBef>
              <a:buFont typeface="Verdana" pitchFamily="34" charset="0"/>
              <a:buAutoNum type="arabicPeriod"/>
            </a:pPr>
            <a:r>
              <a:rPr lang="en-US" sz="2600" b="1" dirty="0" smtClean="0"/>
              <a:t>What it is about to map Dewey</a:t>
            </a:r>
          </a:p>
          <a:p>
            <a:pPr marL="542925" indent="-542925" eaLnBrk="1" hangingPunct="1">
              <a:spcBef>
                <a:spcPts val="900"/>
              </a:spcBef>
              <a:buFont typeface="Verdana" pitchFamily="34" charset="0"/>
              <a:buAutoNum type="arabicPeriod"/>
            </a:pPr>
            <a:endParaRPr lang="en-US" sz="2600" b="1" dirty="0" smtClean="0"/>
          </a:p>
          <a:p>
            <a:pPr marL="542925" indent="-542925" eaLnBrk="1" hangingPunct="1">
              <a:spcBef>
                <a:spcPts val="900"/>
              </a:spcBef>
              <a:buFont typeface="Verdana" pitchFamily="34" charset="0"/>
              <a:buAutoNum type="arabicPeriod"/>
            </a:pPr>
            <a:r>
              <a:rPr lang="en-US" sz="2600" b="1" dirty="0" smtClean="0"/>
              <a:t>Things to talk about (early!) in the mapping project</a:t>
            </a:r>
          </a:p>
          <a:p>
            <a:pPr marL="542925" indent="-542925" eaLnBrk="1" hangingPunct="1">
              <a:spcBef>
                <a:spcPts val="900"/>
              </a:spcBef>
              <a:buFont typeface="Verdana" pitchFamily="34" charset="0"/>
              <a:buAutoNum type="arabicPeriod"/>
            </a:pPr>
            <a:endParaRPr lang="en-US" sz="2600" b="1" dirty="0" smtClean="0"/>
          </a:p>
          <a:p>
            <a:pPr marL="542925" indent="-542925" eaLnBrk="1" hangingPunct="1">
              <a:spcBef>
                <a:spcPts val="900"/>
              </a:spcBef>
              <a:buFont typeface="Verdana" pitchFamily="34" charset="0"/>
              <a:buAutoNum type="arabicPeriod"/>
            </a:pPr>
            <a:r>
              <a:rPr lang="en-US" dirty="0" smtClean="0"/>
              <a:t>Things to consider when you want to share your mappings with someone else</a:t>
            </a:r>
            <a:endParaRPr lang="en-US" sz="2600" b="1" dirty="0" smtClean="0"/>
          </a:p>
          <a:p>
            <a:pPr marL="0" indent="0" eaLnBrk="1" hangingPunct="1">
              <a:spcBef>
                <a:spcPts val="900"/>
              </a:spcBef>
              <a:buNone/>
            </a:pPr>
            <a:endParaRPr lang="en-US" sz="2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87338" y="1"/>
            <a:ext cx="215900" cy="119675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409DEF66-784C-4ABA-A954-EA29E77B5B61}" type="slidenum">
              <a:rPr lang="de-DE" sz="1000" b="1"/>
              <a:pPr algn="ctr"/>
              <a:t>20</a:t>
            </a:fld>
            <a:endParaRPr lang="de-DE" sz="1000" b="1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88000" y="1484784"/>
            <a:ext cx="8460000" cy="777875"/>
          </a:xfrm>
        </p:spPr>
        <p:txBody>
          <a:bodyPr/>
          <a:lstStyle/>
          <a:p>
            <a:r>
              <a:rPr lang="en-US" dirty="0" smtClean="0"/>
              <a:t>Unidirectional vs. bidirectional mapping</a:t>
            </a:r>
            <a:endParaRPr lang="en-US" dirty="0"/>
          </a:p>
        </p:txBody>
      </p:sp>
      <p:sp>
        <p:nvSpPr>
          <p:cNvPr id="10" name="Inhaltsplatzhalter 4"/>
          <p:cNvSpPr txBox="1">
            <a:spLocks/>
          </p:cNvSpPr>
          <p:nvPr/>
        </p:nvSpPr>
        <p:spPr bwMode="auto">
          <a:xfrm>
            <a:off x="288000" y="2060848"/>
            <a:ext cx="8460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3000"/>
              </a:lnSpc>
              <a:spcBef>
                <a:spcPts val="900"/>
              </a:spcBef>
              <a:spcAft>
                <a:spcPct val="0"/>
              </a:spcAft>
              <a:buFont typeface="Verdana" pitchFamily="34" charset="0"/>
              <a:buChar char="–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kern="0" dirty="0" smtClean="0"/>
              <a:t>Degrees of Determinacy</a:t>
            </a:r>
          </a:p>
          <a:p>
            <a:pPr marL="400050" lvl="1" indent="0">
              <a:buNone/>
            </a:pPr>
            <a:r>
              <a:rPr lang="en-US" i="1" kern="0" dirty="0" smtClean="0"/>
              <a:t>Relationship based on the Connotation scopes of both systems and under consideration of unidirectional mapping</a:t>
            </a:r>
          </a:p>
          <a:p>
            <a:pPr marL="0" indent="0">
              <a:buNone/>
            </a:pPr>
            <a:endParaRPr lang="en-US" b="1" kern="0" dirty="0" smtClean="0"/>
          </a:p>
        </p:txBody>
      </p:sp>
      <p:sp>
        <p:nvSpPr>
          <p:cNvPr id="4" name="Rechteck 3"/>
          <p:cNvSpPr/>
          <p:nvPr/>
        </p:nvSpPr>
        <p:spPr>
          <a:xfrm>
            <a:off x="288032" y="3356992"/>
            <a:ext cx="4572000" cy="1754326"/>
          </a:xfrm>
          <a:prstGeom prst="rect">
            <a:avLst/>
          </a:prstGeom>
          <a:solidFill>
            <a:srgbClr val="FF6600"/>
          </a:solidFill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D4 = fully </a:t>
            </a:r>
            <a:r>
              <a:rPr lang="en-US" b="1" dirty="0" smtClean="0">
                <a:solidFill>
                  <a:schemeClr val="bg1"/>
                </a:solidFill>
              </a:rPr>
              <a:t>correspondent 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D3 = high </a:t>
            </a:r>
            <a:r>
              <a:rPr lang="en-US" b="1" dirty="0" smtClean="0">
                <a:solidFill>
                  <a:schemeClr val="bg1"/>
                </a:solidFill>
              </a:rPr>
              <a:t>relevance 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D2 = partial </a:t>
            </a:r>
            <a:r>
              <a:rPr lang="en-US" b="1" dirty="0" smtClean="0">
                <a:solidFill>
                  <a:schemeClr val="bg1"/>
                </a:solidFill>
              </a:rPr>
              <a:t>relevance 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D1 = minor relevance</a:t>
            </a:r>
          </a:p>
        </p:txBody>
      </p:sp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369708" y="5412728"/>
            <a:ext cx="2495077" cy="831600"/>
            <a:chOff x="971600" y="3140968"/>
            <a:chExt cx="7128792" cy="2376000"/>
          </a:xfrm>
        </p:grpSpPr>
        <p:sp>
          <p:nvSpPr>
            <p:cNvPr id="12" name="Ellipse 11"/>
            <p:cNvSpPr/>
            <p:nvPr/>
          </p:nvSpPr>
          <p:spPr>
            <a:xfrm>
              <a:off x="971600" y="3140968"/>
              <a:ext cx="2376264" cy="23760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Complex entity</a:t>
              </a:r>
            </a:p>
            <a:p>
              <a:pPr algn="ctr"/>
              <a:r>
                <a:rPr lang="en-US" sz="600" b="1" dirty="0" smtClean="0"/>
                <a:t>A</a:t>
              </a:r>
              <a:endParaRPr lang="en-US" sz="600" b="1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724128" y="3140968"/>
              <a:ext cx="2376264" cy="23760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/>
                <a:t>Complex entity</a:t>
              </a:r>
            </a:p>
            <a:p>
              <a:pPr algn="ctr"/>
              <a:r>
                <a:rPr lang="en-US" sz="600" b="1" dirty="0" smtClean="0"/>
                <a:t>B</a:t>
              </a:r>
              <a:endParaRPr lang="en-US" sz="600" b="1" dirty="0"/>
            </a:p>
          </p:txBody>
        </p:sp>
        <p:pic>
          <p:nvPicPr>
            <p:cNvPr id="14" name="Picture 5" descr="C:\Users\mengel.AD-DDB\AppData\Local\Microsoft\Windows\Temporary Internet Files\Content.IE5\TPOAWANU\pfeil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000" y="4022264"/>
              <a:ext cx="1800000" cy="612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62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87338" y="1"/>
            <a:ext cx="215900" cy="1196751"/>
          </a:xfrm>
          <a:prstGeom prst="rect">
            <a:avLst/>
          </a:prstGeom>
          <a:solidFill>
            <a:srgbClr val="E62E2E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1F6877A1-CE93-4F03-87E7-6555A3C9C3C2}" type="slidenum">
              <a:rPr lang="de-DE" sz="1000" b="1"/>
              <a:pPr algn="ctr"/>
              <a:t>21</a:t>
            </a:fld>
            <a:endParaRPr lang="de-DE" sz="1000" b="1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460000" cy="777875"/>
          </a:xfrm>
        </p:spPr>
        <p:txBody>
          <a:bodyPr/>
          <a:lstStyle/>
          <a:p>
            <a:r>
              <a:rPr lang="en-US" dirty="0" smtClean="0"/>
              <a:t>Specificity</a:t>
            </a:r>
            <a:endParaRPr lang="en-US" dirty="0"/>
          </a:p>
        </p:txBody>
      </p:sp>
      <p:sp>
        <p:nvSpPr>
          <p:cNvPr id="10" name="Inhaltsplatzhalter 4"/>
          <p:cNvSpPr>
            <a:spLocks noGrp="1"/>
          </p:cNvSpPr>
          <p:nvPr>
            <p:ph idx="1"/>
          </p:nvPr>
        </p:nvSpPr>
        <p:spPr>
          <a:xfrm>
            <a:off x="288000" y="2060848"/>
            <a:ext cx="8460000" cy="5040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Notational hierarchy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" y="2780928"/>
            <a:ext cx="9000744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FB8630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E15918B6-6326-4FE2-9FF6-A6C9AEDA9D7E}" type="slidenum">
              <a:rPr lang="de-DE" sz="1000" b="1"/>
              <a:pPr algn="ctr"/>
              <a:t>22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460000" cy="777875"/>
          </a:xfrm>
        </p:spPr>
        <p:txBody>
          <a:bodyPr/>
          <a:lstStyle/>
          <a:p>
            <a:r>
              <a:rPr lang="en-US" dirty="0" smtClean="0"/>
              <a:t>Specificity</a:t>
            </a:r>
            <a:endParaRPr lang="en-US" dirty="0"/>
          </a:p>
        </p:txBody>
      </p:sp>
      <p:sp>
        <p:nvSpPr>
          <p:cNvPr id="9" name="Inhaltsplatzhalter 4"/>
          <p:cNvSpPr>
            <a:spLocks noGrp="1"/>
          </p:cNvSpPr>
          <p:nvPr>
            <p:ph idx="1"/>
          </p:nvPr>
        </p:nvSpPr>
        <p:spPr>
          <a:xfrm>
            <a:off x="288000" y="2060848"/>
            <a:ext cx="8460000" cy="5760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Number building</a:t>
            </a:r>
          </a:p>
          <a:p>
            <a:pPr marL="0" indent="0">
              <a:buNone/>
            </a:pPr>
            <a:r>
              <a:rPr lang="de-DE" b="1" dirty="0"/>
              <a:t>	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644902"/>
              </p:ext>
            </p:extLst>
          </p:nvPr>
        </p:nvGraphicFramePr>
        <p:xfrm>
          <a:off x="287338" y="2780928"/>
          <a:ext cx="846112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423"/>
                <a:gridCol w="3096344"/>
                <a:gridCol w="324036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effectLst/>
                        </a:rPr>
                        <a:t>Bauhausstil (Architektur)</a:t>
                      </a:r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 smtClean="0"/>
                    </a:p>
                    <a:p>
                      <a:endParaRPr lang="de-DE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/>
                          </a:solidFill>
                        </a:rPr>
                        <a:t>  Deep-level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noProof="0" dirty="0" smtClean="0">
                          <a:solidFill>
                            <a:schemeClr val="tx1"/>
                          </a:solidFill>
                        </a:rPr>
                        <a:t>mapping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noProof="0" dirty="0" smtClean="0">
                          <a:solidFill>
                            <a:schemeClr val="tx1"/>
                          </a:solidFill>
                        </a:rPr>
                        <a:t>720.9 </a:t>
                      </a:r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History, geographic treatment, biography [formerly also 721.09]</a:t>
                      </a:r>
                    </a:p>
                    <a:p>
                      <a:r>
                        <a:rPr lang="de-DE" noProof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</a:p>
                    <a:p>
                      <a:r>
                        <a:rPr lang="de-DE" noProof="0" dirty="0" smtClean="0">
                          <a:solidFill>
                            <a:schemeClr val="tx1"/>
                          </a:solidFill>
                        </a:rPr>
                        <a:t>T2—43 </a:t>
                      </a:r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Germany and neighboring central European countries</a:t>
                      </a:r>
                      <a:endParaRPr lang="de-DE" b="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noProof="0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</a:p>
                    <a:p>
                      <a:r>
                        <a:rPr lang="de-DE" noProof="0" dirty="0" smtClean="0">
                          <a:solidFill>
                            <a:schemeClr val="tx1"/>
                          </a:solidFill>
                        </a:rPr>
                        <a:t>T1--09042</a:t>
                      </a:r>
                    </a:p>
                    <a:p>
                      <a:r>
                        <a:rPr lang="de-DE" b="0" noProof="0" dirty="0" smtClean="0">
                          <a:solidFill>
                            <a:schemeClr val="tx1"/>
                          </a:solidFill>
                        </a:rPr>
                        <a:t>1920–1929</a:t>
                      </a:r>
                      <a:endParaRPr lang="en-US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77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007EEF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54901366-3F13-43D2-9BD8-C88395F9D50D}" type="slidenum">
              <a:rPr lang="de-DE" sz="1000" b="1"/>
              <a:pPr algn="ctr"/>
              <a:t>23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460000" cy="777875"/>
          </a:xfrm>
        </p:spPr>
        <p:txBody>
          <a:bodyPr/>
          <a:lstStyle/>
          <a:p>
            <a:r>
              <a:rPr lang="en-US" dirty="0" smtClean="0"/>
              <a:t>Specificity</a:t>
            </a:r>
            <a:endParaRPr lang="en-US" dirty="0"/>
          </a:p>
        </p:txBody>
      </p:sp>
      <p:sp>
        <p:nvSpPr>
          <p:cNvPr id="9" name="Inhaltsplatzhalter 4"/>
          <p:cNvSpPr>
            <a:spLocks noGrp="1"/>
          </p:cNvSpPr>
          <p:nvPr>
            <p:ph idx="1"/>
          </p:nvPr>
        </p:nvSpPr>
        <p:spPr>
          <a:xfrm>
            <a:off x="288000" y="3717032"/>
            <a:ext cx="8460000" cy="2088232"/>
          </a:xfrm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b="1" dirty="0" smtClean="0"/>
              <a:t>Hierarchical force</a:t>
            </a:r>
          </a:p>
          <a:p>
            <a:pPr marL="800100" lvl="2" indent="0">
              <a:buNone/>
            </a:pPr>
            <a:r>
              <a:rPr lang="en-US" dirty="0" smtClean="0"/>
              <a:t>Where to find?</a:t>
            </a:r>
          </a:p>
          <a:p>
            <a:pPr marL="800100" lvl="2" indent="0">
              <a:buNone/>
            </a:pPr>
            <a:r>
              <a:rPr lang="en-US" dirty="0"/>
              <a:t>Definition notes, Variant-name, former-name notes, Scope notes, Class-here notes, Number-built notes, Class-elsewhere notes, Former heading notes, See references</a:t>
            </a:r>
            <a:endParaRPr lang="en-US" dirty="0" smtClean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288000" y="2060848"/>
            <a:ext cx="8460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3000"/>
              </a:lnSpc>
              <a:spcBef>
                <a:spcPts val="900"/>
              </a:spcBef>
              <a:spcAft>
                <a:spcPct val="0"/>
              </a:spcAft>
              <a:buFont typeface="Verdana" pitchFamily="34" charset="0"/>
              <a:buChar char="–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kern="0" dirty="0" smtClean="0"/>
              <a:t>Structural hierarchy</a:t>
            </a:r>
          </a:p>
          <a:p>
            <a:pPr marL="400050" lvl="1" indent="0">
              <a:buNone/>
            </a:pPr>
            <a:r>
              <a:rPr lang="en-US" i="1" kern="0" dirty="0"/>
              <a:t>Whatever is true of the general topic is also true of subordinate topics</a:t>
            </a:r>
          </a:p>
          <a:p>
            <a:pPr marL="0" indent="0">
              <a:buNone/>
            </a:pPr>
            <a:endParaRPr lang="en-US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26698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5E15879C-1943-4F80-9F3A-2F272C09993A}" type="slidenum">
              <a:rPr lang="de-DE" sz="1000" b="1"/>
              <a:pPr algn="ctr"/>
              <a:t>24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460000" cy="777875"/>
          </a:xfrm>
        </p:spPr>
        <p:txBody>
          <a:bodyPr/>
          <a:lstStyle/>
          <a:p>
            <a:r>
              <a:rPr lang="en-US" dirty="0" smtClean="0"/>
              <a:t>Specificity</a:t>
            </a:r>
            <a:endParaRPr lang="en-US" dirty="0"/>
          </a:p>
        </p:txBody>
      </p:sp>
      <p:sp>
        <p:nvSpPr>
          <p:cNvPr id="9" name="Inhaltsplatzhalter 4"/>
          <p:cNvSpPr>
            <a:spLocks noGrp="1"/>
          </p:cNvSpPr>
          <p:nvPr>
            <p:ph idx="1"/>
          </p:nvPr>
        </p:nvSpPr>
        <p:spPr>
          <a:xfrm>
            <a:off x="288000" y="2060848"/>
            <a:ext cx="8460000" cy="5040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Structural hierarchy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2" y="2590953"/>
            <a:ext cx="6300521" cy="391088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264372" y="5013176"/>
            <a:ext cx="2088232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Single social welfare government programs directed to elder persons </a:t>
            </a:r>
            <a:endParaRPr lang="en-US" sz="1600" dirty="0"/>
          </a:p>
        </p:txBody>
      </p:sp>
      <p:sp>
        <p:nvSpPr>
          <p:cNvPr id="4" name="Ellipse 3"/>
          <p:cNvSpPr/>
          <p:nvPr/>
        </p:nvSpPr>
        <p:spPr>
          <a:xfrm>
            <a:off x="295820" y="4221088"/>
            <a:ext cx="3168352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00AEFA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1F6877A1-CE93-4F03-87E7-6555A3C9C3C2}" type="slidenum">
              <a:rPr lang="de-DE" sz="1000" b="1"/>
              <a:pPr algn="ctr"/>
              <a:t>25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460000" cy="777875"/>
          </a:xfrm>
        </p:spPr>
        <p:txBody>
          <a:bodyPr/>
          <a:lstStyle/>
          <a:p>
            <a:r>
              <a:rPr lang="en-US" dirty="0" smtClean="0"/>
              <a:t>Specificity</a:t>
            </a:r>
            <a:endParaRPr lang="en-US" dirty="0"/>
          </a:p>
        </p:txBody>
      </p:sp>
      <p:sp>
        <p:nvSpPr>
          <p:cNvPr id="9" name="Inhaltsplatzhalter 4"/>
          <p:cNvSpPr>
            <a:spLocks noGrp="1"/>
          </p:cNvSpPr>
          <p:nvPr>
            <p:ph idx="1"/>
          </p:nvPr>
        </p:nvSpPr>
        <p:spPr>
          <a:xfrm>
            <a:off x="288000" y="2060848"/>
            <a:ext cx="8460000" cy="5760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Structural hierarchy:</a:t>
            </a:r>
            <a:r>
              <a:rPr lang="en-US" dirty="0"/>
              <a:t> </a:t>
            </a:r>
            <a:r>
              <a:rPr lang="en-US" b="1" dirty="0" smtClean="0"/>
              <a:t>Hierarchical force:</a:t>
            </a:r>
            <a:r>
              <a:rPr lang="en-US" dirty="0" smtClean="0"/>
              <a:t> Example:</a:t>
            </a:r>
          </a:p>
          <a:p>
            <a:pPr marL="0" indent="0">
              <a:buNone/>
            </a:pPr>
            <a:r>
              <a:rPr lang="de-DE" b="1" dirty="0"/>
              <a:t>	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69277"/>
              </p:ext>
            </p:extLst>
          </p:nvPr>
        </p:nvGraphicFramePr>
        <p:xfrm>
          <a:off x="395288" y="2636912"/>
          <a:ext cx="825673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368"/>
                <a:gridCol w="41283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364 Criminology</a:t>
                      </a:r>
                    </a:p>
                    <a:p>
                      <a:r>
                        <a:rPr lang="en-US" b="0" noProof="0" dirty="0" smtClean="0"/>
                        <a:t>Definition note: </a:t>
                      </a:r>
                      <a:r>
                        <a:rPr lang="en-US" i="1" noProof="0" dirty="0" smtClean="0"/>
                        <a:t>Crime and its alleviation</a:t>
                      </a:r>
                    </a:p>
                    <a:p>
                      <a:endParaRPr lang="en-US" noProof="0" dirty="0" smtClean="0"/>
                    </a:p>
                    <a:p>
                      <a:r>
                        <a:rPr lang="en-US" noProof="0" dirty="0" smtClean="0"/>
                        <a:t>364.1 Criminal offenses</a:t>
                      </a:r>
                    </a:p>
                    <a:p>
                      <a:r>
                        <a:rPr lang="en-US" b="0" noProof="0" dirty="0" smtClean="0"/>
                        <a:t>Class-here note: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i="1" noProof="0" dirty="0" smtClean="0"/>
                        <a:t>conspiracy to and incitement to commit an offense, individuals identified with a specific offense or type of offense, investigation of specific crimes, crimes without victims</a:t>
                      </a:r>
                    </a:p>
                    <a:p>
                      <a:r>
                        <a:rPr lang="de-DE" dirty="0" smtClean="0"/>
                        <a:t>	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364.187 Cruelty to animals</a:t>
                      </a:r>
                    </a:p>
                    <a:p>
                      <a:endParaRPr lang="de-DE" dirty="0" smtClean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572000" y="3068960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 note: </a:t>
            </a:r>
            <a:r>
              <a:rPr lang="en-US" dirty="0" smtClean="0"/>
              <a:t>Crime </a:t>
            </a:r>
            <a:r>
              <a:rPr lang="en-US" dirty="0" smtClean="0">
                <a:solidFill>
                  <a:schemeClr val="bg1"/>
                </a:solidFill>
              </a:rPr>
              <a:t>against animals</a:t>
            </a:r>
            <a:r>
              <a:rPr lang="en-US" dirty="0" smtClean="0"/>
              <a:t> </a:t>
            </a:r>
            <a:r>
              <a:rPr lang="en-US" dirty="0"/>
              <a:t>and its alleviation</a:t>
            </a:r>
          </a:p>
          <a:p>
            <a:endParaRPr lang="en-US" dirty="0"/>
          </a:p>
          <a:p>
            <a:r>
              <a:rPr lang="en-US" dirty="0" smtClean="0"/>
              <a:t>Class-here </a:t>
            </a:r>
            <a:r>
              <a:rPr lang="en-US" dirty="0"/>
              <a:t>note: conspiracy to and incitement to commit an </a:t>
            </a:r>
            <a:r>
              <a:rPr lang="en-US" dirty="0" smtClean="0"/>
              <a:t>offense </a:t>
            </a:r>
            <a:r>
              <a:rPr lang="en-US" dirty="0" smtClean="0">
                <a:solidFill>
                  <a:schemeClr val="bg1"/>
                </a:solidFill>
              </a:rPr>
              <a:t>against animals</a:t>
            </a:r>
            <a:r>
              <a:rPr lang="en-US" dirty="0" smtClean="0"/>
              <a:t>, </a:t>
            </a:r>
            <a:r>
              <a:rPr lang="en-US" dirty="0"/>
              <a:t>individuals identified with a specific offense or type of </a:t>
            </a:r>
            <a:r>
              <a:rPr lang="en-US" dirty="0" smtClean="0"/>
              <a:t>offense </a:t>
            </a:r>
            <a:r>
              <a:rPr lang="en-US" dirty="0" smtClean="0">
                <a:solidFill>
                  <a:schemeClr val="bg1"/>
                </a:solidFill>
              </a:rPr>
              <a:t>against animals</a:t>
            </a:r>
            <a:r>
              <a:rPr lang="en-US" dirty="0" smtClean="0"/>
              <a:t>, </a:t>
            </a:r>
            <a:r>
              <a:rPr lang="en-US" dirty="0"/>
              <a:t>investigation of specific </a:t>
            </a:r>
            <a:r>
              <a:rPr lang="en-US" dirty="0" smtClean="0"/>
              <a:t>crimes </a:t>
            </a:r>
            <a:r>
              <a:rPr lang="en-US" dirty="0" smtClean="0">
                <a:solidFill>
                  <a:schemeClr val="bg1"/>
                </a:solidFill>
              </a:rPr>
              <a:t>against animals</a:t>
            </a:r>
            <a:r>
              <a:rPr lang="en-US" dirty="0" smtClean="0"/>
              <a:t>, …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88426"/>
            <a:ext cx="3599688" cy="34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00AEFA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1F6877A1-CE93-4F03-87E7-6555A3C9C3C2}" type="slidenum">
              <a:rPr lang="de-DE" sz="1000" b="1"/>
              <a:pPr algn="ctr"/>
              <a:t>26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460000" cy="777875"/>
          </a:xfrm>
        </p:spPr>
        <p:txBody>
          <a:bodyPr/>
          <a:lstStyle/>
          <a:p>
            <a:r>
              <a:rPr lang="en-US" dirty="0" smtClean="0"/>
              <a:t>Specificity</a:t>
            </a:r>
            <a:endParaRPr lang="en-US" dirty="0"/>
          </a:p>
        </p:txBody>
      </p:sp>
      <p:sp>
        <p:nvSpPr>
          <p:cNvPr id="9" name="Inhaltsplatzhalter 4"/>
          <p:cNvSpPr>
            <a:spLocks noGrp="1"/>
          </p:cNvSpPr>
          <p:nvPr>
            <p:ph idx="1"/>
          </p:nvPr>
        </p:nvSpPr>
        <p:spPr>
          <a:xfrm>
            <a:off x="288000" y="2060848"/>
            <a:ext cx="8460000" cy="5760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Structural hierarchy:</a:t>
            </a:r>
            <a:r>
              <a:rPr lang="en-US" dirty="0"/>
              <a:t> </a:t>
            </a:r>
            <a:r>
              <a:rPr lang="en-US" b="1" dirty="0" smtClean="0"/>
              <a:t>Hierarchical force:</a:t>
            </a:r>
            <a:r>
              <a:rPr lang="en-US" dirty="0" smtClean="0"/>
              <a:t> Example:</a:t>
            </a:r>
          </a:p>
          <a:p>
            <a:pPr marL="0" indent="0">
              <a:buNone/>
            </a:pPr>
            <a:r>
              <a:rPr lang="de-DE" b="1" dirty="0"/>
              <a:t>	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743981"/>
              </p:ext>
            </p:extLst>
          </p:nvPr>
        </p:nvGraphicFramePr>
        <p:xfrm>
          <a:off x="395288" y="2636912"/>
          <a:ext cx="825673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368"/>
                <a:gridCol w="41283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364 Criminology</a:t>
                      </a:r>
                    </a:p>
                    <a:p>
                      <a:r>
                        <a:rPr lang="en-US" b="0" noProof="0" dirty="0" smtClean="0"/>
                        <a:t>Definition note: </a:t>
                      </a:r>
                      <a:r>
                        <a:rPr lang="en-US" i="1" noProof="0" dirty="0" smtClean="0"/>
                        <a:t>Crime and its alleviation</a:t>
                      </a:r>
                    </a:p>
                    <a:p>
                      <a:endParaRPr lang="en-US" noProof="0" dirty="0" smtClean="0"/>
                    </a:p>
                    <a:p>
                      <a:r>
                        <a:rPr lang="en-US" noProof="0" dirty="0" smtClean="0"/>
                        <a:t>364.1 Criminal offenses</a:t>
                      </a:r>
                    </a:p>
                    <a:p>
                      <a:r>
                        <a:rPr lang="en-US" b="0" noProof="0" dirty="0" smtClean="0"/>
                        <a:t>Class-here note: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i="1" noProof="0" dirty="0" smtClean="0"/>
                        <a:t>conspiracy to and incitement to commit an offense, individuals identified with a specific offense or type of offense, investigation of specific crimes, crimes without victims</a:t>
                      </a:r>
                    </a:p>
                    <a:p>
                      <a:r>
                        <a:rPr lang="de-DE" dirty="0" smtClean="0"/>
                        <a:t>	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364.187 Cruelty to animals</a:t>
                      </a:r>
                    </a:p>
                    <a:p>
                      <a:endParaRPr lang="de-DE" dirty="0" smtClean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572000" y="3068960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 note: </a:t>
            </a:r>
            <a:r>
              <a:rPr lang="en-US" dirty="0" smtClean="0"/>
              <a:t>Crime </a:t>
            </a:r>
            <a:r>
              <a:rPr lang="en-US" dirty="0" smtClean="0">
                <a:solidFill>
                  <a:schemeClr val="bg1"/>
                </a:solidFill>
              </a:rPr>
              <a:t>against animals</a:t>
            </a:r>
            <a:r>
              <a:rPr lang="en-US" dirty="0" smtClean="0"/>
              <a:t> </a:t>
            </a:r>
            <a:r>
              <a:rPr lang="en-US" dirty="0"/>
              <a:t>and its alleviation</a:t>
            </a:r>
          </a:p>
          <a:p>
            <a:endParaRPr lang="en-US" dirty="0"/>
          </a:p>
          <a:p>
            <a:r>
              <a:rPr lang="en-US" dirty="0" smtClean="0"/>
              <a:t>Class-here </a:t>
            </a:r>
            <a:r>
              <a:rPr lang="en-US" dirty="0"/>
              <a:t>note: conspiracy to and incitement to commit an </a:t>
            </a:r>
            <a:r>
              <a:rPr lang="en-US" dirty="0" smtClean="0"/>
              <a:t>offense </a:t>
            </a:r>
            <a:r>
              <a:rPr lang="en-US" dirty="0" smtClean="0">
                <a:solidFill>
                  <a:schemeClr val="bg1"/>
                </a:solidFill>
              </a:rPr>
              <a:t>against animals</a:t>
            </a:r>
            <a:r>
              <a:rPr lang="en-US" dirty="0" smtClean="0"/>
              <a:t>, </a:t>
            </a:r>
            <a:r>
              <a:rPr lang="en-US" dirty="0"/>
              <a:t>individuals identified with a specific offense or type of </a:t>
            </a:r>
            <a:r>
              <a:rPr lang="en-US" dirty="0" smtClean="0"/>
              <a:t>offense </a:t>
            </a:r>
            <a:r>
              <a:rPr lang="en-US" dirty="0" smtClean="0">
                <a:solidFill>
                  <a:schemeClr val="bg1"/>
                </a:solidFill>
              </a:rPr>
              <a:t>against animals</a:t>
            </a:r>
            <a:r>
              <a:rPr lang="en-US" dirty="0" smtClean="0"/>
              <a:t>, </a:t>
            </a:r>
            <a:r>
              <a:rPr lang="en-US" dirty="0"/>
              <a:t>investigation of specific </a:t>
            </a:r>
            <a:r>
              <a:rPr lang="en-US" dirty="0" smtClean="0"/>
              <a:t>crimes </a:t>
            </a:r>
            <a:r>
              <a:rPr lang="en-US" dirty="0" smtClean="0">
                <a:solidFill>
                  <a:schemeClr val="bg1"/>
                </a:solidFill>
              </a:rPr>
              <a:t>against animals</a:t>
            </a:r>
            <a:r>
              <a:rPr lang="en-US" dirty="0" smtClean="0"/>
              <a:t>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FB9A5C09-60F7-4597-AA13-EB7B3B3D1FF2}" type="slidenum">
              <a:rPr lang="de-DE" sz="1000" b="1"/>
              <a:pPr algn="ctr"/>
              <a:t>27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88000" y="1412776"/>
            <a:ext cx="8460000" cy="777875"/>
          </a:xfrm>
        </p:spPr>
        <p:txBody>
          <a:bodyPr/>
          <a:lstStyle/>
          <a:p>
            <a:r>
              <a:rPr lang="en-US" dirty="0" smtClean="0"/>
              <a:t>Specificity</a:t>
            </a:r>
            <a:endParaRPr lang="en-US" dirty="0"/>
          </a:p>
        </p:txBody>
      </p:sp>
      <p:sp>
        <p:nvSpPr>
          <p:cNvPr id="9" name="Inhaltsplatzhalter 4"/>
          <p:cNvSpPr>
            <a:spLocks noGrp="1"/>
          </p:cNvSpPr>
          <p:nvPr>
            <p:ph idx="1"/>
          </p:nvPr>
        </p:nvSpPr>
        <p:spPr>
          <a:xfrm>
            <a:off x="288000" y="2060848"/>
            <a:ext cx="8460000" cy="13681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Context dependency</a:t>
            </a:r>
          </a:p>
          <a:p>
            <a:pPr marL="0" indent="0">
              <a:buNone/>
            </a:pPr>
            <a:r>
              <a:rPr lang="en-US" i="1" dirty="0" smtClean="0"/>
              <a:t>A topic can occur in more than one discipline – in the DDC, that is in all disciplines in which the topic has literary warrant</a:t>
            </a:r>
            <a:r>
              <a:rPr lang="de-DE" b="1" dirty="0"/>
              <a:t>	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316321"/>
              </p:ext>
            </p:extLst>
          </p:nvPr>
        </p:nvGraphicFramePr>
        <p:xfrm>
          <a:off x="321842" y="3551089"/>
          <a:ext cx="8461128" cy="231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423"/>
                <a:gridCol w="3096344"/>
                <a:gridCol w="3240361"/>
              </a:tblGrid>
              <a:tr h="2311668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Fast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Food</a:t>
                      </a:r>
                    </a:p>
                    <a:p>
                      <a:endParaRPr lang="de-DE" sz="1400" dirty="0" smtClean="0"/>
                    </a:p>
                    <a:p>
                      <a:r>
                        <a:rPr lang="de-DE" sz="1400" dirty="0" smtClean="0"/>
                        <a:t>641.555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$d2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>
                          <a:solidFill>
                            <a:schemeClr val="tx1"/>
                          </a:solidFill>
                        </a:rPr>
                        <a:t>One-to-many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noProof="0" dirty="0" smtClean="0">
                          <a:solidFill>
                            <a:schemeClr val="tx1"/>
                          </a:solidFill>
                        </a:rPr>
                        <a:t>mapping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641.555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Timesaving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cooking</a:t>
                      </a:r>
                      <a:endParaRPr lang="de-D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17117" y="4293096"/>
            <a:ext cx="1628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solidFill>
                  <a:schemeClr val="bg1"/>
                </a:solidFill>
              </a:rPr>
              <a:t>306.4613 </a:t>
            </a:r>
            <a:r>
              <a:rPr lang="de-DE" sz="1600" dirty="0" smtClean="0"/>
              <a:t>$d2</a:t>
            </a:r>
            <a:endParaRPr lang="de-DE" sz="1600" dirty="0"/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chemeClr val="bg1"/>
                </a:solidFill>
              </a:rPr>
              <a:t>642.1 </a:t>
            </a:r>
            <a:r>
              <a:rPr lang="de-DE" sz="1600" dirty="0"/>
              <a:t>$</a:t>
            </a:r>
            <a:r>
              <a:rPr lang="de-DE" sz="1600" dirty="0" smtClean="0"/>
              <a:t>d2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5580112" y="4365104"/>
            <a:ext cx="309634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306.4613 *Personal health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642.1 Meals </a:t>
            </a:r>
            <a:r>
              <a:rPr lang="en-US" sz="1400" dirty="0"/>
              <a:t>for home, family, individuals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84827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87338" y="1"/>
            <a:ext cx="215900" cy="1196751"/>
          </a:xfrm>
          <a:prstGeom prst="rect">
            <a:avLst/>
          </a:prstGeom>
          <a:solidFill>
            <a:srgbClr val="E62E2E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1F6877A1-CE93-4F03-87E7-6555A3C9C3C2}" type="slidenum">
              <a:rPr lang="de-DE" sz="1000" b="1"/>
              <a:pPr algn="ctr"/>
              <a:t>28</a:t>
            </a:fld>
            <a:endParaRPr lang="de-DE" sz="1000" b="1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en-US" dirty="0" smtClean="0"/>
              <a:t>Mapping of Tables – Yes or no?</a:t>
            </a:r>
          </a:p>
          <a:p>
            <a:pPr>
              <a:lnSpc>
                <a:spcPts val="2400"/>
              </a:lnSpc>
            </a:pPr>
            <a:r>
              <a:rPr lang="en-US" dirty="0" smtClean="0"/>
              <a:t>Updating (hence versioning) of mappings according to DDC changes – Yes or no? And if Yes, how?</a:t>
            </a:r>
          </a:p>
          <a:p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things to talk about (early!) in the mapping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FB8630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E15918B6-6326-4FE2-9FF6-A6C9AEDA9D7E}" type="slidenum">
              <a:rPr lang="de-DE" sz="1000" b="1"/>
              <a:pPr algn="ctr"/>
              <a:t>29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88000" y="2276872"/>
            <a:ext cx="8460000" cy="424847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dirty="0" smtClean="0"/>
              <a:t>References:</a:t>
            </a:r>
          </a:p>
          <a:p>
            <a:pPr>
              <a:lnSpc>
                <a:spcPts val="1800"/>
              </a:lnSpc>
            </a:pPr>
            <a:r>
              <a:rPr lang="de-DE" sz="1400" dirty="0">
                <a:hlinkClick r:id="rId3"/>
              </a:rPr>
              <a:t>https://</a:t>
            </a:r>
            <a:r>
              <a:rPr lang="de-DE" sz="1400" dirty="0" smtClean="0">
                <a:hlinkClick r:id="rId3"/>
              </a:rPr>
              <a:t>www.oclc.org/content/dam/oclc/dewey/resources/teachingsite/courses/Technical_Introduction.pdf</a:t>
            </a:r>
            <a:endParaRPr lang="de-DE" sz="1400" dirty="0" smtClean="0"/>
          </a:p>
          <a:p>
            <a:pPr>
              <a:lnSpc>
                <a:spcPts val="1800"/>
              </a:lnSpc>
            </a:pPr>
            <a:r>
              <a:rPr lang="de-DE" sz="1400" dirty="0">
                <a:hlinkClick r:id="rId4"/>
              </a:rPr>
              <a:t>http://</a:t>
            </a:r>
            <a:r>
              <a:rPr lang="de-DE" sz="1400" dirty="0" smtClean="0">
                <a:hlinkClick r:id="rId4"/>
              </a:rPr>
              <a:t>www.oclc.org/support/documentation/glossary/dewey.en.html</a:t>
            </a:r>
            <a:endParaRPr lang="de-DE" sz="1400" dirty="0" smtClean="0"/>
          </a:p>
          <a:p>
            <a:pPr>
              <a:lnSpc>
                <a:spcPts val="1800"/>
              </a:lnSpc>
            </a:pPr>
            <a:r>
              <a:rPr lang="en-US" sz="1400" dirty="0"/>
              <a:t>Green, R.; Panzer, M.: The Ontological Character of </a:t>
            </a:r>
            <a:r>
              <a:rPr lang="en-US" sz="1400" dirty="0" smtClean="0"/>
              <a:t>Classes </a:t>
            </a:r>
            <a:r>
              <a:rPr lang="en-US" sz="1400" dirty="0"/>
              <a:t>in the Dewey Decimal Classification. In: </a:t>
            </a:r>
            <a:r>
              <a:rPr lang="en-US" sz="1400" dirty="0" smtClean="0"/>
              <a:t>Paradigms </a:t>
            </a:r>
            <a:r>
              <a:rPr lang="en-US" sz="1400" dirty="0"/>
              <a:t>and conceptual systems in KO: proc. Eleventh int. ISKO conference, Rome, 23-26 February 2010</a:t>
            </a:r>
            <a:r>
              <a:rPr lang="en-US" sz="1400" dirty="0" smtClean="0"/>
              <a:t>.</a:t>
            </a:r>
          </a:p>
          <a:p>
            <a:pPr>
              <a:lnSpc>
                <a:spcPts val="1800"/>
              </a:lnSpc>
            </a:pPr>
            <a:r>
              <a:rPr lang="en-US" sz="1400" dirty="0" err="1" smtClean="0"/>
              <a:t>CrissCross</a:t>
            </a:r>
            <a:r>
              <a:rPr lang="en-US" sz="1400" dirty="0" smtClean="0"/>
              <a:t> project page: </a:t>
            </a:r>
            <a:r>
              <a:rPr lang="de-DE" sz="1400" dirty="0" smtClean="0">
                <a:hlinkClick r:id="rId5"/>
              </a:rPr>
              <a:t>http</a:t>
            </a:r>
            <a:r>
              <a:rPr lang="de-DE" sz="1400" dirty="0">
                <a:hlinkClick r:id="rId5"/>
              </a:rPr>
              <a:t>://</a:t>
            </a:r>
            <a:r>
              <a:rPr lang="de-DE" sz="1400" dirty="0" smtClean="0">
                <a:hlinkClick r:id="rId5"/>
              </a:rPr>
              <a:t>ixtrieve.fh-koeln.de/crisscross/index_en.html</a:t>
            </a:r>
            <a:endParaRPr lang="de-DE" sz="1400" dirty="0" smtClean="0"/>
          </a:p>
          <a:p>
            <a:pPr>
              <a:lnSpc>
                <a:spcPts val="1800"/>
              </a:lnSpc>
            </a:pPr>
            <a:r>
              <a:rPr lang="de-DE" sz="1400" dirty="0" smtClean="0"/>
              <a:t>Gödert, W., Hubrich, J., </a:t>
            </a:r>
            <a:r>
              <a:rPr lang="de-DE" sz="1400" dirty="0" err="1" smtClean="0"/>
              <a:t>Nagelschmidt</a:t>
            </a:r>
            <a:r>
              <a:rPr lang="de-DE" sz="1400" dirty="0" smtClean="0"/>
              <a:t>, M.: </a:t>
            </a:r>
            <a:r>
              <a:rPr lang="de-DE" sz="1400" dirty="0" err="1" smtClean="0"/>
              <a:t>Semantic</a:t>
            </a:r>
            <a:r>
              <a:rPr lang="de-DE" sz="1400" dirty="0" smtClean="0"/>
              <a:t> </a:t>
            </a:r>
            <a:r>
              <a:rPr lang="de-DE" sz="1400" dirty="0" err="1" smtClean="0"/>
              <a:t>Knowledge</a:t>
            </a:r>
            <a:r>
              <a:rPr lang="de-DE" sz="1400" dirty="0" smtClean="0"/>
              <a:t> </a:t>
            </a:r>
            <a:r>
              <a:rPr lang="de-DE" sz="1400" dirty="0" err="1" smtClean="0"/>
              <a:t>Representation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Information Retrieval. De </a:t>
            </a:r>
            <a:r>
              <a:rPr lang="de-DE" sz="1400" dirty="0" err="1" smtClean="0"/>
              <a:t>Gruyter</a:t>
            </a:r>
            <a:r>
              <a:rPr lang="de-DE" sz="1400" dirty="0" smtClean="0"/>
              <a:t> Saur, 2014. </a:t>
            </a:r>
          </a:p>
          <a:p>
            <a:pPr>
              <a:lnSpc>
                <a:spcPts val="1800"/>
              </a:lnSpc>
            </a:pPr>
            <a:r>
              <a:rPr lang="de-DE" sz="1400" dirty="0" err="1" smtClean="0"/>
              <a:t>Illustrations</a:t>
            </a:r>
            <a:r>
              <a:rPr lang="de-DE" sz="1400" dirty="0" smtClean="0"/>
              <a:t> on </a:t>
            </a:r>
            <a:r>
              <a:rPr lang="de-DE" sz="1400" dirty="0" err="1" smtClean="0"/>
              <a:t>slides</a:t>
            </a:r>
            <a:r>
              <a:rPr lang="de-DE" sz="1400" dirty="0" smtClean="0"/>
              <a:t> 9 </a:t>
            </a:r>
            <a:r>
              <a:rPr lang="de-DE" sz="1400" dirty="0" err="1" smtClean="0"/>
              <a:t>and</a:t>
            </a:r>
            <a:r>
              <a:rPr lang="de-DE" sz="1400" dirty="0"/>
              <a:t> 10: Gödert, Winfried: Semantische Wissensrepräsentation und Interoperabilität. In: Information Wissenschaft &amp; Praxis 61 (2010) 1, S. </a:t>
            </a:r>
            <a:r>
              <a:rPr lang="de-DE" sz="1400" dirty="0" smtClean="0"/>
              <a:t>5-28</a:t>
            </a:r>
          </a:p>
          <a:p>
            <a:pPr>
              <a:lnSpc>
                <a:spcPts val="1800"/>
              </a:lnSpc>
            </a:pPr>
            <a:r>
              <a:rPr lang="de-DE" sz="1400" dirty="0" smtClean="0"/>
              <a:t>WebDewey US: </a:t>
            </a:r>
            <a:r>
              <a:rPr lang="de-DE" sz="1400" dirty="0" smtClean="0">
                <a:hlinkClick r:id="rId6"/>
              </a:rPr>
              <a:t>http</a:t>
            </a:r>
            <a:r>
              <a:rPr lang="de-DE" sz="1400" dirty="0">
                <a:hlinkClick r:id="rId6"/>
              </a:rPr>
              <a:t>://</a:t>
            </a:r>
            <a:r>
              <a:rPr lang="de-DE" sz="1400" dirty="0" smtClean="0">
                <a:hlinkClick r:id="rId6"/>
              </a:rPr>
              <a:t>dewey.org/webdewey/login/login.html</a:t>
            </a:r>
            <a:r>
              <a:rPr lang="de-DE" sz="1400" dirty="0" smtClean="0"/>
              <a:t> </a:t>
            </a:r>
          </a:p>
          <a:p>
            <a:pPr>
              <a:lnSpc>
                <a:spcPts val="1800"/>
              </a:lnSpc>
            </a:pPr>
            <a:r>
              <a:rPr lang="de-DE" sz="1400" dirty="0"/>
              <a:t>WebDewey Deutsch: </a:t>
            </a:r>
            <a:r>
              <a:rPr lang="de-DE" sz="1400" dirty="0">
                <a:hlinkClick r:id="rId7"/>
              </a:rPr>
              <a:t>http://deweyde.pansoft.de</a:t>
            </a:r>
            <a:r>
              <a:rPr lang="de-DE" sz="1400" dirty="0" smtClean="0">
                <a:hlinkClick r:id="rId7"/>
              </a:rPr>
              <a:t>/</a:t>
            </a:r>
            <a:r>
              <a:rPr lang="de-DE" sz="1400" dirty="0" smtClean="0"/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4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Mille </a:t>
            </a:r>
            <a:r>
              <a:rPr lang="de-DE" dirty="0" err="1" smtClean="0"/>
              <a:t>grazie</a:t>
            </a:r>
            <a:r>
              <a:rPr lang="de-DE" dirty="0" smtClean="0"/>
              <a:t>, </a:t>
            </a:r>
            <a:r>
              <a:rPr lang="de-DE" dirty="0" err="1" smtClean="0"/>
              <a:t>ragazzi</a:t>
            </a:r>
            <a:r>
              <a:rPr lang="de-DE" dirty="0" smtClean="0"/>
              <a:t> e </a:t>
            </a:r>
            <a:r>
              <a:rPr lang="de-DE" dirty="0" err="1" smtClean="0"/>
              <a:t>ragazze</a:t>
            </a:r>
            <a:r>
              <a:rPr lang="de-DE" dirty="0" smtClean="0"/>
              <a:t> 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67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87338" y="1"/>
            <a:ext cx="216000" cy="1196751"/>
          </a:xfrm>
          <a:prstGeom prst="rect">
            <a:avLst/>
          </a:prstGeom>
          <a:solidFill>
            <a:srgbClr val="00AEFA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41DD5E45-7A98-4147-A7E0-A8DC2A41740A}" type="slidenum">
              <a:rPr lang="de-DE" sz="1000" b="1" smtClean="0"/>
              <a:pPr algn="ctr"/>
              <a:t>3</a:t>
            </a:fld>
            <a:endParaRPr lang="de-DE" sz="1000" b="1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about to map Dewey</a:t>
            </a:r>
            <a:endParaRPr lang="en-US" dirty="0"/>
          </a:p>
        </p:txBody>
      </p:sp>
      <p:sp>
        <p:nvSpPr>
          <p:cNvPr id="8" name="Inhaltsplatzhalter 4"/>
          <p:cNvSpPr txBox="1">
            <a:spLocks/>
          </p:cNvSpPr>
          <p:nvPr/>
        </p:nvSpPr>
        <p:spPr bwMode="auto">
          <a:xfrm>
            <a:off x="288464" y="2276872"/>
            <a:ext cx="8460000" cy="42484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3000"/>
              </a:lnSpc>
              <a:spcBef>
                <a:spcPts val="900"/>
              </a:spcBef>
              <a:spcAft>
                <a:spcPct val="0"/>
              </a:spcAft>
              <a:buFont typeface="Verdana" pitchFamily="34" charset="0"/>
              <a:buChar char="–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en-US" b="1" kern="0" dirty="0" smtClean="0"/>
              <a:t>Advantages of the DDC</a:t>
            </a:r>
          </a:p>
          <a:p>
            <a:pPr marL="0" lvl="6" indent="-285750">
              <a:lnSpc>
                <a:spcPts val="2000"/>
              </a:lnSpc>
            </a:pPr>
            <a:r>
              <a:rPr lang="en-US" kern="0" dirty="0" smtClean="0"/>
              <a:t>universal</a:t>
            </a:r>
          </a:p>
          <a:p>
            <a:pPr marL="0" lvl="6" indent="-285750">
              <a:lnSpc>
                <a:spcPts val="2000"/>
              </a:lnSpc>
            </a:pPr>
            <a:r>
              <a:rPr lang="en-US" kern="0" dirty="0" smtClean="0"/>
              <a:t>numeric and verbal</a:t>
            </a:r>
          </a:p>
          <a:p>
            <a:pPr marL="0" lvl="6" indent="-285750">
              <a:lnSpc>
                <a:spcPts val="2000"/>
              </a:lnSpc>
            </a:pPr>
            <a:r>
              <a:rPr lang="en-US" kern="0" dirty="0" smtClean="0"/>
              <a:t>used worldwide</a:t>
            </a:r>
          </a:p>
          <a:p>
            <a:pPr marL="0" lvl="6" indent="-285750">
              <a:lnSpc>
                <a:spcPts val="2000"/>
              </a:lnSpc>
            </a:pPr>
            <a:r>
              <a:rPr lang="en-US" kern="0" dirty="0" smtClean="0"/>
              <a:t>number building</a:t>
            </a:r>
          </a:p>
          <a:p>
            <a:pPr marL="0" lvl="6" indent="-285750">
              <a:lnSpc>
                <a:spcPts val="2000"/>
              </a:lnSpc>
            </a:pPr>
            <a:r>
              <a:rPr lang="en-US" kern="0" dirty="0" smtClean="0"/>
              <a:t>ongoing updates</a:t>
            </a:r>
          </a:p>
          <a:p>
            <a:pPr marL="0" lvl="6" indent="-285750">
              <a:lnSpc>
                <a:spcPts val="2000"/>
              </a:lnSpc>
            </a:pPr>
            <a:r>
              <a:rPr lang="en-US" kern="0" dirty="0" smtClean="0">
                <a:solidFill>
                  <a:schemeClr val="bg1"/>
                </a:solidFill>
              </a:rPr>
              <a:t>WebDewey US and family WebDeweys used around the world to classify with</a:t>
            </a:r>
          </a:p>
          <a:p>
            <a:pPr marL="271463" lvl="6" indent="-271463">
              <a:lnSpc>
                <a:spcPts val="2000"/>
              </a:lnSpc>
              <a:buNone/>
            </a:pPr>
            <a:r>
              <a:rPr lang="en-US" kern="0" dirty="0" smtClean="0">
                <a:solidFill>
                  <a:schemeClr val="bg1"/>
                </a:solidFill>
              </a:rPr>
              <a:t>	DDC</a:t>
            </a:r>
          </a:p>
          <a:p>
            <a:pPr marL="817200" lvl="8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kern="0" dirty="0" smtClean="0">
                <a:solidFill>
                  <a:schemeClr val="bg1"/>
                </a:solidFill>
              </a:rPr>
              <a:t>Built numbers</a:t>
            </a:r>
          </a:p>
          <a:p>
            <a:pPr marL="817200" lvl="8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kern="0" dirty="0" smtClean="0">
                <a:solidFill>
                  <a:schemeClr val="bg1"/>
                </a:solidFill>
              </a:rPr>
              <a:t>Number building tool</a:t>
            </a:r>
          </a:p>
          <a:p>
            <a:pPr marL="817200" lvl="8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kern="0" dirty="0" smtClean="0">
                <a:solidFill>
                  <a:schemeClr val="bg1"/>
                </a:solidFill>
              </a:rPr>
              <a:t>Application adapted to local requirements</a:t>
            </a:r>
          </a:p>
          <a:p>
            <a:pPr marL="817200" lvl="8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kern="0" dirty="0" smtClean="0">
                <a:solidFill>
                  <a:schemeClr val="bg1"/>
                </a:solidFill>
              </a:rPr>
              <a:t>Additional terminology (Mappings!)</a:t>
            </a:r>
          </a:p>
          <a:p>
            <a:pPr marL="0" indent="0">
              <a:buFont typeface="Verdana" pitchFamily="34" charset="0"/>
              <a:buNone/>
            </a:pP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E62E2E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5B255F3E-E2AF-4E08-A2BE-E5C3AAFE6FE5}" type="slidenum">
              <a:rPr lang="de-DE" sz="1000" b="1"/>
              <a:pPr algn="ctr"/>
              <a:t>30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de-DE" dirty="0" smtClean="0"/>
              <a:t>What do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?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What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formats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consume</a:t>
            </a:r>
            <a:r>
              <a:rPr lang="de-DE" dirty="0" smtClean="0"/>
              <a:t>?</a:t>
            </a:r>
          </a:p>
          <a:p>
            <a:pPr>
              <a:lnSpc>
                <a:spcPts val="2400"/>
              </a:lnSpc>
            </a:pPr>
            <a:r>
              <a:rPr lang="de-DE" dirty="0" smtClean="0"/>
              <a:t>What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say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b="1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(</a:t>
            </a:r>
            <a:r>
              <a:rPr lang="de-DE" dirty="0" err="1" smtClean="0"/>
              <a:t>ontological</a:t>
            </a:r>
            <a:r>
              <a:rPr lang="de-DE" dirty="0" smtClean="0"/>
              <a:t> </a:t>
            </a:r>
            <a:r>
              <a:rPr lang="de-DE" dirty="0" err="1" smtClean="0"/>
              <a:t>commitment</a:t>
            </a:r>
            <a:r>
              <a:rPr lang="de-DE" dirty="0" smtClean="0"/>
              <a:t>)?</a:t>
            </a:r>
          </a:p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 when you want to share your mapping with someone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6E989BB9-3CC7-4ADB-A5A9-6FC66B9DB0FD}" type="slidenum">
              <a:rPr lang="de-DE" sz="1000" b="1"/>
              <a:pPr algn="ctr"/>
              <a:t>31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want to share is knowledge, but the best we can do is to share data</a:t>
            </a:r>
            <a:endParaRPr lang="en-US" dirty="0"/>
          </a:p>
        </p:txBody>
      </p:sp>
      <p:sp>
        <p:nvSpPr>
          <p:cNvPr id="2" name="Abgerundetes Rechteck 1"/>
          <p:cNvSpPr/>
          <p:nvPr/>
        </p:nvSpPr>
        <p:spPr>
          <a:xfrm>
            <a:off x="511844" y="2636912"/>
            <a:ext cx="2304256" cy="864096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Knowledge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5120356" y="5013176"/>
            <a:ext cx="2304256" cy="864096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Data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511844" y="5013176"/>
            <a:ext cx="2304256" cy="864096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Data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511844" y="3806518"/>
            <a:ext cx="2304256" cy="864096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</a:t>
            </a:r>
            <a:r>
              <a:rPr lang="de-DE" dirty="0" smtClean="0">
                <a:solidFill>
                  <a:schemeClr val="tx1"/>
                </a:solidFill>
              </a:rPr>
              <a:t>nformation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5120356" y="3806518"/>
            <a:ext cx="2304256" cy="864096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Information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5120356" y="2636912"/>
            <a:ext cx="2304256" cy="864096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Knowledge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4" name="Gerade Verbindung mit Pfeil 3"/>
          <p:cNvCxnSpPr>
            <a:stCxn id="2" idx="2"/>
            <a:endCxn id="11" idx="0"/>
          </p:cNvCxnSpPr>
          <p:nvPr/>
        </p:nvCxnSpPr>
        <p:spPr>
          <a:xfrm>
            <a:off x="1663972" y="3501008"/>
            <a:ext cx="0" cy="3055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1" idx="2"/>
            <a:endCxn id="9" idx="0"/>
          </p:cNvCxnSpPr>
          <p:nvPr/>
        </p:nvCxnSpPr>
        <p:spPr>
          <a:xfrm>
            <a:off x="1663972" y="4670614"/>
            <a:ext cx="0" cy="3425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9" idx="3"/>
            <a:endCxn id="8" idx="1"/>
          </p:cNvCxnSpPr>
          <p:nvPr/>
        </p:nvCxnSpPr>
        <p:spPr>
          <a:xfrm>
            <a:off x="2816100" y="5445224"/>
            <a:ext cx="230425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0"/>
            <a:endCxn id="12" idx="2"/>
          </p:cNvCxnSpPr>
          <p:nvPr/>
        </p:nvCxnSpPr>
        <p:spPr>
          <a:xfrm flipV="1">
            <a:off x="6272484" y="4670614"/>
            <a:ext cx="0" cy="3425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2" idx="0"/>
            <a:endCxn id="13" idx="2"/>
          </p:cNvCxnSpPr>
          <p:nvPr/>
        </p:nvCxnSpPr>
        <p:spPr>
          <a:xfrm flipV="1">
            <a:off x="6272484" y="3501008"/>
            <a:ext cx="0" cy="3055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295820" y="2492896"/>
            <a:ext cx="2808312" cy="3672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904332" y="2492896"/>
            <a:ext cx="2808312" cy="3672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159916" y="630932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Sender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5723872" y="6309320"/>
            <a:ext cx="1169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Receiver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0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FFC920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1EB0142D-B270-4794-8B97-49896BD769A3}" type="slidenum">
              <a:rPr lang="de-DE" sz="1000" b="1"/>
              <a:pPr algn="ctr"/>
              <a:t>32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532472" cy="777875"/>
          </a:xfrm>
        </p:spPr>
        <p:txBody>
          <a:bodyPr/>
          <a:lstStyle/>
          <a:p>
            <a:r>
              <a:rPr lang="en-US" dirty="0" smtClean="0"/>
              <a:t>With Linked Library Data, Library Information is increasingly used outside of libraries </a:t>
            </a:r>
            <a:endParaRPr lang="en-US" dirty="0"/>
          </a:p>
        </p:txBody>
      </p:sp>
      <p:sp>
        <p:nvSpPr>
          <p:cNvPr id="8" name="Textfeld 108"/>
          <p:cNvSpPr txBox="1">
            <a:spLocks noChangeArrowheads="1"/>
          </p:cNvSpPr>
          <p:nvPr/>
        </p:nvSpPr>
        <p:spPr bwMode="auto">
          <a:xfrm rot="16200000">
            <a:off x="5231118" y="4649623"/>
            <a:ext cx="3527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by</a:t>
            </a:r>
            <a:r>
              <a:rPr lang="de-DE" sz="800" dirty="0"/>
              <a:t> KIUI </a:t>
            </a:r>
            <a:r>
              <a:rPr lang="de-DE" sz="800" dirty="0" err="1"/>
              <a:t>Staff</a:t>
            </a:r>
            <a:r>
              <a:rPr lang="de-DE" sz="800" dirty="0"/>
              <a:t> (CC BY): http://www.flickr.com/photos</a:t>
            </a:r>
            <a:r>
              <a:rPr lang="de-DE" sz="800" dirty="0" smtClean="0"/>
              <a:t>/</a:t>
            </a:r>
          </a:p>
          <a:p>
            <a:pPr eaLnBrk="1" hangingPunct="1"/>
            <a:r>
              <a:rPr lang="de-DE" sz="800" dirty="0" err="1" smtClean="0"/>
              <a:t>kiui</a:t>
            </a:r>
            <a:r>
              <a:rPr lang="de-DE" sz="800" dirty="0" smtClean="0"/>
              <a:t>/3693823005</a:t>
            </a:r>
            <a:r>
              <a:rPr lang="de-DE" sz="800" dirty="0"/>
              <a:t>/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0" y="2420938"/>
            <a:ext cx="6518163" cy="410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ige Legende 10"/>
          <p:cNvSpPr/>
          <p:nvPr/>
        </p:nvSpPr>
        <p:spPr>
          <a:xfrm>
            <a:off x="5308376" y="2492895"/>
            <a:ext cx="1509790" cy="1154921"/>
          </a:xfrm>
          <a:prstGeom prst="wedgeRectCallout">
            <a:avLst>
              <a:gd name="adj1" fmla="val -67268"/>
              <a:gd name="adj2" fmla="val 1168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Library </a:t>
            </a:r>
            <a:r>
              <a:rPr lang="de-DE" sz="2400" b="1" dirty="0" err="1" smtClean="0">
                <a:solidFill>
                  <a:schemeClr val="tx1"/>
                </a:solidFill>
              </a:rPr>
              <a:t>data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12" name="Rechteckige Legende 11"/>
          <p:cNvSpPr/>
          <p:nvPr/>
        </p:nvSpPr>
        <p:spPr>
          <a:xfrm>
            <a:off x="1347936" y="5085183"/>
            <a:ext cx="1509790" cy="1154921"/>
          </a:xfrm>
          <a:prstGeom prst="wedgeRectCallout">
            <a:avLst>
              <a:gd name="adj1" fmla="val 108048"/>
              <a:gd name="adj2" fmla="val -562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Other</a:t>
            </a:r>
          </a:p>
          <a:p>
            <a:pPr algn="ctr"/>
            <a:r>
              <a:rPr lang="de-DE" sz="2400" b="1" dirty="0" err="1" smtClean="0">
                <a:solidFill>
                  <a:schemeClr val="tx1"/>
                </a:solidFill>
              </a:rPr>
              <a:t>data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13" name="Rechteckige Legende 12"/>
          <p:cNvSpPr/>
          <p:nvPr/>
        </p:nvSpPr>
        <p:spPr>
          <a:xfrm>
            <a:off x="1131912" y="2792789"/>
            <a:ext cx="1509790" cy="1154921"/>
          </a:xfrm>
          <a:prstGeom prst="wedgeRectCallout">
            <a:avLst>
              <a:gd name="adj1" fmla="val 76776"/>
              <a:gd name="adj2" fmla="val 1041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>
                <a:solidFill>
                  <a:schemeClr val="tx1"/>
                </a:solidFill>
              </a:rPr>
              <a:t>Some</a:t>
            </a:r>
            <a:endParaRPr lang="de-DE" sz="24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2400" b="1" dirty="0" err="1" smtClean="0">
                <a:solidFill>
                  <a:schemeClr val="tx1"/>
                </a:solidFill>
              </a:rPr>
              <a:t>data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http://mirrors.creativecommons.org/presskit/icons/zero.png"/>
          <p:cNvSpPr>
            <a:spLocks noChangeAspect="1" noChangeArrowheads="1"/>
          </p:cNvSpPr>
          <p:nvPr/>
        </p:nvSpPr>
        <p:spPr bwMode="auto">
          <a:xfrm>
            <a:off x="63500" y="-13652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http://mirrors.creativecommons.org/presskit/icons/zer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6" descr="http://mirrors.creativecommons.org/presskit/icons/zer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5" name="Picture 2" descr="C:\Users\svensson\Desktop\zer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0100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87338" y="1"/>
            <a:ext cx="215900" cy="1196751"/>
          </a:xfrm>
          <a:prstGeom prst="rect">
            <a:avLst/>
          </a:prstGeom>
          <a:solidFill>
            <a:srgbClr val="E62E2E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1F6877A1-CE93-4F03-87E7-6555A3C9C3C2}" type="slidenum">
              <a:rPr lang="de-DE" sz="1000" b="1"/>
              <a:pPr algn="ctr"/>
              <a:t>33</a:t>
            </a:fld>
            <a:endParaRPr lang="de-DE" sz="1000" b="1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Until now, library information was mainly transported using MARC (pick your dialect…)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287338" y="2492896"/>
            <a:ext cx="84611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[...]</a:t>
            </a:r>
          </a:p>
          <a:p>
            <a:r>
              <a:rPr lang="de-DE" dirty="0" smtClean="0"/>
              <a:t>024 </a:t>
            </a:r>
            <a:r>
              <a:rPr lang="de-DE" dirty="0"/>
              <a:t>7# $a http://d-nb.info/gnd/4129921-8 $2 </a:t>
            </a:r>
            <a:r>
              <a:rPr lang="de-DE" dirty="0" err="1" smtClean="0"/>
              <a:t>uri</a:t>
            </a:r>
            <a:endParaRPr lang="de-DE" dirty="0" smtClean="0"/>
          </a:p>
          <a:p>
            <a:r>
              <a:rPr lang="de-DE" b="1" dirty="0" smtClean="0"/>
              <a:t>083 </a:t>
            </a:r>
            <a:r>
              <a:rPr lang="de-DE" b="1" dirty="0"/>
              <a:t>04 $a 720.94309042 $9 d:3 $9 t:2010-03-10 §2 </a:t>
            </a:r>
            <a:r>
              <a:rPr lang="de-DE" b="1" dirty="0" smtClean="0"/>
              <a:t>22/</a:t>
            </a:r>
            <a:r>
              <a:rPr lang="de-DE" b="1" dirty="0" err="1" smtClean="0"/>
              <a:t>ger</a:t>
            </a:r>
            <a:endParaRPr lang="de-DE" b="1" dirty="0" smtClean="0"/>
          </a:p>
          <a:p>
            <a:r>
              <a:rPr lang="de-DE" dirty="0" smtClean="0"/>
              <a:t>150 </a:t>
            </a:r>
            <a:r>
              <a:rPr lang="de-DE" dirty="0"/>
              <a:t>## $a Neues </a:t>
            </a:r>
            <a:r>
              <a:rPr lang="de-DE" dirty="0" smtClean="0"/>
              <a:t>Bauen</a:t>
            </a:r>
          </a:p>
          <a:p>
            <a:r>
              <a:rPr lang="de-DE" dirty="0" smtClean="0"/>
              <a:t>450 </a:t>
            </a:r>
            <a:r>
              <a:rPr lang="de-DE" dirty="0"/>
              <a:t>## $a Bauhaus-Stil $x </a:t>
            </a:r>
            <a:r>
              <a:rPr lang="de-DE" dirty="0" smtClean="0"/>
              <a:t>Architektur</a:t>
            </a:r>
          </a:p>
          <a:p>
            <a:r>
              <a:rPr lang="de-DE" dirty="0" smtClean="0"/>
              <a:t>[...]</a:t>
            </a:r>
          </a:p>
          <a:p>
            <a:r>
              <a:rPr lang="de-DE" dirty="0" smtClean="0"/>
              <a:t>750 </a:t>
            </a:r>
            <a:r>
              <a:rPr lang="de-DE" dirty="0"/>
              <a:t>#7 $a Architecture, Modern -- 20th </a:t>
            </a:r>
            <a:r>
              <a:rPr lang="de-DE" dirty="0" err="1"/>
              <a:t>century</a:t>
            </a:r>
            <a:r>
              <a:rPr lang="de-DE" dirty="0"/>
              <a:t> $0 (DLC)</a:t>
            </a:r>
            <a:r>
              <a:rPr lang="de-DE" dirty="0" err="1"/>
              <a:t>sh</a:t>
            </a:r>
            <a:r>
              <a:rPr lang="de-DE" dirty="0"/>
              <a:t> 85006834 $0 (</a:t>
            </a:r>
            <a:r>
              <a:rPr lang="de-DE" dirty="0" err="1"/>
              <a:t>uri</a:t>
            </a:r>
            <a:r>
              <a:rPr lang="de-DE" dirty="0"/>
              <a:t>)http://lccn.loc.gov/sh85006834 $2 </a:t>
            </a:r>
            <a:r>
              <a:rPr lang="de-DE" dirty="0" err="1" smtClean="0"/>
              <a:t>lcsh</a:t>
            </a:r>
            <a:endParaRPr lang="de-DE" dirty="0" smtClean="0"/>
          </a:p>
          <a:p>
            <a:r>
              <a:rPr lang="de-DE" dirty="0" smtClean="0"/>
              <a:t>750 </a:t>
            </a:r>
            <a:r>
              <a:rPr lang="de-DE" dirty="0"/>
              <a:t>#7 $</a:t>
            </a:r>
            <a:r>
              <a:rPr lang="de-DE" dirty="0" err="1"/>
              <a:t>aArchitecture</a:t>
            </a:r>
            <a:r>
              <a:rPr lang="de-DE" dirty="0"/>
              <a:t> -- 1900-1945 $0 (</a:t>
            </a:r>
            <a:r>
              <a:rPr lang="de-DE" dirty="0" err="1"/>
              <a:t>FrPBN</a:t>
            </a:r>
            <a:r>
              <a:rPr lang="de-DE" dirty="0"/>
              <a:t>)FRBNF11943944X $0 (</a:t>
            </a:r>
            <a:r>
              <a:rPr lang="de-DE" dirty="0" err="1"/>
              <a:t>uri</a:t>
            </a:r>
            <a:r>
              <a:rPr lang="de-DE" dirty="0"/>
              <a:t>)http://data.bnf.fr/11943944 $2 </a:t>
            </a:r>
            <a:r>
              <a:rPr lang="de-DE" dirty="0" err="1"/>
              <a:t>ram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87338" y="5373216"/>
            <a:ext cx="80648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083: Single </a:t>
            </a:r>
            <a:r>
              <a:rPr lang="en-US" dirty="0"/>
              <a:t>Dewey classification number or a number span </a:t>
            </a:r>
            <a:r>
              <a:rPr lang="en-US" i="1" dirty="0"/>
              <a:t>associated</a:t>
            </a:r>
            <a:r>
              <a:rPr lang="en-US" dirty="0"/>
              <a:t> with a 1XX heading in an established heading record or a subdivision </a:t>
            </a:r>
            <a:r>
              <a:rPr lang="en-US" dirty="0" smtClean="0"/>
              <a:t>record.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01042" y="6303317"/>
            <a:ext cx="20297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http://www.loc.gov/marc/authority/ad083.html</a:t>
            </a:r>
          </a:p>
        </p:txBody>
      </p:sp>
    </p:spTree>
    <p:extLst>
      <p:ext uri="{BB962C8B-B14F-4D97-AF65-F5344CB8AC3E}">
        <p14:creationId xmlns:p14="http://schemas.microsoft.com/office/powerpoint/2010/main" val="6077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007EEF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5BB910FC-E7E2-4C07-816E-9606D72285F4}" type="slidenum">
              <a:rPr lang="de-DE" sz="1000" b="1"/>
              <a:pPr algn="ctr"/>
              <a:t>34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KOS was an early use of RDF technologies</a:t>
            </a:r>
            <a:endParaRPr lang="en-US" dirty="0"/>
          </a:p>
        </p:txBody>
      </p:sp>
      <p:sp>
        <p:nvSpPr>
          <p:cNvPr id="2" name="Ellipse 1"/>
          <p:cNvSpPr/>
          <p:nvPr/>
        </p:nvSpPr>
        <p:spPr>
          <a:xfrm>
            <a:off x="2886256" y="4143588"/>
            <a:ext cx="2882546" cy="57606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</a:t>
            </a:r>
            <a:r>
              <a:rPr lang="de-DE" dirty="0" smtClean="0">
                <a:solidFill>
                  <a:schemeClr val="tx1"/>
                </a:solidFill>
              </a:rPr>
              <a:t>nd:4129921-8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049575" y="4077072"/>
            <a:ext cx="2592288" cy="504056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Neues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Bauen</a:t>
            </a:r>
            <a:r>
              <a:rPr lang="en-US" dirty="0" smtClean="0">
                <a:solidFill>
                  <a:schemeClr val="tx1"/>
                </a:solidFill>
              </a:rPr>
              <a:t>”@de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043945" y="4797152"/>
            <a:ext cx="2592288" cy="57606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“Bauhaus-</a:t>
            </a:r>
            <a:r>
              <a:rPr lang="en-US" dirty="0" err="1" smtClean="0">
                <a:solidFill>
                  <a:schemeClr val="tx1"/>
                </a:solidFill>
              </a:rPr>
              <a:t>Stil</a:t>
            </a:r>
            <a:r>
              <a:rPr lang="en-US" dirty="0" smtClean="0">
                <a:solidFill>
                  <a:schemeClr val="tx1"/>
                </a:solidFill>
              </a:rPr>
              <a:t> / </a:t>
            </a:r>
            <a:r>
              <a:rPr lang="en-US" dirty="0" err="1" smtClean="0">
                <a:solidFill>
                  <a:schemeClr val="tx1"/>
                </a:solidFill>
              </a:rPr>
              <a:t>Architektur</a:t>
            </a:r>
            <a:r>
              <a:rPr lang="en-US" dirty="0" smtClean="0">
                <a:solidFill>
                  <a:schemeClr val="tx1"/>
                </a:solidFill>
              </a:rPr>
              <a:t>”@de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187624" y="3284984"/>
            <a:ext cx="2916635" cy="504056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solidFill>
                  <a:schemeClr val="tx1"/>
                </a:solidFill>
              </a:rPr>
              <a:t>gnd:4134057-7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7397" y="2600908"/>
            <a:ext cx="2592288" cy="504056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Baustil</a:t>
            </a:r>
            <a:r>
              <a:rPr lang="en-US" dirty="0" smtClean="0">
                <a:solidFill>
                  <a:schemeClr val="tx1"/>
                </a:solidFill>
              </a:rPr>
              <a:t>”@de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860032" y="3284984"/>
            <a:ext cx="2880320" cy="54006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gnd:4002851-3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444208" y="2600908"/>
            <a:ext cx="2592288" cy="504056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Architektur</a:t>
            </a:r>
            <a:r>
              <a:rPr lang="en-US" dirty="0" smtClean="0">
                <a:solidFill>
                  <a:schemeClr val="tx1"/>
                </a:solidFill>
              </a:rPr>
              <a:t>”@de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5001822" y="6309320"/>
            <a:ext cx="2882546" cy="476672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gnd:4018924-7</a:t>
            </a:r>
          </a:p>
        </p:txBody>
      </p:sp>
      <p:sp>
        <p:nvSpPr>
          <p:cNvPr id="16" name="Rechteck 15"/>
          <p:cNvSpPr/>
          <p:nvPr/>
        </p:nvSpPr>
        <p:spPr>
          <a:xfrm>
            <a:off x="6444208" y="5589240"/>
            <a:ext cx="2448272" cy="57606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err="1" smtClean="0">
                <a:solidFill>
                  <a:schemeClr val="tx1"/>
                </a:solidFill>
              </a:rPr>
              <a:t>Funktionalismus</a:t>
            </a:r>
            <a:r>
              <a:rPr lang="en-US" dirty="0" smtClean="0">
                <a:solidFill>
                  <a:schemeClr val="tx1"/>
                </a:solidFill>
              </a:rPr>
              <a:t> &lt;</a:t>
            </a:r>
            <a:r>
              <a:rPr lang="en-US" dirty="0" err="1" smtClean="0">
                <a:solidFill>
                  <a:schemeClr val="tx1"/>
                </a:solidFill>
              </a:rPr>
              <a:t>Architektur</a:t>
            </a:r>
            <a:r>
              <a:rPr lang="en-US" dirty="0" smtClean="0">
                <a:solidFill>
                  <a:schemeClr val="tx1"/>
                </a:solidFill>
              </a:rPr>
              <a:t>&gt;”@de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691680" y="5013176"/>
            <a:ext cx="3098570" cy="57606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lcsh:sh85006834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691680" y="6237312"/>
            <a:ext cx="3026562" cy="576064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ram:11943944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17397" y="4074213"/>
            <a:ext cx="2448272" cy="864096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“Architecture, Modern – 20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century”@en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7490" y="5600600"/>
            <a:ext cx="2448272" cy="57606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“Architecture – 1900-1945”@fr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23" name="Gerade Verbindung mit Pfeil 22"/>
          <p:cNvCxnSpPr>
            <a:stCxn id="2" idx="0"/>
            <a:endCxn id="5" idx="5"/>
          </p:cNvCxnSpPr>
          <p:nvPr/>
        </p:nvCxnSpPr>
        <p:spPr>
          <a:xfrm rot="16200000" flipV="1">
            <a:off x="3788147" y="3604205"/>
            <a:ext cx="428365" cy="6504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2" idx="0"/>
            <a:endCxn id="13" idx="3"/>
          </p:cNvCxnSpPr>
          <p:nvPr/>
        </p:nvCxnSpPr>
        <p:spPr>
          <a:xfrm rot="5400000" flipH="1" flipV="1">
            <a:off x="4605870" y="3467613"/>
            <a:ext cx="397634" cy="95431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" idx="6"/>
            <a:endCxn id="4" idx="1"/>
          </p:cNvCxnSpPr>
          <p:nvPr/>
        </p:nvCxnSpPr>
        <p:spPr>
          <a:xfrm flipV="1">
            <a:off x="5768802" y="4329100"/>
            <a:ext cx="280773" cy="10252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2" idx="5"/>
            <a:endCxn id="9" idx="1"/>
          </p:cNvCxnSpPr>
          <p:nvPr/>
        </p:nvCxnSpPr>
        <p:spPr>
          <a:xfrm rot="16200000" flipH="1">
            <a:off x="5470357" y="4511595"/>
            <a:ext cx="449895" cy="697282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13" idx="7"/>
            <a:endCxn id="14" idx="2"/>
          </p:cNvCxnSpPr>
          <p:nvPr/>
        </p:nvCxnSpPr>
        <p:spPr>
          <a:xfrm rot="5400000" flipH="1" flipV="1">
            <a:off x="7399890" y="3023613"/>
            <a:ext cx="259110" cy="42181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5" name="Gerade Verbindung mit Pfeil 16384"/>
          <p:cNvCxnSpPr>
            <a:stCxn id="5" idx="1"/>
            <a:endCxn id="12" idx="2"/>
          </p:cNvCxnSpPr>
          <p:nvPr/>
        </p:nvCxnSpPr>
        <p:spPr>
          <a:xfrm rot="16200000" flipV="1">
            <a:off x="1387230" y="3131276"/>
            <a:ext cx="253837" cy="20121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8" name="Gerade Verbindung mit Pfeil 16387"/>
          <p:cNvCxnSpPr>
            <a:stCxn id="2" idx="4"/>
            <a:endCxn id="17" idx="7"/>
          </p:cNvCxnSpPr>
          <p:nvPr/>
        </p:nvCxnSpPr>
        <p:spPr>
          <a:xfrm rot="16200000" flipH="1">
            <a:off x="4143059" y="4904122"/>
            <a:ext cx="377887" cy="894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Gerade Verbindung mit Pfeil 16389"/>
          <p:cNvCxnSpPr>
            <a:stCxn id="2" idx="5"/>
            <a:endCxn id="18" idx="7"/>
          </p:cNvCxnSpPr>
          <p:nvPr/>
        </p:nvCxnSpPr>
        <p:spPr>
          <a:xfrm rot="5400000">
            <a:off x="3967645" y="4942657"/>
            <a:ext cx="1686386" cy="107165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4" name="Gerade Verbindung mit Pfeil 16393"/>
          <p:cNvCxnSpPr>
            <a:stCxn id="15" idx="7"/>
            <a:endCxn id="16" idx="2"/>
          </p:cNvCxnSpPr>
          <p:nvPr/>
        </p:nvCxnSpPr>
        <p:spPr>
          <a:xfrm rot="5400000" flipH="1" flipV="1">
            <a:off x="7458375" y="6169159"/>
            <a:ext cx="213823" cy="20611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6" name="Gerade Verbindung mit Pfeil 16395"/>
          <p:cNvCxnSpPr>
            <a:stCxn id="17" idx="1"/>
            <a:endCxn id="21" idx="2"/>
          </p:cNvCxnSpPr>
          <p:nvPr/>
        </p:nvCxnSpPr>
        <p:spPr>
          <a:xfrm rot="16200000" flipV="1">
            <a:off x="1663879" y="4615963"/>
            <a:ext cx="159230" cy="80392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8" name="Gerade Verbindung mit Pfeil 16397"/>
          <p:cNvCxnSpPr>
            <a:stCxn id="18" idx="1"/>
            <a:endCxn id="22" idx="2"/>
          </p:cNvCxnSpPr>
          <p:nvPr/>
        </p:nvCxnSpPr>
        <p:spPr>
          <a:xfrm rot="16200000" flipV="1">
            <a:off x="1625763" y="5812528"/>
            <a:ext cx="145011" cy="87328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00" name="Gerade Verbindung mit Pfeil 16399"/>
          <p:cNvCxnSpPr>
            <a:stCxn id="2" idx="5"/>
            <a:endCxn id="15" idx="0"/>
          </p:cNvCxnSpPr>
          <p:nvPr/>
        </p:nvCxnSpPr>
        <p:spPr>
          <a:xfrm rot="16200000" flipH="1">
            <a:off x="5057864" y="4924088"/>
            <a:ext cx="1674031" cy="109643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3" name="Textfeld 16412"/>
          <p:cNvSpPr txBox="1"/>
          <p:nvPr/>
        </p:nvSpPr>
        <p:spPr>
          <a:xfrm>
            <a:off x="7524328" y="3140968"/>
            <a:ext cx="1502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/>
              <a:t>s</a:t>
            </a:r>
            <a:r>
              <a:rPr lang="de-DE" sz="1400" i="1" dirty="0" err="1" smtClean="0"/>
              <a:t>kos:prefLabel</a:t>
            </a:r>
            <a:endParaRPr lang="de-DE" sz="1400" i="1" dirty="0"/>
          </a:p>
        </p:txBody>
      </p:sp>
      <p:sp>
        <p:nvSpPr>
          <p:cNvPr id="16414" name="Textfeld 16413"/>
          <p:cNvSpPr txBox="1"/>
          <p:nvPr/>
        </p:nvSpPr>
        <p:spPr>
          <a:xfrm>
            <a:off x="4747783" y="6001543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 smtClean="0"/>
              <a:t>skos:relatedTerm</a:t>
            </a:r>
            <a:endParaRPr lang="de-DE" sz="1400" i="1" dirty="0"/>
          </a:p>
        </p:txBody>
      </p:sp>
      <p:sp>
        <p:nvSpPr>
          <p:cNvPr id="16415" name="Textfeld 16414"/>
          <p:cNvSpPr txBox="1"/>
          <p:nvPr/>
        </p:nvSpPr>
        <p:spPr>
          <a:xfrm>
            <a:off x="2699792" y="5929535"/>
            <a:ext cx="165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/>
              <a:t>s</a:t>
            </a:r>
            <a:r>
              <a:rPr lang="de-DE" sz="1400" i="1" dirty="0" err="1" smtClean="0"/>
              <a:t>kos:closeMatch</a:t>
            </a:r>
            <a:endParaRPr lang="de-DE" sz="1400" i="1" dirty="0"/>
          </a:p>
        </p:txBody>
      </p:sp>
      <p:sp>
        <p:nvSpPr>
          <p:cNvPr id="16416" name="Textfeld 16415"/>
          <p:cNvSpPr txBox="1"/>
          <p:nvPr/>
        </p:nvSpPr>
        <p:spPr>
          <a:xfrm>
            <a:off x="3779912" y="3645024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 smtClean="0"/>
              <a:t>skos:broader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5243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004896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CDB78337-3E71-4325-899F-F5DAF048845A}" type="slidenum">
              <a:rPr lang="de-DE" sz="1000" b="1"/>
              <a:pPr algn="ctr"/>
              <a:t>35</a:t>
            </a:fld>
            <a:endParaRPr lang="de-DE" sz="1000" b="1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748496" cy="777875"/>
          </a:xfrm>
        </p:spPr>
        <p:txBody>
          <a:bodyPr/>
          <a:lstStyle/>
          <a:p>
            <a:r>
              <a:rPr lang="en-US" dirty="0" smtClean="0"/>
              <a:t>One issue with SKOS: It‘s heavily geared towards thesauri (extension proposals exist)</a:t>
            </a:r>
            <a:endParaRPr lang="en-US" dirty="0"/>
          </a:p>
        </p:txBody>
      </p:sp>
      <p:sp>
        <p:nvSpPr>
          <p:cNvPr id="2" name="AutoShape 2" descr="SKOS and XKOS proper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52747"/>
            <a:ext cx="3447479" cy="407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5" descr="SKOS and XKOS propert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1"/>
          <a:stretch/>
        </p:blipFill>
        <p:spPr bwMode="auto">
          <a:xfrm>
            <a:off x="3851920" y="2915199"/>
            <a:ext cx="5227425" cy="245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 rot="16200000">
            <a:off x="8132590" y="3716192"/>
            <a:ext cx="10470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 smtClean="0"/>
              <a:t>Panzer &amp; Zeng (2009)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18862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288000" y="2708920"/>
            <a:ext cx="8460000" cy="3672000"/>
          </a:xfrm>
        </p:spPr>
        <p:txBody>
          <a:bodyPr/>
          <a:lstStyle/>
          <a:p>
            <a:pPr marL="457200" indent="-457200">
              <a:buFont typeface="+mj-lt"/>
              <a:buAutoNum type="arabicPeriod" startAt="44"/>
            </a:pPr>
            <a:r>
              <a:rPr lang="en-US" dirty="0" err="1" smtClean="0"/>
              <a:t>skos:relatedMatch</a:t>
            </a:r>
            <a:r>
              <a:rPr lang="en-US" dirty="0"/>
              <a:t>, </a:t>
            </a:r>
            <a:r>
              <a:rPr lang="en-US" dirty="0" err="1"/>
              <a:t>skos:closeMatch</a:t>
            </a:r>
            <a:r>
              <a:rPr lang="en-US" dirty="0"/>
              <a:t> and </a:t>
            </a:r>
            <a:r>
              <a:rPr lang="en-US" dirty="0" err="1"/>
              <a:t>skos:exactMatch</a:t>
            </a:r>
            <a:r>
              <a:rPr lang="en-US" dirty="0"/>
              <a:t> are each instances of </a:t>
            </a:r>
            <a:r>
              <a:rPr lang="en-US" dirty="0" err="1" smtClean="0"/>
              <a:t>owl:SymmetricProperty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 startAt="44"/>
            </a:pPr>
            <a:r>
              <a:rPr lang="en-US" dirty="0" err="1"/>
              <a:t>skos:exactMatch</a:t>
            </a:r>
            <a:r>
              <a:rPr lang="en-US" dirty="0"/>
              <a:t> is an instance of </a:t>
            </a:r>
            <a:r>
              <a:rPr lang="en-US" dirty="0" err="1"/>
              <a:t>owl:TransitiveProperty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dirty="0" smtClean="0"/>
              <a:t>A corollary this is that we at the DNB cannot use those to publish the </a:t>
            </a:r>
            <a:r>
              <a:rPr lang="en-US" dirty="0" err="1" smtClean="0"/>
              <a:t>CrissCross</a:t>
            </a:r>
            <a:r>
              <a:rPr lang="en-US" dirty="0" smtClean="0"/>
              <a:t> mappings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issue with SKOS: The mapping properties are always bidirectional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8000" y="0"/>
            <a:ext cx="215900" cy="1196752"/>
          </a:xfrm>
          <a:prstGeom prst="rect">
            <a:avLst/>
          </a:prstGeom>
          <a:solidFill>
            <a:srgbClr val="0046C4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EBFEB206-4A3F-4696-935B-82AB82FC11DA}" type="slidenum">
              <a:rPr lang="de-DE" sz="1000" b="1"/>
              <a:pPr algn="ctr"/>
              <a:t>36</a:t>
            </a:fld>
            <a:endParaRPr lang="de-DE" sz="1000" b="1" dirty="0"/>
          </a:p>
        </p:txBody>
      </p:sp>
      <p:sp>
        <p:nvSpPr>
          <p:cNvPr id="3" name="Textfeld 2"/>
          <p:cNvSpPr txBox="1"/>
          <p:nvPr/>
        </p:nvSpPr>
        <p:spPr>
          <a:xfrm rot="16200000">
            <a:off x="7866110" y="3122710"/>
            <a:ext cx="20120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http://www.w3.org/TR/skos-reference/#L4186</a:t>
            </a:r>
            <a:endParaRPr lang="de-DE" sz="600" dirty="0"/>
          </a:p>
        </p:txBody>
      </p:sp>
      <p:sp>
        <p:nvSpPr>
          <p:cNvPr id="5" name="Rechteck 4"/>
          <p:cNvSpPr/>
          <p:nvPr/>
        </p:nvSpPr>
        <p:spPr>
          <a:xfrm>
            <a:off x="251520" y="2564904"/>
            <a:ext cx="8496944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/>
        </p:nvSpPr>
        <p:spPr>
          <a:xfrm>
            <a:off x="503238" y="3933056"/>
            <a:ext cx="2556594" cy="13681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503238" y="5373216"/>
            <a:ext cx="2556594" cy="13681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604480" cy="1153728"/>
          </a:xfrm>
        </p:spPr>
        <p:txBody>
          <a:bodyPr/>
          <a:lstStyle/>
          <a:p>
            <a:r>
              <a:rPr lang="en-US" dirty="0" smtClean="0"/>
              <a:t>One proposal has been to build complex subjects and map those with SKOS properties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7338" y="1"/>
            <a:ext cx="215900" cy="1196751"/>
          </a:xfrm>
          <a:prstGeom prst="rect">
            <a:avLst/>
          </a:prstGeom>
          <a:solidFill>
            <a:srgbClr val="A4B900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C9B14742-FF91-4173-BD01-398BF8230A4C}" type="slidenum">
              <a:rPr lang="de-DE" sz="1000" b="1"/>
              <a:pPr algn="ctr"/>
              <a:t>37</a:t>
            </a:fld>
            <a:endParaRPr lang="de-DE" sz="1000" b="1" dirty="0"/>
          </a:p>
        </p:txBody>
      </p:sp>
      <p:sp>
        <p:nvSpPr>
          <p:cNvPr id="3" name="Rechteck 2"/>
          <p:cNvSpPr/>
          <p:nvPr/>
        </p:nvSpPr>
        <p:spPr>
          <a:xfrm>
            <a:off x="611560" y="2852936"/>
            <a:ext cx="2304256" cy="602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Diplomatie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212347" y="3140968"/>
            <a:ext cx="3032059" cy="602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341.33 </a:t>
            </a:r>
            <a:r>
              <a:rPr lang="de-DE" dirty="0">
                <a:solidFill>
                  <a:schemeClr val="tx1"/>
                </a:solidFill>
              </a:rPr>
              <a:t>(†Gesandtschaftsrecht )</a:t>
            </a:r>
          </a:p>
        </p:txBody>
      </p:sp>
      <p:sp>
        <p:nvSpPr>
          <p:cNvPr id="11" name="Rechteck 10"/>
          <p:cNvSpPr/>
          <p:nvPr/>
        </p:nvSpPr>
        <p:spPr>
          <a:xfrm>
            <a:off x="5220072" y="2420888"/>
            <a:ext cx="2376264" cy="602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327.2 (</a:t>
            </a:r>
            <a:r>
              <a:rPr lang="de-DE" dirty="0" err="1" smtClean="0">
                <a:solidFill>
                  <a:schemeClr val="tx1"/>
                </a:solidFill>
              </a:rPr>
              <a:t>Diplomacy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11560" y="4005064"/>
            <a:ext cx="2304256" cy="6025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Diplomatie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11560" y="5445224"/>
            <a:ext cx="2304256" cy="6025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Diplomatie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220072" y="4338635"/>
            <a:ext cx="2376264" cy="602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327.2 (</a:t>
            </a:r>
            <a:r>
              <a:rPr lang="de-DE" dirty="0" err="1" smtClean="0">
                <a:solidFill>
                  <a:schemeClr val="tx1"/>
                </a:solidFill>
              </a:rPr>
              <a:t>Diplomacy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186656" y="5778795"/>
            <a:ext cx="3057751" cy="602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341.33 </a:t>
            </a:r>
            <a:r>
              <a:rPr lang="de-DE" dirty="0">
                <a:solidFill>
                  <a:schemeClr val="tx1"/>
                </a:solidFill>
              </a:rPr>
              <a:t>(†Gesandtschaftsrecht )</a:t>
            </a:r>
          </a:p>
        </p:txBody>
      </p:sp>
      <p:sp>
        <p:nvSpPr>
          <p:cNvPr id="16" name="Rechteck 15"/>
          <p:cNvSpPr/>
          <p:nvPr/>
        </p:nvSpPr>
        <p:spPr>
          <a:xfrm>
            <a:off x="611560" y="4626667"/>
            <a:ext cx="2304256" cy="6025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320 (Politik)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11560" y="6066827"/>
            <a:ext cx="2304256" cy="6025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340 (Recht)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27" name="Gerade Verbindung mit Pfeil 26"/>
          <p:cNvCxnSpPr>
            <a:stCxn id="3" idx="3"/>
            <a:endCxn id="11" idx="1"/>
          </p:cNvCxnSpPr>
          <p:nvPr/>
        </p:nvCxnSpPr>
        <p:spPr>
          <a:xfrm flipV="1">
            <a:off x="2915816" y="2722155"/>
            <a:ext cx="2304256" cy="43204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stCxn id="3" idx="3"/>
            <a:endCxn id="10" idx="1"/>
          </p:cNvCxnSpPr>
          <p:nvPr/>
        </p:nvCxnSpPr>
        <p:spPr>
          <a:xfrm>
            <a:off x="2915816" y="3154203"/>
            <a:ext cx="2296531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24" idx="3"/>
            <a:endCxn id="14" idx="1"/>
          </p:cNvCxnSpPr>
          <p:nvPr/>
        </p:nvCxnSpPr>
        <p:spPr>
          <a:xfrm>
            <a:off x="3059832" y="4617132"/>
            <a:ext cx="2160240" cy="2277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Gerade Verbindung mit Pfeil 4096"/>
          <p:cNvCxnSpPr>
            <a:stCxn id="26" idx="3"/>
            <a:endCxn id="15" idx="1"/>
          </p:cNvCxnSpPr>
          <p:nvPr/>
        </p:nvCxnSpPr>
        <p:spPr>
          <a:xfrm>
            <a:off x="3059832" y="6057292"/>
            <a:ext cx="2126824" cy="2277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extfeld 4098"/>
          <p:cNvSpPr txBox="1"/>
          <p:nvPr/>
        </p:nvSpPr>
        <p:spPr>
          <a:xfrm>
            <a:off x="3496573" y="256884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d</a:t>
            </a:r>
            <a:r>
              <a:rPr lang="sv-SE" i="1" dirty="0" smtClean="0"/>
              <a:t>et 3</a:t>
            </a:r>
            <a:endParaRPr lang="de-DE" i="1" dirty="0"/>
          </a:p>
        </p:txBody>
      </p:sp>
      <p:sp>
        <p:nvSpPr>
          <p:cNvPr id="36" name="Textfeld 35"/>
          <p:cNvSpPr txBox="1"/>
          <p:nvPr/>
        </p:nvSpPr>
        <p:spPr>
          <a:xfrm>
            <a:off x="3496573" y="328498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d</a:t>
            </a:r>
            <a:r>
              <a:rPr lang="sv-SE" i="1" dirty="0" smtClean="0"/>
              <a:t>et 2</a:t>
            </a:r>
            <a:endParaRPr lang="de-DE" i="1" dirty="0"/>
          </a:p>
        </p:txBody>
      </p:sp>
      <p:sp>
        <p:nvSpPr>
          <p:cNvPr id="37" name="Textfeld 36"/>
          <p:cNvSpPr txBox="1"/>
          <p:nvPr/>
        </p:nvSpPr>
        <p:spPr>
          <a:xfrm>
            <a:off x="3131840" y="4283804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s</a:t>
            </a:r>
            <a:r>
              <a:rPr lang="sv-SE" i="1" dirty="0" smtClean="0"/>
              <a:t>kos:closeMatch</a:t>
            </a:r>
            <a:endParaRPr lang="de-DE" i="1" dirty="0"/>
          </a:p>
        </p:txBody>
      </p:sp>
      <p:sp>
        <p:nvSpPr>
          <p:cNvPr id="38" name="Textfeld 37"/>
          <p:cNvSpPr txBox="1"/>
          <p:nvPr/>
        </p:nvSpPr>
        <p:spPr>
          <a:xfrm>
            <a:off x="3062109" y="5723964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skos:broadMatch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6637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87338" y="1"/>
            <a:ext cx="216000" cy="1196751"/>
          </a:xfrm>
          <a:prstGeom prst="rect">
            <a:avLst/>
          </a:prstGeom>
          <a:solidFill>
            <a:srgbClr val="00AEFA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41DD5E45-7A98-4147-A7E0-A8DC2A41740A}" type="slidenum">
              <a:rPr lang="de-DE" sz="1000" b="1" smtClean="0"/>
              <a:pPr algn="ctr"/>
              <a:t>38</a:t>
            </a:fld>
            <a:endParaRPr lang="de-DE" sz="1000" b="1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is to create specialized relationships instead (e. g. in the GND Ontology)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297700" y="3358733"/>
            <a:ext cx="2304256" cy="602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Diplomatie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898488" y="3646765"/>
            <a:ext cx="3104068" cy="602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341.33 </a:t>
            </a:r>
            <a:r>
              <a:rPr lang="de-DE" dirty="0">
                <a:solidFill>
                  <a:schemeClr val="tx1"/>
                </a:solidFill>
              </a:rPr>
              <a:t>(†Gesandtschaftsrecht )</a:t>
            </a:r>
          </a:p>
        </p:txBody>
      </p:sp>
      <p:sp>
        <p:nvSpPr>
          <p:cNvPr id="10" name="Rechteck 9"/>
          <p:cNvSpPr/>
          <p:nvPr/>
        </p:nvSpPr>
        <p:spPr>
          <a:xfrm>
            <a:off x="4906212" y="2926685"/>
            <a:ext cx="2376264" cy="602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327.2 (</a:t>
            </a:r>
            <a:r>
              <a:rPr lang="de-DE" dirty="0" err="1" smtClean="0">
                <a:solidFill>
                  <a:schemeClr val="tx1"/>
                </a:solidFill>
              </a:rPr>
              <a:t>Diplomacy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1" name="Gerade Verbindung mit Pfeil 10"/>
          <p:cNvCxnSpPr>
            <a:stCxn id="8" idx="3"/>
            <a:endCxn id="10" idx="1"/>
          </p:cNvCxnSpPr>
          <p:nvPr/>
        </p:nvCxnSpPr>
        <p:spPr>
          <a:xfrm flipV="1">
            <a:off x="2601956" y="3227952"/>
            <a:ext cx="2304256" cy="43204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8" idx="3"/>
            <a:endCxn id="9" idx="1"/>
          </p:cNvCxnSpPr>
          <p:nvPr/>
        </p:nvCxnSpPr>
        <p:spPr>
          <a:xfrm>
            <a:off x="2601956" y="3660000"/>
            <a:ext cx="2296532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526169" y="2917393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gndo:determinacy3</a:t>
            </a:r>
            <a:endParaRPr lang="de-DE" i="1" dirty="0"/>
          </a:p>
        </p:txBody>
      </p:sp>
      <p:sp>
        <p:nvSpPr>
          <p:cNvPr id="15" name="Textfeld 14"/>
          <p:cNvSpPr txBox="1"/>
          <p:nvPr/>
        </p:nvSpPr>
        <p:spPr>
          <a:xfrm>
            <a:off x="2529948" y="3925505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/>
              <a:t>gndo:determinacy2</a:t>
            </a:r>
            <a:endParaRPr lang="de-DE" i="1" dirty="0"/>
          </a:p>
        </p:txBody>
      </p:sp>
      <p:sp>
        <p:nvSpPr>
          <p:cNvPr id="2" name="Textfeld 1"/>
          <p:cNvSpPr txBox="1"/>
          <p:nvPr/>
        </p:nvSpPr>
        <p:spPr>
          <a:xfrm>
            <a:off x="369708" y="5086925"/>
            <a:ext cx="64807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Disadvantage</a:t>
            </a:r>
            <a:r>
              <a:rPr lang="de-DE" dirty="0" smtClean="0"/>
              <a:t>: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logic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interpret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correctly</a:t>
            </a:r>
            <a:r>
              <a:rPr lang="de-DE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25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87338" y="1"/>
            <a:ext cx="215900" cy="1196751"/>
          </a:xfrm>
          <a:prstGeom prst="rect">
            <a:avLst/>
          </a:prstGeom>
          <a:solidFill>
            <a:srgbClr val="FFC920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409DEF66-784C-4ABA-A954-EA29E77B5B61}" type="slidenum">
              <a:rPr lang="de-DE" sz="1000" b="1"/>
              <a:pPr algn="ctr"/>
              <a:t>39</a:t>
            </a:fld>
            <a:endParaRPr lang="de-DE" sz="1000" b="1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has been very little research on how those relations work in real-life settings…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2998" y="2636391"/>
            <a:ext cx="230505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“Landhaus &lt;Villa&gt;”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692648" y="3519290"/>
            <a:ext cx="3671887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http://d-nb.info/040635325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03238" y="4801310"/>
            <a:ext cx="338455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http://dewey.info/728.8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7286" y="5829920"/>
            <a:ext cx="352901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http://d-nb.info/984538100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31653" y="5829919"/>
            <a:ext cx="28082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dirty="0"/>
              <a:t>“</a:t>
            </a:r>
            <a:r>
              <a:rPr lang="en-GB" dirty="0" err="1"/>
              <a:t>Saalbauten</a:t>
            </a:r>
            <a:r>
              <a:rPr lang="en-GB" dirty="0"/>
              <a:t> auf </a:t>
            </a:r>
            <a:r>
              <a:rPr lang="en-GB" dirty="0" err="1"/>
              <a:t>Pfalzen</a:t>
            </a:r>
            <a:endParaRPr lang="en-GB" dirty="0"/>
          </a:p>
          <a:p>
            <a:pPr algn="ctr"/>
            <a:r>
              <a:rPr lang="en-GB" dirty="0"/>
              <a:t>und </a:t>
            </a:r>
            <a:r>
              <a:rPr lang="en-GB" dirty="0" err="1"/>
              <a:t>Burgen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Reich</a:t>
            </a:r>
          </a:p>
          <a:p>
            <a:pPr algn="ctr"/>
            <a:r>
              <a:rPr lang="en-GB" dirty="0"/>
              <a:t>der </a:t>
            </a:r>
            <a:r>
              <a:rPr lang="en-GB" dirty="0" err="1"/>
              <a:t>Staufer</a:t>
            </a:r>
            <a:r>
              <a:rPr lang="en-GB" dirty="0"/>
              <a:t>”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887788" y="6118051"/>
            <a:ext cx="1143866" cy="1690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866299" y="6180584"/>
            <a:ext cx="993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 dirty="0" err="1"/>
              <a:t>dc:title</a:t>
            </a:r>
            <a:endParaRPr lang="en-GB" i="1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979985" y="5304546"/>
            <a:ext cx="121807" cy="5253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195513" y="5383876"/>
            <a:ext cx="1381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 dirty="0" err="1"/>
              <a:t>dc:subject</a:t>
            </a:r>
            <a:endParaRPr lang="en-GB" i="1" dirty="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307011" y="4238427"/>
            <a:ext cx="1559288" cy="5628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849685" y="4262312"/>
            <a:ext cx="2138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 dirty="0" err="1"/>
              <a:t>skos:broadMatch</a:t>
            </a:r>
            <a:endParaRPr lang="en-GB" i="1" dirty="0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 flipV="1">
            <a:off x="1979985" y="3068191"/>
            <a:ext cx="7921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11560" y="3206303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 dirty="0" err="1"/>
              <a:t>skos:altLabel</a:t>
            </a:r>
            <a:endParaRPr lang="en-GB" i="1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59710" y="2585591"/>
            <a:ext cx="936625" cy="48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/>
              <a:t>“Villa”</a:t>
            </a: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4140573" y="3068191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624760" y="3155503"/>
            <a:ext cx="1862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 dirty="0" err="1"/>
              <a:t>skos:prefLabel</a:t>
            </a:r>
            <a:endParaRPr lang="en-GB" i="1" dirty="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531768" y="4201145"/>
            <a:ext cx="49687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dirty="0" err="1"/>
              <a:t>Katholische</a:t>
            </a:r>
            <a:r>
              <a:rPr lang="en-GB" dirty="0"/>
              <a:t> </a:t>
            </a:r>
            <a:r>
              <a:rPr lang="en-GB" dirty="0" err="1"/>
              <a:t>Kirche</a:t>
            </a:r>
            <a:r>
              <a:rPr lang="en-GB" dirty="0"/>
              <a:t>: + 32%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dirty="0" err="1"/>
              <a:t>Alkaloide</a:t>
            </a:r>
            <a:r>
              <a:rPr lang="en-GB" dirty="0"/>
              <a:t>: + 629%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dirty="0" err="1"/>
              <a:t>Herpesviren</a:t>
            </a:r>
            <a:r>
              <a:rPr lang="en-GB" dirty="0"/>
              <a:t>: -31%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dirty="0" err="1"/>
              <a:t>Abbildung</a:t>
            </a:r>
            <a:r>
              <a:rPr lang="en-GB" dirty="0"/>
              <a:t>: + 78%</a:t>
            </a:r>
          </a:p>
        </p:txBody>
      </p:sp>
    </p:spTree>
    <p:extLst>
      <p:ext uri="{BB962C8B-B14F-4D97-AF65-F5344CB8AC3E}">
        <p14:creationId xmlns:p14="http://schemas.microsoft.com/office/powerpoint/2010/main" val="28924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287338" y="1"/>
            <a:ext cx="216000" cy="1196751"/>
          </a:xfrm>
          <a:prstGeom prst="rect">
            <a:avLst/>
          </a:prstGeom>
          <a:solidFill>
            <a:srgbClr val="00AEFA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41DD5E45-7A98-4147-A7E0-A8DC2A41740A}" type="slidenum">
              <a:rPr lang="de-DE" sz="1000" b="1" smtClean="0"/>
              <a:pPr algn="ctr"/>
              <a:t>4</a:t>
            </a:fld>
            <a:endParaRPr lang="de-DE" sz="1000" b="1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about to map Dewey</a:t>
            </a:r>
            <a:endParaRPr lang="en-US" dirty="0"/>
          </a:p>
        </p:txBody>
      </p:sp>
      <p:sp>
        <p:nvSpPr>
          <p:cNvPr id="9" name="Inhaltsplatzhalter 4"/>
          <p:cNvSpPr>
            <a:spLocks noGrp="1"/>
          </p:cNvSpPr>
          <p:nvPr>
            <p:ph idx="1"/>
          </p:nvPr>
        </p:nvSpPr>
        <p:spPr>
          <a:xfrm>
            <a:off x="288000" y="2276872"/>
            <a:ext cx="8460000" cy="424847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Advantages of the DDC</a:t>
            </a:r>
          </a:p>
          <a:p>
            <a:pPr marL="2914650" lvl="6" indent="-285750"/>
            <a:r>
              <a:rPr lang="en-US" dirty="0" smtClean="0"/>
              <a:t>universal</a:t>
            </a:r>
          </a:p>
          <a:p>
            <a:pPr marL="2914650" lvl="6" indent="-285750"/>
            <a:r>
              <a:rPr lang="en-US" dirty="0" smtClean="0"/>
              <a:t>numeric and verbal</a:t>
            </a:r>
          </a:p>
          <a:p>
            <a:pPr marL="2914650" lvl="6" indent="-285750"/>
            <a:r>
              <a:rPr lang="en-US" dirty="0" smtClean="0"/>
              <a:t>used worldwide</a:t>
            </a:r>
          </a:p>
          <a:p>
            <a:pPr marL="2914650" lvl="6" indent="-285750"/>
            <a:r>
              <a:rPr lang="en-US" dirty="0" smtClean="0"/>
              <a:t>number building</a:t>
            </a:r>
          </a:p>
          <a:p>
            <a:pPr marL="2914650" lvl="6" indent="-285750"/>
            <a:r>
              <a:rPr lang="en-US" dirty="0" smtClean="0"/>
              <a:t>ongoing updates</a:t>
            </a:r>
          </a:p>
          <a:p>
            <a:pPr marL="2914650" lvl="6" indent="-285750"/>
            <a:r>
              <a:rPr lang="en-US" dirty="0" smtClean="0"/>
              <a:t>WebDewey US and family WebDeweys used around the world to classify with DDC</a:t>
            </a:r>
          </a:p>
          <a:p>
            <a:pPr marL="3371850" lvl="7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Built numbers</a:t>
            </a:r>
          </a:p>
          <a:p>
            <a:pPr marL="3371850" lvl="7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Number building tool</a:t>
            </a:r>
          </a:p>
          <a:p>
            <a:pPr marL="3371850" lvl="7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Application adapted to local requirements</a:t>
            </a:r>
          </a:p>
          <a:p>
            <a:pPr marL="3371850" lvl="7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Additional terminology (Mappings!)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Inhaltsplatzhalter 4"/>
          <p:cNvSpPr txBox="1">
            <a:spLocks/>
          </p:cNvSpPr>
          <p:nvPr/>
        </p:nvSpPr>
        <p:spPr bwMode="auto">
          <a:xfrm>
            <a:off x="288464" y="2276872"/>
            <a:ext cx="8460000" cy="42484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3000"/>
              </a:lnSpc>
              <a:spcBef>
                <a:spcPts val="900"/>
              </a:spcBef>
              <a:spcAft>
                <a:spcPct val="0"/>
              </a:spcAft>
              <a:buFont typeface="Verdana" pitchFamily="34" charset="0"/>
              <a:buChar char="–"/>
              <a:def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 smtClean="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har char="-"/>
              <a:defRPr lang="de-DE" sz="1800" dirty="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en-US" b="1" kern="0" dirty="0" smtClean="0"/>
              <a:t>Advantages of the DDC</a:t>
            </a:r>
          </a:p>
          <a:p>
            <a:pPr marL="0" lvl="6" indent="-285750">
              <a:lnSpc>
                <a:spcPts val="2000"/>
              </a:lnSpc>
            </a:pPr>
            <a:r>
              <a:rPr lang="en-US" kern="0" dirty="0" smtClean="0"/>
              <a:t>universal</a:t>
            </a:r>
          </a:p>
          <a:p>
            <a:pPr marL="0" lvl="6" indent="-285750">
              <a:lnSpc>
                <a:spcPts val="2000"/>
              </a:lnSpc>
            </a:pPr>
            <a:r>
              <a:rPr lang="en-US" kern="0" dirty="0" smtClean="0"/>
              <a:t>numeric and verbal</a:t>
            </a:r>
          </a:p>
          <a:p>
            <a:pPr marL="0" lvl="6" indent="-285750">
              <a:lnSpc>
                <a:spcPts val="2000"/>
              </a:lnSpc>
            </a:pPr>
            <a:r>
              <a:rPr lang="en-US" kern="0" dirty="0" smtClean="0"/>
              <a:t>used worldwide</a:t>
            </a:r>
          </a:p>
          <a:p>
            <a:pPr marL="0" lvl="6" indent="-285750">
              <a:lnSpc>
                <a:spcPts val="2000"/>
              </a:lnSpc>
            </a:pPr>
            <a:r>
              <a:rPr lang="en-US" kern="0" dirty="0" smtClean="0"/>
              <a:t>number building</a:t>
            </a:r>
          </a:p>
          <a:p>
            <a:pPr marL="0" lvl="6" indent="-285750">
              <a:lnSpc>
                <a:spcPts val="2000"/>
              </a:lnSpc>
            </a:pPr>
            <a:r>
              <a:rPr lang="en-US" kern="0" dirty="0" smtClean="0"/>
              <a:t>ongoing updates</a:t>
            </a:r>
          </a:p>
          <a:p>
            <a:pPr marL="0" lvl="6" indent="-285750">
              <a:lnSpc>
                <a:spcPts val="2000"/>
              </a:lnSpc>
            </a:pPr>
            <a:r>
              <a:rPr lang="en-US" kern="0" dirty="0" smtClean="0"/>
              <a:t>WebDewey US and family WebDeweys used around the world to classify with</a:t>
            </a:r>
          </a:p>
          <a:p>
            <a:pPr marL="271463" lvl="6" indent="-271463">
              <a:lnSpc>
                <a:spcPts val="2000"/>
              </a:lnSpc>
              <a:buNone/>
            </a:pPr>
            <a:r>
              <a:rPr lang="en-US" kern="0" dirty="0" smtClean="0"/>
              <a:t>	DDC</a:t>
            </a:r>
          </a:p>
          <a:p>
            <a:pPr marL="817200" lvl="8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kern="0" dirty="0" smtClean="0"/>
              <a:t>Built numbers</a:t>
            </a:r>
          </a:p>
          <a:p>
            <a:pPr marL="817200" lvl="8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kern="0" dirty="0" smtClean="0"/>
              <a:t>Number building tool</a:t>
            </a:r>
          </a:p>
          <a:p>
            <a:pPr marL="817200" lvl="8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kern="0" dirty="0" smtClean="0"/>
              <a:t>Application adapted to local requirements</a:t>
            </a:r>
          </a:p>
          <a:p>
            <a:pPr marL="817200" lvl="8" indent="-28575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kern="0" dirty="0" smtClean="0"/>
              <a:t>Additional terminology (Mappings!)</a:t>
            </a:r>
          </a:p>
          <a:p>
            <a:pPr marL="0" indent="0">
              <a:buFont typeface="Verdana" pitchFamily="34" charset="0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394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de-DE" dirty="0" smtClean="0"/>
              <a:t>Possible </a:t>
            </a:r>
            <a:r>
              <a:rPr lang="de-DE" dirty="0" err="1" smtClean="0"/>
              <a:t>areas</a:t>
            </a:r>
            <a:r>
              <a:rPr lang="de-DE" dirty="0" smtClean="0"/>
              <a:t>: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Develop</a:t>
            </a:r>
            <a:r>
              <a:rPr lang="de-DE" dirty="0" smtClean="0"/>
              <a:t> SKOS </a:t>
            </a:r>
            <a:r>
              <a:rPr lang="de-DE" dirty="0" err="1" smtClean="0"/>
              <a:t>extensions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library</a:t>
            </a:r>
            <a:r>
              <a:rPr lang="de-DE" dirty="0" smtClean="0"/>
              <a:t> </a:t>
            </a:r>
            <a:r>
              <a:rPr lang="de-DE" dirty="0" err="1" smtClean="0"/>
              <a:t>classifications</a:t>
            </a:r>
            <a:endParaRPr lang="de-DE" dirty="0" smtClean="0"/>
          </a:p>
          <a:p>
            <a:pPr>
              <a:lnSpc>
                <a:spcPts val="2400"/>
              </a:lnSpc>
            </a:pP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possibilities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mappings</a:t>
            </a:r>
            <a:r>
              <a:rPr lang="de-DE" dirty="0" smtClean="0"/>
              <a:t> in MARC</a:t>
            </a:r>
          </a:p>
          <a:p>
            <a:pPr>
              <a:lnSpc>
                <a:spcPts val="2400"/>
              </a:lnSpc>
            </a:pPr>
            <a:r>
              <a:rPr lang="de-DE" dirty="0" err="1" smtClean="0"/>
              <a:t>Develop</a:t>
            </a:r>
            <a:r>
              <a:rPr lang="de-DE" dirty="0" smtClean="0"/>
              <a:t> SKOS </a:t>
            </a:r>
            <a:r>
              <a:rPr lang="de-DE" dirty="0" err="1" smtClean="0"/>
              <a:t>extensions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unidirectional</a:t>
            </a:r>
            <a:r>
              <a:rPr lang="de-DE" dirty="0" smtClean="0"/>
              <a:t> </a:t>
            </a:r>
            <a:r>
              <a:rPr lang="de-DE" dirty="0" err="1" smtClean="0"/>
              <a:t>mappings</a:t>
            </a:r>
            <a:endParaRPr lang="de-DE" dirty="0" smtClean="0"/>
          </a:p>
          <a:p>
            <a:pPr>
              <a:lnSpc>
                <a:spcPts val="2400"/>
              </a:lnSpc>
            </a:pPr>
            <a:r>
              <a:rPr lang="de-DE" dirty="0" err="1" smtClean="0"/>
              <a:t>Figure</a:t>
            </a:r>
            <a:r>
              <a:rPr lang="de-DE" dirty="0" smtClean="0"/>
              <a:t> out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really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think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there for us to do?</a:t>
            </a:r>
            <a:endParaRPr lang="en-US" dirty="0"/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9EDF03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5E15879C-1943-4F80-9F3A-2F272C09993A}" type="slidenum">
              <a:rPr lang="de-DE" sz="1000" b="1"/>
              <a:pPr algn="ctr"/>
              <a:t>40</a:t>
            </a:fld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42699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87338" y="1"/>
            <a:ext cx="215900" cy="1196751"/>
          </a:xfrm>
          <a:prstGeom prst="rect">
            <a:avLst/>
          </a:prstGeom>
          <a:solidFill>
            <a:srgbClr val="FFC920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409DEF66-784C-4ABA-A954-EA29E77B5B61}" type="slidenum">
              <a:rPr lang="de-DE" sz="1000" b="1"/>
              <a:pPr algn="ctr"/>
              <a:t>5</a:t>
            </a:fld>
            <a:endParaRPr lang="de-DE" sz="1000" b="1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88000" y="2276872"/>
            <a:ext cx="8460000" cy="424847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Typological characteristics</a:t>
            </a:r>
          </a:p>
          <a:p>
            <a:pPr marL="3371850" lvl="7" indent="-285750"/>
            <a:endParaRPr lang="en-US" sz="1800" dirty="0" smtClean="0"/>
          </a:p>
          <a:p>
            <a:pPr marL="285750">
              <a:lnSpc>
                <a:spcPts val="2800"/>
              </a:lnSpc>
            </a:pPr>
            <a:r>
              <a:rPr lang="en-US" sz="2400" dirty="0" smtClean="0"/>
              <a:t>hierarchy</a:t>
            </a:r>
          </a:p>
          <a:p>
            <a:pPr marL="685800" lvl="1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notational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structural</a:t>
            </a:r>
          </a:p>
          <a:p>
            <a:pPr marL="3543300" lvl="8" indent="0">
              <a:buNone/>
            </a:pPr>
            <a:endParaRPr lang="en-US" sz="1800" dirty="0" smtClean="0"/>
          </a:p>
          <a:p>
            <a:pPr marL="285750">
              <a:lnSpc>
                <a:spcPts val="2800"/>
              </a:lnSpc>
            </a:pPr>
            <a:r>
              <a:rPr lang="en-US" sz="2400" dirty="0" smtClean="0"/>
              <a:t>precoordination</a:t>
            </a:r>
          </a:p>
          <a:p>
            <a:pPr marL="685800" lvl="1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built numbers</a:t>
            </a:r>
          </a:p>
          <a:p>
            <a:pPr marL="685800"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compound concepts</a:t>
            </a:r>
          </a:p>
          <a:p>
            <a:pPr marL="3086100" lvl="7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/>
          <a:p>
            <a:r>
              <a:rPr lang="en-US" dirty="0" smtClean="0"/>
              <a:t>What is it about to map Dewey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/>
          <a:stretch/>
        </p:blipFill>
        <p:spPr>
          <a:xfrm>
            <a:off x="4139952" y="3044727"/>
            <a:ext cx="4319626" cy="1680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87338" y="1"/>
            <a:ext cx="215900" cy="1196751"/>
          </a:xfrm>
          <a:prstGeom prst="rect">
            <a:avLst/>
          </a:prstGeom>
          <a:solidFill>
            <a:srgbClr val="E62E2E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1F6877A1-CE93-4F03-87E7-6555A3C9C3C2}" type="slidenum">
              <a:rPr lang="de-DE" sz="1000" b="1"/>
              <a:pPr algn="ctr"/>
              <a:t>6</a:t>
            </a:fld>
            <a:endParaRPr lang="de-DE" sz="1000" b="1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7" name="Inhaltsplatzhalter 4"/>
          <p:cNvSpPr>
            <a:spLocks noGrp="1"/>
          </p:cNvSpPr>
          <p:nvPr>
            <p:ph idx="1"/>
          </p:nvPr>
        </p:nvSpPr>
        <p:spPr>
          <a:xfrm>
            <a:off x="288000" y="2276872"/>
            <a:ext cx="8460000" cy="424847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Typological characteristics</a:t>
            </a:r>
            <a:r>
              <a:rPr lang="en-US" dirty="0" smtClean="0"/>
              <a:t> (2)</a:t>
            </a:r>
          </a:p>
          <a:p>
            <a:pPr marL="3371850" lvl="7" indent="-285750">
              <a:lnSpc>
                <a:spcPts val="2200"/>
              </a:lnSpc>
            </a:pPr>
            <a:r>
              <a:rPr lang="en-US" sz="1800" dirty="0" smtClean="0"/>
              <a:t>context dependency</a:t>
            </a:r>
          </a:p>
          <a:p>
            <a:pPr marL="3829050" lvl="8" indent="-28575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1800" dirty="0" smtClean="0"/>
              <a:t>1 topic in &gt;1 disciplines</a:t>
            </a:r>
          </a:p>
          <a:p>
            <a:pPr marL="3829050" lvl="8" indent="-28575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1800" dirty="0" smtClean="0"/>
              <a:t>reference notes</a:t>
            </a:r>
          </a:p>
          <a:p>
            <a:pPr marL="3371850" lvl="7" indent="-285750">
              <a:lnSpc>
                <a:spcPts val="2200"/>
              </a:lnSpc>
            </a:pPr>
            <a:r>
              <a:rPr lang="en-US" sz="1800" dirty="0" smtClean="0"/>
              <a:t>Notes</a:t>
            </a:r>
          </a:p>
          <a:p>
            <a:pPr marL="3829050" lvl="8" indent="-28575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1800" dirty="0" smtClean="0"/>
              <a:t>What’s in the class?</a:t>
            </a:r>
          </a:p>
          <a:p>
            <a:pPr marL="3829050" lvl="8" indent="-28575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1800" dirty="0" smtClean="0"/>
              <a:t>What does not belong to the class but elsewhere?</a:t>
            </a:r>
          </a:p>
          <a:p>
            <a:pPr marL="3371850" lvl="7" indent="-285750">
              <a:lnSpc>
                <a:spcPts val="2200"/>
              </a:lnSpc>
            </a:pPr>
            <a:r>
              <a:rPr lang="en-US" sz="1800" dirty="0" smtClean="0"/>
              <a:t>Relative Index</a:t>
            </a:r>
          </a:p>
          <a:p>
            <a:pPr marL="3829050" lvl="8" indent="-28575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1800" dirty="0" smtClean="0"/>
              <a:t>arranged by disciplines</a:t>
            </a:r>
          </a:p>
          <a:p>
            <a:pPr marL="3829050" lvl="8" indent="-28575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1800" dirty="0" smtClean="0"/>
              <a:t>indicator for “What’s in the class” but also for “What </a:t>
            </a:r>
            <a:r>
              <a:rPr lang="en-US" sz="1800" i="1" dirty="0" smtClean="0"/>
              <a:t>else</a:t>
            </a:r>
            <a:r>
              <a:rPr lang="en-US" sz="1800" dirty="0" smtClean="0"/>
              <a:t> is in the class?”</a:t>
            </a:r>
          </a:p>
          <a:p>
            <a:pPr marL="3086100" lvl="7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/>
          <a:p>
            <a:r>
              <a:rPr lang="en-US" dirty="0" smtClean="0"/>
              <a:t>What is it about to map Dewey</a:t>
            </a:r>
            <a:endParaRPr lang="en-US" dirty="0"/>
          </a:p>
        </p:txBody>
      </p:sp>
      <p:grpSp>
        <p:nvGrpSpPr>
          <p:cNvPr id="11" name="Gruppieren 10"/>
          <p:cNvGrpSpPr>
            <a:grpSpLocks noChangeAspect="1"/>
          </p:cNvGrpSpPr>
          <p:nvPr/>
        </p:nvGrpSpPr>
        <p:grpSpPr>
          <a:xfrm>
            <a:off x="287337" y="2907245"/>
            <a:ext cx="2548180" cy="1529867"/>
            <a:chOff x="287338" y="3633902"/>
            <a:chExt cx="2284566" cy="137160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852"/>
            <a:stretch/>
          </p:blipFill>
          <p:spPr>
            <a:xfrm>
              <a:off x="287338" y="3633902"/>
              <a:ext cx="1597530" cy="1371600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14"/>
            <a:stretch/>
          </p:blipFill>
          <p:spPr>
            <a:xfrm>
              <a:off x="1884868" y="3633902"/>
              <a:ext cx="687036" cy="1371600"/>
            </a:xfrm>
            <a:prstGeom prst="rect">
              <a:avLst/>
            </a:prstGeom>
          </p:spPr>
        </p:pic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" y="4797152"/>
            <a:ext cx="2467356" cy="1799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talk about (early!) in the mapping project</a:t>
            </a:r>
            <a:br>
              <a:rPr lang="en-US" dirty="0"/>
            </a:br>
            <a:endParaRPr lang="de-DE" dirty="0"/>
          </a:p>
        </p:txBody>
      </p:sp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9EDF03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5E15879C-1943-4F80-9F3A-2F272C09993A}" type="slidenum">
              <a:rPr lang="de-DE" sz="1000" b="1"/>
              <a:pPr algn="ctr"/>
              <a:t>7</a:t>
            </a:fld>
            <a:endParaRPr lang="de-DE" sz="1000" b="1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549451"/>
              </p:ext>
            </p:extLst>
          </p:nvPr>
        </p:nvGraphicFramePr>
        <p:xfrm>
          <a:off x="287338" y="2698750"/>
          <a:ext cx="8461375" cy="2674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1375"/>
              </a:tblGrid>
              <a:tr h="26744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Connotation scope (scope of meaning)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Unidirectional vs. bidirectional mapping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Specificity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007EEF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54901366-3F13-43D2-9BD8-C88395F9D50D}" type="slidenum">
              <a:rPr lang="de-DE" sz="1000" b="1"/>
              <a:pPr algn="ctr"/>
              <a:t>8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88000" y="2204864"/>
            <a:ext cx="8460000" cy="5760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are the elements to be mapped?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Connotation scope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342366"/>
              </p:ext>
            </p:extLst>
          </p:nvPr>
        </p:nvGraphicFramePr>
        <p:xfrm>
          <a:off x="323528" y="3140968"/>
          <a:ext cx="6096000" cy="183388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System A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System B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Element of</a:t>
                      </a:r>
                    </a:p>
                    <a:p>
                      <a:r>
                        <a:rPr lang="en-US" noProof="0" dirty="0" smtClean="0"/>
                        <a:t>-</a:t>
                      </a:r>
                      <a:r>
                        <a:rPr lang="en-US" baseline="0" noProof="0" dirty="0" smtClean="0"/>
                        <a:t> Thesaurus</a:t>
                      </a:r>
                    </a:p>
                    <a:p>
                      <a:r>
                        <a:rPr lang="en-US" baseline="0" noProof="0" dirty="0" smtClean="0"/>
                        <a:t>- Classification scheme</a:t>
                      </a:r>
                    </a:p>
                    <a:p>
                      <a:r>
                        <a:rPr lang="en-US" baseline="0" noProof="0" dirty="0" smtClean="0"/>
                        <a:t>- Taxonomy</a:t>
                      </a:r>
                    </a:p>
                    <a:p>
                      <a:r>
                        <a:rPr lang="en-US" baseline="0" noProof="0" dirty="0" smtClean="0"/>
                        <a:t>- …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Element of DDC</a:t>
                      </a:r>
                    </a:p>
                    <a:p>
                      <a:endParaRPr lang="en-US" noProof="0" dirty="0" smtClean="0"/>
                    </a:p>
                    <a:p>
                      <a:r>
                        <a:rPr lang="en-US" noProof="0" dirty="0" smtClean="0"/>
                        <a:t>- NOTATION</a:t>
                      </a:r>
                      <a:endParaRPr lang="en-US" noProof="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207220" y="5518973"/>
            <a:ext cx="7389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actual mapping takes place on the subject level.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5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87338" y="0"/>
            <a:ext cx="215900" cy="1195200"/>
          </a:xfrm>
          <a:prstGeom prst="rect">
            <a:avLst/>
          </a:prstGeom>
          <a:solidFill>
            <a:srgbClr val="00AEFA"/>
          </a:solidFill>
          <a:ln w="9525">
            <a:noFill/>
            <a:miter lim="800000"/>
            <a:headEnd/>
            <a:tailEnd/>
          </a:ln>
        </p:spPr>
        <p:txBody>
          <a:bodyPr wrap="none" lIns="0" tIns="36000" rIns="0" bIns="0" anchor="ctr" anchorCtr="1"/>
          <a:lstStyle/>
          <a:p>
            <a:pPr algn="ctr"/>
            <a:fld id="{1F6877A1-CE93-4F03-87E7-6555A3C9C3C2}" type="slidenum">
              <a:rPr lang="de-DE" sz="1000" b="1"/>
              <a:pPr algn="ctr"/>
              <a:t>9</a:t>
            </a:fld>
            <a:endParaRPr lang="de-DE" sz="1000" b="1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de-DE" smtClean="0"/>
              <a:t>| Mengel / Svensson | EDUG 2015, Mapping Workshop | 15 Apr 2015</a:t>
            </a:r>
            <a:endParaRPr lang="de-DE" dirty="0" smtClean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288000" y="1627200"/>
            <a:ext cx="8460000" cy="777875"/>
          </a:xfrm>
        </p:spPr>
        <p:txBody>
          <a:bodyPr/>
          <a:lstStyle/>
          <a:p>
            <a:r>
              <a:rPr lang="en-US" dirty="0" smtClean="0"/>
              <a:t>Connotation scope</a:t>
            </a:r>
            <a:endParaRPr lang="en-US" dirty="0"/>
          </a:p>
        </p:txBody>
      </p:sp>
      <p:sp>
        <p:nvSpPr>
          <p:cNvPr id="13" name="Inhaltsplatzhalter 4"/>
          <p:cNvSpPr>
            <a:spLocks noGrp="1"/>
          </p:cNvSpPr>
          <p:nvPr>
            <p:ph idx="1"/>
          </p:nvPr>
        </p:nvSpPr>
        <p:spPr>
          <a:xfrm>
            <a:off x="288000" y="2204864"/>
            <a:ext cx="8460000" cy="5760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Step 1: Simple entity</a:t>
            </a: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589" y="2520000"/>
            <a:ext cx="3780739" cy="3375355"/>
          </a:xfrm>
          <a:prstGeom prst="rect">
            <a:avLst/>
          </a:prstGeom>
        </p:spPr>
      </p:pic>
      <p:pic>
        <p:nvPicPr>
          <p:cNvPr id="3080" name="Picture 8" descr="C:\Users\mengel.AD-DDB\AppData\Local\Microsoft\Windows\Temporary Internet Files\Content.IE5\13B9Z33R\Autumn_Faery_Tre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70" y="2847355"/>
            <a:ext cx="21526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300820" y="5526524"/>
            <a:ext cx="67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3" name="Wolkenförmige Legende 2"/>
          <p:cNvSpPr/>
          <p:nvPr/>
        </p:nvSpPr>
        <p:spPr>
          <a:xfrm>
            <a:off x="5254854" y="1195200"/>
            <a:ext cx="1440160" cy="936104"/>
          </a:xfrm>
          <a:prstGeom prst="cloudCallout">
            <a:avLst>
              <a:gd name="adj1" fmla="val -25026"/>
              <a:gd name="adj2" fmla="val 77244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9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-Variante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-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PPT-Vorlage-Variante</Template>
  <TotalTime>0</TotalTime>
  <Words>3495</Words>
  <Application>Microsoft Office PowerPoint</Application>
  <PresentationFormat>Skjermfremvisning (4:3)</PresentationFormat>
  <Paragraphs>543</Paragraphs>
  <Slides>40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40</vt:i4>
      </vt:variant>
    </vt:vector>
  </HeadingPairs>
  <TitlesOfParts>
    <vt:vector size="41" baseType="lpstr">
      <vt:lpstr>PPT-Vorlage-Variante</vt:lpstr>
      <vt:lpstr>Dewey Basics for Mapping \\ Bringing Dewey Mappings onto the Semantic Web  </vt:lpstr>
      <vt:lpstr>PowerPoint-presentasjon</vt:lpstr>
      <vt:lpstr>What is it about to map Dewey</vt:lpstr>
      <vt:lpstr>What is it about to map Dewey</vt:lpstr>
      <vt:lpstr>What is it about to map Dewey</vt:lpstr>
      <vt:lpstr>What is it about to map Dewey</vt:lpstr>
      <vt:lpstr>Things to talk about (early!) in the mapping project </vt:lpstr>
      <vt:lpstr>Connotation scope</vt:lpstr>
      <vt:lpstr>Connotation scope</vt:lpstr>
      <vt:lpstr>Connotation scope</vt:lpstr>
      <vt:lpstr>Connotation scope</vt:lpstr>
      <vt:lpstr>Connotation scope</vt:lpstr>
      <vt:lpstr>Connotation scope</vt:lpstr>
      <vt:lpstr>Connotation scope</vt:lpstr>
      <vt:lpstr>Connotation scope</vt:lpstr>
      <vt:lpstr>Connotation scope</vt:lpstr>
      <vt:lpstr>Unidirectional vs. bidirectional mapping</vt:lpstr>
      <vt:lpstr>Unidirectional vs. bidirectional mapping</vt:lpstr>
      <vt:lpstr>Unidirectional vs. bidirectional mapping</vt:lpstr>
      <vt:lpstr>Unidirectional vs. bidirectional mapping</vt:lpstr>
      <vt:lpstr>Specificity</vt:lpstr>
      <vt:lpstr>Specificity</vt:lpstr>
      <vt:lpstr>Specificity</vt:lpstr>
      <vt:lpstr>Specificity</vt:lpstr>
      <vt:lpstr>Specificity</vt:lpstr>
      <vt:lpstr>Specificity</vt:lpstr>
      <vt:lpstr>Specificity</vt:lpstr>
      <vt:lpstr>Further things to talk about (early!) in the mapping project</vt:lpstr>
      <vt:lpstr>Mille grazie, ragazzi e ragazze !</vt:lpstr>
      <vt:lpstr>Things to consider when you want to share your mapping with someone else</vt:lpstr>
      <vt:lpstr>What we want to share is knowledge, but the best we can do is to share data</vt:lpstr>
      <vt:lpstr>With Linked Library Data, Library Information is increasingly used outside of libraries </vt:lpstr>
      <vt:lpstr>Until now, library information was mainly transported using MARC (pick your dialect…)</vt:lpstr>
      <vt:lpstr>Representation of KOS was an early use of RDF technologies</vt:lpstr>
      <vt:lpstr>One issue with SKOS: It‘s heavily geared towards thesauri (extension proposals exist)</vt:lpstr>
      <vt:lpstr>Another issue with SKOS: The mapping properties are always bidirectional</vt:lpstr>
      <vt:lpstr>One proposal has been to build complex subjects and map those with SKOS properties</vt:lpstr>
      <vt:lpstr>Another way is to create specialized relationships instead (e. g. in the GND Ontology)</vt:lpstr>
      <vt:lpstr>There has been very little research on how those relations work in real-life settings…</vt:lpstr>
      <vt:lpstr>So what is there for us to do?</vt:lpstr>
    </vt:vector>
  </TitlesOfParts>
  <Company>Deutsche Nationalbibliothek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Dewey Basics for Mapping \\ Bringing Dewey Mappings onto the Semantic Web</dc:title>
  <dc:creator>mengel</dc:creator>
  <cp:lastModifiedBy>Elise Conradi</cp:lastModifiedBy>
  <cp:revision>47</cp:revision>
  <cp:lastPrinted>2014-07-03T12:54:28Z</cp:lastPrinted>
  <dcterms:created xsi:type="dcterms:W3CDTF">2015-04-01T08:36:38Z</dcterms:created>
  <dcterms:modified xsi:type="dcterms:W3CDTF">2015-05-07T13:11:39Z</dcterms:modified>
</cp:coreProperties>
</file>