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6" r:id="rId17"/>
    <p:sldId id="287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6B60990-A456-4E15-8235-A772450F9E9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285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501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Suchwort</a:t>
            </a:r>
            <a:r>
              <a:rPr lang="en-GB" dirty="0" smtClean="0"/>
              <a:t> </a:t>
            </a:r>
            <a:r>
              <a:rPr lang="en-GB" dirty="0" err="1" smtClean="0"/>
              <a:t>DissOnline</a:t>
            </a:r>
            <a:r>
              <a:rPr lang="en-GB" dirty="0" smtClean="0"/>
              <a:t> </a:t>
            </a:r>
            <a:r>
              <a:rPr lang="en-GB" dirty="0" err="1" smtClean="0"/>
              <a:t>Semantisch</a:t>
            </a:r>
            <a:r>
              <a:rPr lang="en-GB" dirty="0" smtClean="0"/>
              <a:t> </a:t>
            </a:r>
            <a:r>
              <a:rPr lang="en-GB" dirty="0" err="1" smtClean="0"/>
              <a:t>Differenz</a:t>
            </a:r>
            <a:r>
              <a:rPr lang="en-GB" dirty="0" smtClean="0"/>
              <a:t> </a:t>
            </a:r>
            <a:r>
              <a:rPr lang="en-GB" dirty="0" err="1" smtClean="0"/>
              <a:t>davon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brauchbar</a:t>
            </a:r>
            <a:endParaRPr lang="en-GB" dirty="0" smtClean="0"/>
          </a:p>
          <a:p>
            <a:r>
              <a:rPr lang="en-GB" dirty="0" err="1" smtClean="0"/>
              <a:t>Abbildung</a:t>
            </a:r>
            <a:r>
              <a:rPr lang="en-GB" baseline="0" dirty="0" smtClean="0"/>
              <a:t> 32 100 +68 +25</a:t>
            </a:r>
          </a:p>
          <a:p>
            <a:r>
              <a:rPr lang="en-GB" baseline="0" dirty="0" err="1" smtClean="0"/>
              <a:t>Katholische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Kirche</a:t>
            </a:r>
            <a:r>
              <a:rPr lang="en-GB" baseline="0" dirty="0" smtClean="0"/>
              <a:t> 23 32 +9 +8</a:t>
            </a:r>
          </a:p>
          <a:p>
            <a:r>
              <a:rPr lang="en-GB" baseline="0" dirty="0" err="1" smtClean="0"/>
              <a:t>Herpesviren</a:t>
            </a:r>
            <a:r>
              <a:rPr lang="en-GB" baseline="0" dirty="0" smtClean="0"/>
              <a:t> 8 6 -2 -6</a:t>
            </a:r>
          </a:p>
          <a:p>
            <a:r>
              <a:rPr lang="en-GB" baseline="0" dirty="0" err="1" smtClean="0"/>
              <a:t>Alkaloide</a:t>
            </a:r>
            <a:r>
              <a:rPr lang="en-GB" baseline="0" dirty="0" smtClean="0"/>
              <a:t> 37 274 +237 +233</a:t>
            </a:r>
          </a:p>
          <a:p>
            <a:r>
              <a:rPr lang="en-GB" baseline="0" dirty="0" err="1" smtClean="0"/>
              <a:t>Berater</a:t>
            </a:r>
            <a:r>
              <a:rPr lang="en-GB" baseline="0" dirty="0" smtClean="0"/>
              <a:t> 3 61 +78 +13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535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nb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404813"/>
            <a:ext cx="1236662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27088" y="3343275"/>
            <a:ext cx="7593012" cy="1295400"/>
          </a:xfrm>
        </p:spPr>
        <p:txBody>
          <a:bodyPr/>
          <a:lstStyle>
            <a:lvl1pPr>
              <a:lnSpc>
                <a:spcPts val="3600"/>
              </a:lnSpc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27088" y="2914650"/>
            <a:ext cx="7593012" cy="385763"/>
          </a:xfrm>
        </p:spPr>
        <p:txBody>
          <a:bodyPr/>
          <a:lstStyle>
            <a:lvl1pPr marL="0" indent="0">
              <a:buFont typeface="Verdana" pitchFamily="34" charset="0"/>
              <a:buNone/>
              <a:defRPr sz="20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21      | Building the future of DDC: Translations, technology and transition 2003 - 2013 | April 11, 2013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27088" y="1619250"/>
            <a:ext cx="7593012" cy="777875"/>
          </a:xfrm>
        </p:spPr>
        <p:txBody>
          <a:bodyPr/>
          <a:lstStyle>
            <a:lvl1pPr>
              <a:lnSpc>
                <a:spcPts val="3000"/>
              </a:lnSpc>
              <a:defRPr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827088" y="2422800"/>
            <a:ext cx="7593012" cy="3697200"/>
          </a:xfrm>
        </p:spPr>
        <p:txBody>
          <a:bodyPr/>
          <a:lstStyle>
            <a:lvl1pPr>
              <a:lnSpc>
                <a:spcPts val="3000"/>
              </a:lnSpc>
              <a:spcBef>
                <a:spcPts val="1680"/>
              </a:spcBef>
              <a:defRPr sz="2600" b="1"/>
            </a:lvl1pPr>
            <a:lvl2pPr marL="1076325" indent="-452438">
              <a:lnSpc>
                <a:spcPts val="2400"/>
              </a:lnSpc>
              <a:spcBef>
                <a:spcPts val="300"/>
              </a:spcBef>
              <a:defRPr sz="2000"/>
            </a:lvl2pPr>
            <a:lvl3pPr marL="1341438" indent="-265113">
              <a:lnSpc>
                <a:spcPts val="2400"/>
              </a:lnSpc>
              <a:spcBef>
                <a:spcPts val="300"/>
              </a:spcBef>
              <a:defRPr sz="2000"/>
            </a:lvl3pPr>
            <a:lvl4pPr marL="1600200" indent="-258763">
              <a:lnSpc>
                <a:spcPts val="2400"/>
              </a:lnSpc>
              <a:spcBef>
                <a:spcPts val="300"/>
              </a:spcBef>
              <a:defRPr sz="2000"/>
            </a:lvl4pPr>
            <a:lvl5pPr marL="1879600" indent="-265113">
              <a:lnSpc>
                <a:spcPts val="2400"/>
              </a:lnSpc>
              <a:spcBef>
                <a:spcPts val="300"/>
              </a:spcBef>
              <a:defRPr sz="20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514350" y="6384925"/>
            <a:ext cx="7874000" cy="152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21      | Building the future of DDC: Translations, technology and transition 2003 - 2013 | April 11, 2013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680"/>
              </a:spcBef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21      | Building the future of DDC: Translations, technology and transition 2003 - 2013 | April 11, 2013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zwei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27088" y="2698750"/>
            <a:ext cx="3719512" cy="3417888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lnSpc>
                <a:spcPts val="2000"/>
              </a:lnSpc>
              <a:spcBef>
                <a:spcPts val="300"/>
              </a:spcBef>
              <a:defRPr sz="1600"/>
            </a:lvl2pPr>
            <a:lvl3pPr>
              <a:lnSpc>
                <a:spcPts val="2000"/>
              </a:lnSpc>
              <a:spcBef>
                <a:spcPts val="300"/>
              </a:spcBef>
              <a:defRPr sz="1600"/>
            </a:lvl3pPr>
            <a:lvl4pPr>
              <a:lnSpc>
                <a:spcPts val="2000"/>
              </a:lnSpc>
              <a:spcBef>
                <a:spcPts val="300"/>
              </a:spcBef>
              <a:defRPr sz="1600"/>
            </a:lvl4pPr>
            <a:lvl5pPr>
              <a:lnSpc>
                <a:spcPts val="2000"/>
              </a:lnSpc>
              <a:spcBef>
                <a:spcPts val="3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9000" y="2698750"/>
            <a:ext cx="3721100" cy="3417888"/>
          </a:xfrm>
        </p:spPr>
        <p:txBody>
          <a:bodyPr/>
          <a:lstStyle>
            <a:lvl1pPr>
              <a:spcBef>
                <a:spcPts val="1200"/>
              </a:spcBef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ts val="2000"/>
              </a:lnSpc>
              <a:spcBef>
                <a:spcPts val="300"/>
              </a:spcBef>
              <a:defRPr sz="1600"/>
            </a:lvl2pPr>
            <a:lvl3pPr>
              <a:lnSpc>
                <a:spcPts val="2000"/>
              </a:lnSpc>
              <a:spcBef>
                <a:spcPts val="300"/>
              </a:spcBef>
              <a:defRPr sz="1600"/>
            </a:lvl3pPr>
            <a:lvl4pPr>
              <a:lnSpc>
                <a:spcPts val="2000"/>
              </a:lnSpc>
              <a:spcBef>
                <a:spcPts val="300"/>
              </a:spcBef>
              <a:defRPr sz="1600"/>
            </a:lvl4pPr>
            <a:lvl5pPr>
              <a:lnSpc>
                <a:spcPts val="2000"/>
              </a:lnSpc>
              <a:spcBef>
                <a:spcPts val="3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21      | Building the future of DDC: Translations, technology and transition 2003 - 2013 | April 11, 2013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21      | Building the future of DDC: Translations, technology and transition 2003 - 2013 | April 11, 2013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21      | Building the future of DDC: Translations, technology and transition 2003 - 2013 | April 11, 2013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827088" y="2698750"/>
            <a:ext cx="7593012" cy="3417888"/>
          </a:xfrm>
        </p:spPr>
        <p:txBody>
          <a:bodyPr/>
          <a:lstStyle>
            <a:lvl1pPr>
              <a:spcBef>
                <a:spcPts val="1680"/>
              </a:spcBef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21      | Building the future of DDC: Translations, technology and transition 2003 - 2013 | April 11, 2013</a:t>
            </a: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zwei Obje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27088" y="2698750"/>
            <a:ext cx="3719512" cy="3417888"/>
          </a:xfrm>
        </p:spPr>
        <p:txBody>
          <a:bodyPr/>
          <a:lstStyle>
            <a:lvl1pPr>
              <a:spcBef>
                <a:spcPts val="1200"/>
              </a:spcBef>
              <a:buNone/>
              <a:defRPr sz="20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9000" y="2698750"/>
            <a:ext cx="3721100" cy="3417888"/>
          </a:xfrm>
        </p:spPr>
        <p:txBody>
          <a:bodyPr/>
          <a:lstStyle>
            <a:lvl1pPr>
              <a:spcBef>
                <a:spcPts val="1200"/>
              </a:spcBef>
              <a:buNone/>
              <a:defRPr sz="20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21      | Building the future of DDC: Translations, technology and transition 2003 - 2013 | April 11, 2013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1619250"/>
            <a:ext cx="759301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698750"/>
            <a:ext cx="7593012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4350" y="6384925"/>
            <a:ext cx="787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| 21      | Building the future of DDC: Translations, technology and transition 2003 - 2013 | April 11, 2013</a:t>
            </a:r>
            <a:endParaRPr lang="de-DE"/>
          </a:p>
        </p:txBody>
      </p:sp>
      <p:pic>
        <p:nvPicPr>
          <p:cNvPr id="1029" name="Picture 10" descr="dnb_RG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12088" y="404813"/>
            <a:ext cx="1236662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hf sldNum="0"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ct val="70000"/>
        </a:spcBef>
        <a:spcAft>
          <a:spcPct val="0"/>
        </a:spcAft>
        <a:buFont typeface="Verdana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0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lnSpc>
          <a:spcPts val="20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lnSpc>
          <a:spcPts val="20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lnSpc>
          <a:spcPts val="20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| 21      | Building the future of DDC: Translations, technology and transition 2003 - 2013 | April 11, 2013</a:t>
            </a:r>
            <a:endParaRPr lang="de-DE" smtClean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0046C4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EBFEB206-4A3F-4696-935B-82AB82FC11DA}" type="slidenum">
              <a:rPr lang="de-DE" sz="1000" b="1"/>
              <a:pPr algn="ctr"/>
              <a:t>1</a:t>
            </a:fld>
            <a:endParaRPr lang="de-DE" sz="1000" b="1"/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Features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Future: </a:t>
            </a:r>
            <a:r>
              <a:rPr lang="en-US" dirty="0"/>
              <a:t>What Might the Dewey Ecosystem Look Like in Ten Years?</a:t>
            </a:r>
            <a:endParaRPr lang="de-DE" dirty="0" smtClean="0"/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dirty="0" smtClean="0"/>
              <a:t>Lars G. Svensson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DDC is a fully faceted </a:t>
            </a:r>
            <a:r>
              <a:rPr lang="en-US" dirty="0" smtClean="0"/>
              <a:t>classification (and we use those facets!)</a:t>
            </a:r>
            <a:endParaRPr lang="de-DE" dirty="0"/>
          </a:p>
        </p:txBody>
      </p:sp>
      <p:sp>
        <p:nvSpPr>
          <p:cNvPr id="1229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| 21      | Building the future of DDC: Translations, technology and transition 2003 - 2013 | April 11, 2013</a:t>
            </a:r>
            <a:endParaRPr lang="de-DE" smtClean="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FB8630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E15918B6-6326-4FE2-9FF6-A6C9AEDA9D7E}" type="slidenum">
              <a:rPr lang="de-DE" sz="1000" b="1"/>
              <a:pPr algn="ctr"/>
              <a:t>10</a:t>
            </a:fld>
            <a:endParaRPr lang="de-DE" sz="1000" b="1"/>
          </a:p>
        </p:txBody>
      </p:sp>
      <p:sp>
        <p:nvSpPr>
          <p:cNvPr id="2" name="Textfeld 1"/>
          <p:cNvSpPr txBox="1"/>
          <p:nvPr/>
        </p:nvSpPr>
        <p:spPr>
          <a:xfrm>
            <a:off x="2264477" y="5035823"/>
            <a:ext cx="47724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400" b="1" dirty="0" smtClean="0"/>
              <a:t>639.5809483</a:t>
            </a:r>
          </a:p>
          <a:p>
            <a:r>
              <a:rPr lang="sv-SE" sz="1400" b="1" dirty="0" smtClean="0"/>
              <a:t>(Fishing for shellfish in south-west Norway)</a:t>
            </a:r>
            <a:endParaRPr lang="de-DE" sz="1400" dirty="0"/>
          </a:p>
        </p:txBody>
      </p:sp>
      <p:sp>
        <p:nvSpPr>
          <p:cNvPr id="3" name="Textfeld 2"/>
          <p:cNvSpPr txBox="1"/>
          <p:nvPr/>
        </p:nvSpPr>
        <p:spPr>
          <a:xfrm>
            <a:off x="516729" y="2996952"/>
            <a:ext cx="243368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b="1" dirty="0" smtClean="0"/>
              <a:t>639.5</a:t>
            </a:r>
          </a:p>
          <a:p>
            <a:pPr algn="ctr"/>
            <a:r>
              <a:rPr lang="de-DE" sz="1400" b="1" dirty="0"/>
              <a:t>(</a:t>
            </a:r>
            <a:r>
              <a:rPr lang="de-DE" sz="1400" b="1" dirty="0" err="1"/>
              <a:t>Crustacean</a:t>
            </a:r>
            <a:r>
              <a:rPr lang="de-DE" sz="1400" b="1" dirty="0"/>
              <a:t> </a:t>
            </a:r>
            <a:r>
              <a:rPr lang="de-DE" sz="1400" b="1" dirty="0" err="1"/>
              <a:t>fisheries</a:t>
            </a:r>
            <a:r>
              <a:rPr lang="de-DE" sz="1400" b="1" dirty="0"/>
              <a:t>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059744" y="2996952"/>
            <a:ext cx="279275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b="1" dirty="0" smtClean="0"/>
              <a:t>595.388</a:t>
            </a:r>
          </a:p>
          <a:p>
            <a:pPr algn="ctr"/>
            <a:r>
              <a:rPr lang="de-DE" sz="1400" b="1" dirty="0"/>
              <a:t>(</a:t>
            </a:r>
            <a:r>
              <a:rPr lang="de-DE" sz="1400" b="1" dirty="0" err="1"/>
              <a:t>Natantia</a:t>
            </a:r>
            <a:r>
              <a:rPr lang="de-DE" sz="1400" b="1" dirty="0"/>
              <a:t> (Shrimps))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178491" y="3007319"/>
            <a:ext cx="29306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b="1" dirty="0" smtClean="0"/>
              <a:t>T2--483</a:t>
            </a:r>
          </a:p>
          <a:p>
            <a:pPr algn="ctr"/>
            <a:r>
              <a:rPr lang="de-DE" sz="1400" b="1" dirty="0"/>
              <a:t>(</a:t>
            </a:r>
            <a:r>
              <a:rPr lang="de-DE" sz="1400" b="1" dirty="0" err="1"/>
              <a:t>Sørlandet</a:t>
            </a:r>
            <a:r>
              <a:rPr lang="de-DE" sz="1400" b="1" dirty="0"/>
              <a:t> and </a:t>
            </a:r>
            <a:r>
              <a:rPr lang="de-DE" sz="1400" b="1" dirty="0" err="1"/>
              <a:t>Vestlandet</a:t>
            </a:r>
            <a:r>
              <a:rPr lang="de-DE" sz="1400" b="1" dirty="0"/>
              <a:t>)</a:t>
            </a:r>
          </a:p>
        </p:txBody>
      </p:sp>
      <p:sp>
        <p:nvSpPr>
          <p:cNvPr id="4" name="Pfeil nach oben 3"/>
          <p:cNvSpPr/>
          <p:nvPr/>
        </p:nvSpPr>
        <p:spPr>
          <a:xfrm rot="10800000">
            <a:off x="4303392" y="4149079"/>
            <a:ext cx="484632" cy="8867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oben 10"/>
          <p:cNvSpPr/>
          <p:nvPr/>
        </p:nvSpPr>
        <p:spPr>
          <a:xfrm rot="12671150">
            <a:off x="6638777" y="4208922"/>
            <a:ext cx="484632" cy="8867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oben 11"/>
          <p:cNvSpPr/>
          <p:nvPr/>
        </p:nvSpPr>
        <p:spPr>
          <a:xfrm rot="8895777">
            <a:off x="2338135" y="4203532"/>
            <a:ext cx="484632" cy="8867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580451" y="5148005"/>
            <a:ext cx="1775525" cy="5852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5532779" y="5157192"/>
            <a:ext cx="1199461" cy="5852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4355977" y="5148005"/>
            <a:ext cx="432048" cy="5852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</a:t>
            </a:r>
            <a:r>
              <a:rPr lang="en-US" dirty="0"/>
              <a:t>DDC is (even) more interoperable</a:t>
            </a:r>
            <a:endParaRPr lang="de-DE" dirty="0"/>
          </a:p>
        </p:txBody>
      </p:sp>
      <p:sp>
        <p:nvSpPr>
          <p:cNvPr id="1331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| 21      | Building the future of DDC: Translations, technology and transition 2003 - 2013 | April 11, 2013</a:t>
            </a:r>
            <a:endParaRPr lang="de-DE" smtClean="0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E62E2E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5B255F3E-E2AF-4E08-A2BE-E5C3AAFE6FE5}" type="slidenum">
              <a:rPr lang="de-DE" sz="1000" b="1"/>
              <a:pPr algn="ctr"/>
              <a:t>11</a:t>
            </a:fld>
            <a:endParaRPr lang="de-DE" sz="1000" b="1"/>
          </a:p>
        </p:txBody>
      </p:sp>
      <p:sp>
        <p:nvSpPr>
          <p:cNvPr id="2" name="Textfeld 1"/>
          <p:cNvSpPr txBox="1"/>
          <p:nvPr/>
        </p:nvSpPr>
        <p:spPr>
          <a:xfrm>
            <a:off x="3769647" y="5240233"/>
            <a:ext cx="3826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err="1" smtClean="0"/>
              <a:t>Drawings</a:t>
            </a:r>
            <a:r>
              <a:rPr lang="de-DE" sz="600" dirty="0" smtClean="0"/>
              <a:t> </a:t>
            </a:r>
            <a:r>
              <a:rPr lang="de-DE" sz="600" dirty="0" err="1" smtClean="0"/>
              <a:t>by</a:t>
            </a:r>
            <a:r>
              <a:rPr lang="de-DE" sz="600" dirty="0" smtClean="0"/>
              <a:t> </a:t>
            </a:r>
            <a:r>
              <a:rPr lang="de-DE" sz="600" dirty="0" err="1" smtClean="0"/>
              <a:t>dgra_xplane</a:t>
            </a:r>
            <a:r>
              <a:rPr lang="de-DE" sz="600" dirty="0"/>
              <a:t> (CC BY-ND): http://www.flickr.com/photos/davegray/5630708321</a:t>
            </a:r>
            <a:r>
              <a:rPr lang="de-DE" sz="600" dirty="0" smtClean="0"/>
              <a:t>/</a:t>
            </a:r>
          </a:p>
          <a:p>
            <a:r>
              <a:rPr lang="de-DE" sz="600" dirty="0"/>
              <a:t>a</a:t>
            </a:r>
            <a:r>
              <a:rPr lang="de-DE" sz="600" dirty="0" smtClean="0"/>
              <a:t>nd </a:t>
            </a:r>
            <a:r>
              <a:rPr lang="de-DE" sz="600" dirty="0"/>
              <a:t>http://www.flickr.com/photos/davegray/5630708309/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69499"/>
            <a:ext cx="2858046" cy="27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05907"/>
            <a:ext cx="3168352" cy="314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mappings between DDC and other KOS</a:t>
            </a:r>
            <a:endParaRPr lang="de-DE" dirty="0"/>
          </a:p>
        </p:txBody>
      </p:sp>
      <p:sp>
        <p:nvSpPr>
          <p:cNvPr id="1433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| 21      | Building the future of DDC: Translations, technology and transition 2003 - 2013 | April 11, 2013</a:t>
            </a:r>
            <a:endParaRPr lang="de-DE" smtClean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A4B900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6E989BB9-3CC7-4ADB-A5A9-6FC66B9DB0FD}" type="slidenum">
              <a:rPr lang="de-DE" sz="1000" b="1"/>
              <a:pPr algn="ctr"/>
              <a:t>12</a:t>
            </a:fld>
            <a:endParaRPr lang="de-DE" sz="1000" b="1"/>
          </a:p>
        </p:txBody>
      </p:sp>
      <p:sp>
        <p:nvSpPr>
          <p:cNvPr id="2" name="Textfeld 1"/>
          <p:cNvSpPr txBox="1"/>
          <p:nvPr/>
        </p:nvSpPr>
        <p:spPr>
          <a:xfrm>
            <a:off x="3607589" y="3933056"/>
            <a:ext cx="2260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/>
              <a:t>Dewey</a:t>
            </a:r>
            <a:endParaRPr lang="de-DE" sz="4800" dirty="0"/>
          </a:p>
        </p:txBody>
      </p:sp>
      <p:sp>
        <p:nvSpPr>
          <p:cNvPr id="3" name="Textfeld 2"/>
          <p:cNvSpPr txBox="1"/>
          <p:nvPr/>
        </p:nvSpPr>
        <p:spPr>
          <a:xfrm>
            <a:off x="4454731" y="2592798"/>
            <a:ext cx="124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GND</a:t>
            </a: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6457341" y="3248915"/>
            <a:ext cx="1420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LCSH</a:t>
            </a:r>
            <a:endParaRPr lang="de-DE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2419759" y="2808508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RVK</a:t>
            </a:r>
            <a:endParaRPr lang="de-DE" sz="3600" dirty="0"/>
          </a:p>
        </p:txBody>
      </p:sp>
      <p:sp>
        <p:nvSpPr>
          <p:cNvPr id="8" name="Textfeld 7"/>
          <p:cNvSpPr txBox="1"/>
          <p:nvPr/>
        </p:nvSpPr>
        <p:spPr>
          <a:xfrm>
            <a:off x="1614558" y="3864530"/>
            <a:ext cx="1127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SAB</a:t>
            </a:r>
            <a:endParaRPr lang="de-DE" sz="3600" dirty="0"/>
          </a:p>
        </p:txBody>
      </p:sp>
      <p:sp>
        <p:nvSpPr>
          <p:cNvPr id="9" name="Textfeld 8"/>
          <p:cNvSpPr txBox="1"/>
          <p:nvPr/>
        </p:nvSpPr>
        <p:spPr>
          <a:xfrm>
            <a:off x="2555776" y="5517232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SÄO</a:t>
            </a:r>
            <a:endParaRPr lang="de-DE" sz="3600" dirty="0"/>
          </a:p>
        </p:txBody>
      </p:sp>
      <p:sp>
        <p:nvSpPr>
          <p:cNvPr id="10" name="Textfeld 9"/>
          <p:cNvSpPr txBox="1"/>
          <p:nvPr/>
        </p:nvSpPr>
        <p:spPr>
          <a:xfrm>
            <a:off x="4483840" y="5611084"/>
            <a:ext cx="2154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RAMEAU</a:t>
            </a:r>
            <a:endParaRPr lang="de-DE" sz="3600" dirty="0"/>
          </a:p>
        </p:txBody>
      </p:sp>
      <p:sp>
        <p:nvSpPr>
          <p:cNvPr id="13" name="Textfeld 12"/>
          <p:cNvSpPr txBox="1"/>
          <p:nvPr/>
        </p:nvSpPr>
        <p:spPr>
          <a:xfrm>
            <a:off x="6695255" y="4510861"/>
            <a:ext cx="82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CC</a:t>
            </a:r>
            <a:endParaRPr lang="de-DE" sz="3600" dirty="0"/>
          </a:p>
        </p:txBody>
      </p:sp>
      <p:sp>
        <p:nvSpPr>
          <p:cNvPr id="11" name="Textfeld 10"/>
          <p:cNvSpPr txBox="1"/>
          <p:nvPr/>
        </p:nvSpPr>
        <p:spPr>
          <a:xfrm>
            <a:off x="1350395" y="4713091"/>
            <a:ext cx="1640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Lots of KOS</a:t>
            </a:r>
          </a:p>
          <a:p>
            <a:r>
              <a:rPr lang="de-DE" dirty="0" smtClean="0"/>
              <a:t>I </a:t>
            </a:r>
            <a:r>
              <a:rPr lang="de-DE" dirty="0" err="1" smtClean="0"/>
              <a:t>don‘t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an infrastructure in place to distribute </a:t>
            </a:r>
            <a:r>
              <a:rPr lang="en-US" dirty="0" smtClean="0"/>
              <a:t>those mappings</a:t>
            </a:r>
            <a:endParaRPr lang="de-DE" dirty="0"/>
          </a:p>
        </p:txBody>
      </p:sp>
      <p:sp>
        <p:nvSpPr>
          <p:cNvPr id="1536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| 21      | Building the future of DDC: Translations, technology and transition 2003 - 2013 | April 11, 2013</a:t>
            </a:r>
            <a:endParaRPr lang="de-DE" smtClean="0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FFC920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1EB0142D-B270-4794-8B97-49896BD769A3}" type="slidenum">
              <a:rPr lang="de-DE" sz="1000" b="1"/>
              <a:pPr algn="ctr"/>
              <a:t>13</a:t>
            </a:fld>
            <a:endParaRPr lang="de-DE" sz="1000" b="1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92896"/>
            <a:ext cx="5753014" cy="362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108"/>
          <p:cNvSpPr txBox="1">
            <a:spLocks noChangeArrowheads="1"/>
          </p:cNvSpPr>
          <p:nvPr/>
        </p:nvSpPr>
        <p:spPr bwMode="auto">
          <a:xfrm rot="16200000">
            <a:off x="5719856" y="4513393"/>
            <a:ext cx="321754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de-DE" sz="600" dirty="0" err="1"/>
              <a:t>Photo</a:t>
            </a:r>
            <a:r>
              <a:rPr lang="de-DE" sz="600" dirty="0"/>
              <a:t> </a:t>
            </a:r>
            <a:r>
              <a:rPr lang="de-DE" sz="600" dirty="0" err="1"/>
              <a:t>by</a:t>
            </a:r>
            <a:r>
              <a:rPr lang="de-DE" sz="600" dirty="0"/>
              <a:t> KIUI </a:t>
            </a:r>
            <a:r>
              <a:rPr lang="de-DE" sz="600" dirty="0" err="1"/>
              <a:t>Staff</a:t>
            </a:r>
            <a:r>
              <a:rPr lang="de-DE" sz="600" dirty="0"/>
              <a:t> (CC BY): http://www.flickr.com/photos/kiui/3693823005/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27088" y="404664"/>
            <a:ext cx="7593012" cy="777875"/>
          </a:xfrm>
        </p:spPr>
        <p:txBody>
          <a:bodyPr/>
          <a:lstStyle/>
          <a:p>
            <a:r>
              <a:rPr lang="en-US" dirty="0"/>
              <a:t>We have verified that the </a:t>
            </a:r>
            <a:r>
              <a:rPr lang="en-US" dirty="0" smtClean="0"/>
              <a:t>crosswalks actually make retrieval better…</a:t>
            </a:r>
            <a:endParaRPr lang="de-DE" dirty="0"/>
          </a:p>
        </p:txBody>
      </p:sp>
      <p:sp>
        <p:nvSpPr>
          <p:cNvPr id="1638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| 21      | Building the future of DDC: Translations, technology and transition 2003 - 2013 | April 11, 2013</a:t>
            </a:r>
            <a:endParaRPr lang="de-DE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007EEF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5BB910FC-E7E2-4C07-816E-9606D72285F4}" type="slidenum">
              <a:rPr lang="de-DE" sz="1000" b="1"/>
              <a:pPr algn="ctr"/>
              <a:t>14</a:t>
            </a:fld>
            <a:endParaRPr lang="de-DE" sz="1000" b="1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42988" y="1484313"/>
            <a:ext cx="23050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/>
              <a:t>“</a:t>
            </a:r>
            <a:r>
              <a:rPr lang="en-GB" dirty="0" err="1"/>
              <a:t>Landhaus</a:t>
            </a:r>
            <a:r>
              <a:rPr lang="en-GB" dirty="0"/>
              <a:t> &lt;Villa&gt;”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2052638" y="2420938"/>
            <a:ext cx="3671887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/>
              <a:t>http://d-nb.info/040635325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3779838" y="3573463"/>
            <a:ext cx="338455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http://dewey.info/728.8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787900" y="4652963"/>
            <a:ext cx="3529013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/>
              <a:t>http://d-nb.info/984538100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116013" y="5229225"/>
            <a:ext cx="2808287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/>
              <a:t>“</a:t>
            </a:r>
            <a:r>
              <a:rPr lang="en-GB" dirty="0" err="1"/>
              <a:t>Saalbauten</a:t>
            </a:r>
            <a:r>
              <a:rPr lang="en-GB" dirty="0"/>
              <a:t> auf </a:t>
            </a:r>
            <a:r>
              <a:rPr lang="en-GB" dirty="0" err="1"/>
              <a:t>Pfalzen</a:t>
            </a:r>
            <a:endParaRPr lang="en-GB" dirty="0"/>
          </a:p>
          <a:p>
            <a:pPr algn="ctr"/>
            <a:r>
              <a:rPr lang="en-GB" dirty="0"/>
              <a:t>und </a:t>
            </a:r>
            <a:r>
              <a:rPr lang="en-GB" dirty="0" err="1"/>
              <a:t>Burgen</a:t>
            </a:r>
            <a:r>
              <a:rPr lang="en-GB" dirty="0"/>
              <a:t> im Reich</a:t>
            </a:r>
          </a:p>
          <a:p>
            <a:pPr algn="ctr"/>
            <a:r>
              <a:rPr lang="en-GB" dirty="0"/>
              <a:t>der </a:t>
            </a:r>
            <a:r>
              <a:rPr lang="en-GB" dirty="0" err="1"/>
              <a:t>Staufer</a:t>
            </a:r>
            <a:r>
              <a:rPr lang="en-GB" dirty="0"/>
              <a:t>”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3924300" y="5157788"/>
            <a:ext cx="12954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264025" y="5300663"/>
            <a:ext cx="993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dc:title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 flipV="1">
            <a:off x="5580063" y="4076700"/>
            <a:ext cx="5762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919788" y="4164013"/>
            <a:ext cx="1381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dc:subject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211638" y="3141663"/>
            <a:ext cx="11525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003800" y="3062288"/>
            <a:ext cx="2138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skos:broadMatch</a:t>
            </a: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 flipV="1">
            <a:off x="2339975" y="1916113"/>
            <a:ext cx="7921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971550" y="2054225"/>
            <a:ext cx="169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skos:altLabel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5219700" y="1433513"/>
            <a:ext cx="936625" cy="48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“Villa”</a:t>
            </a: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4500563" y="1916113"/>
            <a:ext cx="7921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984750" y="2003425"/>
            <a:ext cx="1862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 err="1"/>
              <a:t>skos:prefLabel</a:t>
            </a:r>
            <a:endParaRPr lang="en-GB" dirty="0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683568" y="3573463"/>
            <a:ext cx="2469413" cy="590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 smtClean="0"/>
              <a:t>“</a:t>
            </a:r>
            <a:r>
              <a:rPr lang="en-US" dirty="0"/>
              <a:t>Large and </a:t>
            </a:r>
            <a:r>
              <a:rPr lang="en-US" dirty="0" smtClean="0"/>
              <a:t>elaborate</a:t>
            </a:r>
          </a:p>
          <a:p>
            <a:pPr algn="ctr"/>
            <a:r>
              <a:rPr lang="en-US" dirty="0" smtClean="0"/>
              <a:t>private </a:t>
            </a:r>
            <a:r>
              <a:rPr lang="en-US" dirty="0"/>
              <a:t>dwellings</a:t>
            </a:r>
            <a:r>
              <a:rPr lang="en-GB" dirty="0" smtClean="0"/>
              <a:t>”</a:t>
            </a:r>
            <a:endParaRPr lang="en-GB" dirty="0"/>
          </a:p>
        </p:txBody>
      </p:sp>
      <p:cxnSp>
        <p:nvCxnSpPr>
          <p:cNvPr id="4" name="Gerade Verbindung mit Pfeil 3"/>
          <p:cNvCxnSpPr>
            <a:stCxn id="10" idx="2"/>
            <a:endCxn id="24" idx="3"/>
          </p:cNvCxnSpPr>
          <p:nvPr/>
        </p:nvCxnSpPr>
        <p:spPr>
          <a:xfrm flipH="1">
            <a:off x="3152981" y="3825082"/>
            <a:ext cx="626857" cy="436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2667000" y="4161061"/>
            <a:ext cx="187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skos:prefLabel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</a:t>
            </a:r>
            <a:r>
              <a:rPr lang="en-US" dirty="0"/>
              <a:t>The integration of DDC into user interfaces is mainstream</a:t>
            </a:r>
            <a:endParaRPr lang="de-DE" dirty="0"/>
          </a:p>
        </p:txBody>
      </p:sp>
      <p:sp>
        <p:nvSpPr>
          <p:cNvPr id="1741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| 21      | Building the future of DDC: Translations, technology and transition 2003 - 2013 | April 11, 2013</a:t>
            </a:r>
            <a:endParaRPr lang="de-DE" smtClean="0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004896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CDB78337-3E71-4325-899F-F5DAF048845A}" type="slidenum">
              <a:rPr lang="de-DE" sz="1000" b="1"/>
              <a:pPr algn="ctr"/>
              <a:t>15</a:t>
            </a:fld>
            <a:endParaRPr lang="de-DE" sz="1000" b="1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2550743"/>
            <a:ext cx="5328591" cy="361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bgerundete rechteckige Legende 2"/>
          <p:cNvSpPr/>
          <p:nvPr/>
        </p:nvSpPr>
        <p:spPr>
          <a:xfrm>
            <a:off x="3491880" y="2348880"/>
            <a:ext cx="3240360" cy="1224136"/>
          </a:xfrm>
          <a:prstGeom prst="wedgeRoundRectCallout">
            <a:avLst>
              <a:gd name="adj1" fmla="val -61269"/>
              <a:gd name="adj2" fmla="val 5293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… and then you just apply the filter here and you‘ve found everything on Swedish reindeer.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Abgerundete rechteckige Legende 8"/>
          <p:cNvSpPr/>
          <p:nvPr/>
        </p:nvSpPr>
        <p:spPr>
          <a:xfrm>
            <a:off x="3707904" y="5445224"/>
            <a:ext cx="1224136" cy="684656"/>
          </a:xfrm>
          <a:prstGeom prst="wedgeRoundRectCallout">
            <a:avLst>
              <a:gd name="adj1" fmla="val 58445"/>
              <a:gd name="adj2" fmla="val -10156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Wow!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574379"/>
            <a:ext cx="7227887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27088" y="1619250"/>
            <a:ext cx="7993384" cy="777875"/>
          </a:xfrm>
        </p:spPr>
        <p:txBody>
          <a:bodyPr/>
          <a:lstStyle/>
          <a:p>
            <a:r>
              <a:rPr lang="en-US" dirty="0"/>
              <a:t>For end users we have a seamless </a:t>
            </a:r>
            <a:r>
              <a:rPr lang="en-US" dirty="0" err="1" smtClean="0"/>
              <a:t>inte-gration</a:t>
            </a:r>
            <a:r>
              <a:rPr lang="en-US" dirty="0" smtClean="0"/>
              <a:t> into </a:t>
            </a:r>
            <a:r>
              <a:rPr lang="en-US" dirty="0"/>
              <a:t>catalogues and library portals</a:t>
            </a:r>
            <a:endParaRPr lang="de-DE" dirty="0"/>
          </a:p>
        </p:txBody>
      </p:sp>
      <p:sp>
        <p:nvSpPr>
          <p:cNvPr id="1843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| 21      | Building the future of DDC: Translations, technology and transition 2003 - 2013 | April 11, 2013</a:t>
            </a:r>
            <a:endParaRPr lang="de-DE" smtClean="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0046C4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049DFBE8-B47F-4609-9919-15145F99673B}" type="slidenum">
              <a:rPr lang="de-DE" sz="1000" b="1"/>
              <a:pPr algn="ctr"/>
              <a:t>16</a:t>
            </a:fld>
            <a:endParaRPr lang="de-DE" sz="1000" b="1"/>
          </a:p>
        </p:txBody>
      </p:sp>
      <p:sp>
        <p:nvSpPr>
          <p:cNvPr id="2" name="Ellipse 1"/>
          <p:cNvSpPr/>
          <p:nvPr/>
        </p:nvSpPr>
        <p:spPr>
          <a:xfrm>
            <a:off x="611560" y="3284984"/>
            <a:ext cx="7776864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Cataloguers’ </a:t>
            </a:r>
            <a:r>
              <a:rPr lang="en-US" dirty="0"/>
              <a:t>interfaces evaluate third party information and </a:t>
            </a:r>
            <a:r>
              <a:rPr lang="en-US" dirty="0" smtClean="0"/>
              <a:t>suggest </a:t>
            </a:r>
            <a:r>
              <a:rPr lang="en-US" dirty="0"/>
              <a:t>further access points</a:t>
            </a:r>
            <a:endParaRPr lang="de-DE" dirty="0"/>
          </a:p>
        </p:txBody>
      </p:sp>
      <p:sp>
        <p:nvSpPr>
          <p:cNvPr id="1945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| 21      | Building the future of DDC: Translations, technology and transition 2003 - 2013 | April 11, 2013</a:t>
            </a:r>
            <a:endParaRPr lang="de-DE" smtClean="0"/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A4B900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5E15879C-1943-4F80-9F3A-2F272C09993A}" type="slidenum">
              <a:rPr lang="de-DE" sz="1000" b="1"/>
              <a:pPr algn="ctr"/>
              <a:t>17</a:t>
            </a:fld>
            <a:endParaRPr lang="de-DE" sz="1000" b="1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66" y="3140968"/>
            <a:ext cx="8184122" cy="249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feil nach rechts 1"/>
          <p:cNvSpPr/>
          <p:nvPr/>
        </p:nvSpPr>
        <p:spPr>
          <a:xfrm rot="13800110">
            <a:off x="4835205" y="4522963"/>
            <a:ext cx="568588" cy="35041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websites use Dewey as one way to organize their content</a:t>
            </a:r>
            <a:endParaRPr lang="de-DE" dirty="0"/>
          </a:p>
        </p:txBody>
      </p:sp>
      <p:sp>
        <p:nvSpPr>
          <p:cNvPr id="2048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| 21      | Building the future of DDC: Translations, technology and transition 2003 - 2013 | April 11, 2013</a:t>
            </a:r>
            <a:endParaRPr lang="de-DE" smtClean="0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00AEFA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4370F93C-3ABC-42B4-9B83-2F58888652D9}" type="slidenum">
              <a:rPr lang="de-DE" sz="1000" b="1"/>
              <a:pPr algn="ctr"/>
              <a:t>18</a:t>
            </a:fld>
            <a:endParaRPr lang="de-DE" sz="1000" b="1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862"/>
            <a:ext cx="7970837" cy="3600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3" name="Textfeld 2"/>
          <p:cNvSpPr txBox="1"/>
          <p:nvPr/>
        </p:nvSpPr>
        <p:spPr>
          <a:xfrm rot="16200000">
            <a:off x="7531912" y="4836094"/>
            <a:ext cx="24737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http://en.wikipedia.org/wiki/Dewey_Decimal_Classification</a:t>
            </a:r>
          </a:p>
        </p:txBody>
      </p:sp>
      <p:sp>
        <p:nvSpPr>
          <p:cNvPr id="10" name="Ellipse 9"/>
          <p:cNvSpPr/>
          <p:nvPr/>
        </p:nvSpPr>
        <p:spPr>
          <a:xfrm>
            <a:off x="6380584" y="5661248"/>
            <a:ext cx="2007840" cy="5400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7"/>
          <p:cNvCxnSpPr/>
          <p:nvPr/>
        </p:nvCxnSpPr>
        <p:spPr>
          <a:xfrm>
            <a:off x="3707904" y="402443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>
            <a:endCxn id="10" idx="2"/>
          </p:cNvCxnSpPr>
          <p:nvPr/>
        </p:nvCxnSpPr>
        <p:spPr>
          <a:xfrm>
            <a:off x="3707904" y="4024432"/>
            <a:ext cx="2672680" cy="190684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>
            <a:stCxn id="4" idx="6"/>
            <a:endCxn id="10" idx="6"/>
          </p:cNvCxnSpPr>
          <p:nvPr/>
        </p:nvCxnSpPr>
        <p:spPr>
          <a:xfrm>
            <a:off x="8388424" y="4009711"/>
            <a:ext cx="0" cy="192156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1979712" y="3078253"/>
            <a:ext cx="6408712" cy="186291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690" y="3660453"/>
            <a:ext cx="5767699" cy="70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just a </a:t>
            </a:r>
            <a:r>
              <a:rPr lang="de-DE" dirty="0" err="1" smtClean="0"/>
              <a:t>dream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2150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| 21      | Building the future of DDC: Translations, technology and transition 2003 - 2013 | April 11, 2013</a:t>
            </a:r>
            <a:endParaRPr lang="de-DE" smtClean="0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FFC920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810F07D3-BF98-4775-A0D7-0AFDF73E6A24}" type="slidenum">
              <a:rPr lang="de-DE" sz="1000" b="1"/>
              <a:pPr algn="ctr"/>
              <a:t>19</a:t>
            </a:fld>
            <a:endParaRPr lang="de-DE" sz="1000" b="1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35671"/>
            <a:ext cx="76200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 rot="16200000">
            <a:off x="6735728" y="4327942"/>
            <a:ext cx="349005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err="1" smtClean="0"/>
              <a:t>Photo</a:t>
            </a:r>
            <a:r>
              <a:rPr lang="de-DE" sz="600" dirty="0"/>
              <a:t> in Public Domain: http://en.wikipedia.org/wiki/File:Jheronimus_Bosch_023.jpg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| 21      | Building the future of DDC: Translations, technology and transition 2003 - 2013 | April 11, 2013</a:t>
            </a:r>
            <a:endParaRPr lang="de-DE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A4B900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C9B14742-FF91-4173-BD01-398BF8230A4C}" type="slidenum">
              <a:rPr lang="de-DE" sz="1000" b="1"/>
              <a:pPr algn="ctr"/>
              <a:t>2</a:t>
            </a:fld>
            <a:endParaRPr lang="de-DE" sz="1000" b="1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27088" y="1619250"/>
            <a:ext cx="7593012" cy="777875"/>
          </a:xfrm>
        </p:spPr>
        <p:txBody>
          <a:bodyPr/>
          <a:lstStyle/>
          <a:p>
            <a:r>
              <a:rPr lang="de-DE" b="1" dirty="0" smtClean="0"/>
              <a:t>In </a:t>
            </a:r>
            <a:r>
              <a:rPr lang="de-DE" b="1" dirty="0" err="1" smtClean="0"/>
              <a:t>the</a:t>
            </a:r>
            <a:r>
              <a:rPr lang="de-DE" b="1" dirty="0" smtClean="0"/>
              <a:t> last </a:t>
            </a:r>
            <a:r>
              <a:rPr lang="de-DE" b="1" dirty="0" err="1" smtClean="0"/>
              <a:t>ten</a:t>
            </a:r>
            <a:r>
              <a:rPr lang="de-DE" b="1" dirty="0" smtClean="0"/>
              <a:t> </a:t>
            </a:r>
            <a:r>
              <a:rPr lang="de-DE" b="1" dirty="0" err="1" smtClean="0"/>
              <a:t>years</a:t>
            </a:r>
            <a:r>
              <a:rPr lang="de-DE" b="1" dirty="0" smtClean="0"/>
              <a:t>, </a:t>
            </a:r>
            <a:r>
              <a:rPr lang="de-DE" b="1" dirty="0" err="1" smtClean="0"/>
              <a:t>we</a:t>
            </a:r>
            <a:r>
              <a:rPr lang="de-DE" b="1" dirty="0" smtClean="0"/>
              <a:t> </a:t>
            </a:r>
            <a:r>
              <a:rPr lang="de-DE" b="1" dirty="0" err="1" smtClean="0"/>
              <a:t>have</a:t>
            </a:r>
            <a:r>
              <a:rPr lang="de-DE" b="1" dirty="0" smtClean="0"/>
              <a:t> </a:t>
            </a:r>
            <a:r>
              <a:rPr lang="de-DE" b="1" dirty="0" err="1" smtClean="0"/>
              <a:t>witnessed</a:t>
            </a:r>
            <a:r>
              <a:rPr lang="de-DE" b="1" dirty="0" smtClean="0"/>
              <a:t> </a:t>
            </a:r>
            <a:r>
              <a:rPr lang="de-DE" b="1" dirty="0" err="1" smtClean="0"/>
              <a:t>some</a:t>
            </a:r>
            <a:r>
              <a:rPr lang="de-DE" b="1" dirty="0" smtClean="0"/>
              <a:t> large </a:t>
            </a:r>
            <a:r>
              <a:rPr lang="de-DE" b="1" dirty="0" err="1" smtClean="0"/>
              <a:t>changes</a:t>
            </a:r>
            <a:r>
              <a:rPr lang="de-DE" b="1" dirty="0" smtClean="0"/>
              <a:t> in </a:t>
            </a:r>
            <a:r>
              <a:rPr lang="de-DE" b="1" dirty="0" err="1" smtClean="0"/>
              <a:t>the</a:t>
            </a:r>
            <a:r>
              <a:rPr lang="de-DE" b="1" dirty="0" smtClean="0"/>
              <a:t> Dewey </a:t>
            </a:r>
            <a:r>
              <a:rPr lang="de-DE" b="1" dirty="0" err="1" smtClean="0"/>
              <a:t>world</a:t>
            </a:r>
            <a:endParaRPr lang="de-DE" b="1" dirty="0"/>
          </a:p>
        </p:txBody>
      </p:sp>
      <p:sp>
        <p:nvSpPr>
          <p:cNvPr id="2" name="Textfeld 1"/>
          <p:cNvSpPr txBox="1"/>
          <p:nvPr/>
        </p:nvSpPr>
        <p:spPr>
          <a:xfrm rot="16200000">
            <a:off x="5868" y="4294826"/>
            <a:ext cx="384432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err="1" smtClean="0"/>
              <a:t>Photo</a:t>
            </a:r>
            <a:r>
              <a:rPr lang="de-DE" sz="600" dirty="0" smtClean="0"/>
              <a:t> </a:t>
            </a:r>
            <a:r>
              <a:rPr lang="de-DE" sz="600" dirty="0" err="1" smtClean="0"/>
              <a:t>by</a:t>
            </a:r>
            <a:r>
              <a:rPr lang="de-DE" sz="600" dirty="0" smtClean="0"/>
              <a:t> Matt </a:t>
            </a:r>
            <a:r>
              <a:rPr lang="de-DE" sz="600" dirty="0" err="1" smtClean="0"/>
              <a:t>From</a:t>
            </a:r>
            <a:r>
              <a:rPr lang="de-DE" sz="600" dirty="0"/>
              <a:t> London (CC BY): http://www.flickr.com/photos/londonmatt/3163571645/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056" y="2493150"/>
            <a:ext cx="4992216" cy="374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| 21      | Building the future of DDC: Translations, technology and transition 2003 - 2013 | April 11, 2013</a:t>
            </a:r>
            <a:endParaRPr lang="de-DE" smtClean="0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E62E2E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7FF2B90E-CFA3-4F2D-A288-A9A60EF3E42D}" type="slidenum">
              <a:rPr lang="de-DE" sz="1000" b="1"/>
              <a:pPr algn="ctr"/>
              <a:t>20</a:t>
            </a:fld>
            <a:endParaRPr lang="de-DE" sz="1000" b="1"/>
          </a:p>
        </p:txBody>
      </p:sp>
      <p:sp>
        <p:nvSpPr>
          <p:cNvPr id="2" name="Textfeld 1"/>
          <p:cNvSpPr txBox="1"/>
          <p:nvPr/>
        </p:nvSpPr>
        <p:spPr>
          <a:xfrm rot="16200000">
            <a:off x="6138405" y="4742916"/>
            <a:ext cx="31005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err="1" smtClean="0"/>
              <a:t>Photo</a:t>
            </a:r>
            <a:r>
              <a:rPr lang="de-DE" sz="600" dirty="0" smtClean="0"/>
              <a:t> in Public Domain: http</a:t>
            </a:r>
            <a:r>
              <a:rPr lang="de-DE" sz="600" dirty="0"/>
              <a:t>://en.wikipedia.org/wiki/File:Melvil_Dewey.jpg</a:t>
            </a:r>
          </a:p>
        </p:txBody>
      </p:sp>
      <p:sp>
        <p:nvSpPr>
          <p:cNvPr id="3" name="Textfeld 2"/>
          <p:cNvSpPr txBox="1"/>
          <p:nvPr/>
        </p:nvSpPr>
        <p:spPr>
          <a:xfrm rot="16200000">
            <a:off x="5982083" y="4479044"/>
            <a:ext cx="36199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err="1" smtClean="0"/>
              <a:t>Photo</a:t>
            </a:r>
            <a:r>
              <a:rPr lang="de-DE" sz="600" dirty="0" smtClean="0"/>
              <a:t> </a:t>
            </a:r>
            <a:r>
              <a:rPr lang="de-DE" sz="600" dirty="0" err="1" smtClean="0"/>
              <a:t>by</a:t>
            </a:r>
            <a:r>
              <a:rPr lang="de-DE" sz="600" dirty="0"/>
              <a:t> </a:t>
            </a:r>
            <a:r>
              <a:rPr lang="de-DE" sz="600" dirty="0" smtClean="0"/>
              <a:t>H.L.I.T. (CC </a:t>
            </a:r>
            <a:r>
              <a:rPr lang="de-DE" sz="600" dirty="0"/>
              <a:t>BY): http://www.flickr.com/photos/29311691@N05/3285706027/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3732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76972"/>
            <a:ext cx="1905000" cy="2400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dirty="0" err="1" smtClean="0"/>
              <a:t>Well</a:t>
            </a:r>
            <a:r>
              <a:rPr lang="de-DE" dirty="0" smtClean="0"/>
              <a:t>,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depends</a:t>
            </a:r>
            <a:r>
              <a:rPr lang="de-DE" dirty="0" smtClean="0"/>
              <a:t> on </a:t>
            </a:r>
            <a:r>
              <a:rPr lang="de-DE" dirty="0" err="1" smtClean="0"/>
              <a:t>us</a:t>
            </a:r>
            <a:r>
              <a:rPr lang="de-DE" dirty="0" smtClean="0"/>
              <a:t>! And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believe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true</a:t>
            </a:r>
            <a:r>
              <a:rPr lang="de-DE" dirty="0" smtClean="0"/>
              <a:t>, </a:t>
            </a:r>
            <a:r>
              <a:rPr lang="de-DE" dirty="0" err="1" smtClean="0"/>
              <a:t>it</a:t>
            </a:r>
            <a:r>
              <a:rPr lang="de-DE" dirty="0" smtClean="0"/>
              <a:t> will.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EDUG </a:t>
            </a:r>
            <a:r>
              <a:rPr lang="de-DE" dirty="0" err="1" smtClean="0"/>
              <a:t>community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a large </a:t>
            </a:r>
            <a:r>
              <a:rPr lang="de-DE" dirty="0" err="1" smtClean="0"/>
              <a:t>driver</a:t>
            </a:r>
            <a:r>
              <a:rPr lang="de-DE" dirty="0" smtClean="0"/>
              <a:t> </a:t>
            </a:r>
            <a:r>
              <a:rPr lang="de-DE" dirty="0" err="1" smtClean="0"/>
              <a:t>behind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of </a:t>
            </a:r>
            <a:r>
              <a:rPr lang="de-DE" dirty="0" err="1" smtClean="0"/>
              <a:t>those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endParaRPr lang="de-DE" dirty="0"/>
          </a:p>
        </p:txBody>
      </p:sp>
      <p:sp>
        <p:nvSpPr>
          <p:cNvPr id="512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| 21      | Building the future of DDC: Translations, technology and transition 2003 - 2013 | April 11, 2013</a:t>
            </a:r>
            <a:endParaRPr lang="de-DE" smtClean="0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00AEFA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41DD5E45-7A98-4147-A7E0-A8DC2A41740A}" type="slidenum">
              <a:rPr lang="de-DE" sz="1000" b="1"/>
              <a:pPr algn="ctr"/>
              <a:t>3</a:t>
            </a:fld>
            <a:endParaRPr lang="de-DE" sz="1000" b="1"/>
          </a:p>
        </p:txBody>
      </p:sp>
      <p:pic>
        <p:nvPicPr>
          <p:cNvPr id="1026" name="Picture 2" descr="D:\Workspace\ddc-deutsch\pics\workshop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10898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previous</a:t>
            </a:r>
            <a:r>
              <a:rPr lang="de-DE" dirty="0" smtClean="0"/>
              <a:t> </a:t>
            </a:r>
            <a:r>
              <a:rPr lang="de-DE" dirty="0" err="1" smtClean="0"/>
              <a:t>talks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heard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past</a:t>
            </a:r>
            <a:r>
              <a:rPr lang="de-DE" dirty="0" smtClean="0"/>
              <a:t> …</a:t>
            </a:r>
            <a:endParaRPr lang="de-DE" dirty="0"/>
          </a:p>
        </p:txBody>
      </p:sp>
      <p:sp>
        <p:nvSpPr>
          <p:cNvPr id="614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| 21      | Building the future of DDC: Translations, technology and transition 2003 - 2013 | April 11, 2013</a:t>
            </a:r>
            <a:endParaRPr lang="de-DE" smtClean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FFC920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409DEF66-784C-4ABA-A954-EA29E77B5B61}" type="slidenum">
              <a:rPr lang="de-DE" sz="1000" b="1"/>
              <a:pPr algn="ctr"/>
              <a:t>4</a:t>
            </a:fld>
            <a:endParaRPr lang="de-DE" sz="1000" b="1"/>
          </a:p>
        </p:txBody>
      </p:sp>
      <p:pic>
        <p:nvPicPr>
          <p:cNvPr id="2050" name="Picture 2" descr="C:\Dokumente und Einstellungen\svensson\Desktop\Bil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14" y="1818035"/>
            <a:ext cx="7918450" cy="405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 but </a:t>
            </a:r>
            <a:r>
              <a:rPr lang="de-DE" dirty="0" err="1" smtClean="0"/>
              <a:t>we</a:t>
            </a:r>
            <a:r>
              <a:rPr lang="de-DE" dirty="0" smtClean="0"/>
              <a:t> still do not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will </a:t>
            </a:r>
            <a:r>
              <a:rPr lang="de-DE" dirty="0" err="1" smtClean="0"/>
              <a:t>come</a:t>
            </a:r>
            <a:endParaRPr lang="de-DE" dirty="0"/>
          </a:p>
        </p:txBody>
      </p:sp>
      <p:sp>
        <p:nvSpPr>
          <p:cNvPr id="717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| 21      | Building the future of DDC: Translations, technology and transition 2003 - 2013 | April 11, 2013</a:t>
            </a:r>
            <a:endParaRPr lang="de-DE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E62E2E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3BBA09B9-4503-4404-9519-4B0163DF13EF}" type="slidenum">
              <a:rPr lang="de-DE" sz="1000" b="1"/>
              <a:pPr algn="ctr"/>
              <a:t>5</a:t>
            </a:fld>
            <a:endParaRPr lang="de-DE" sz="1000" b="1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20888"/>
            <a:ext cx="4777093" cy="381642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7" name="Textfeld 5"/>
          <p:cNvSpPr txBox="1">
            <a:spLocks noChangeArrowheads="1"/>
          </p:cNvSpPr>
          <p:nvPr/>
        </p:nvSpPr>
        <p:spPr bwMode="auto">
          <a:xfrm rot="16200000">
            <a:off x="5432625" y="4609014"/>
            <a:ext cx="32159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de-DE" sz="600" dirty="0"/>
              <a:t>http://www.gedankenkonsum.de/wp-content/uploads/2011/03/the-future.jpg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 I </a:t>
            </a:r>
            <a:r>
              <a:rPr lang="de-DE" dirty="0" err="1" smtClean="0"/>
              <a:t>had</a:t>
            </a:r>
            <a:r>
              <a:rPr lang="de-DE" dirty="0" smtClean="0"/>
              <a:t> a </a:t>
            </a:r>
            <a:r>
              <a:rPr lang="de-DE" dirty="0" err="1" smtClean="0"/>
              <a:t>brief</a:t>
            </a:r>
            <a:r>
              <a:rPr lang="de-DE" dirty="0" smtClean="0"/>
              <a:t> </a:t>
            </a:r>
            <a:r>
              <a:rPr lang="de-DE" dirty="0" err="1" smtClean="0"/>
              <a:t>session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crystal</a:t>
            </a:r>
            <a:r>
              <a:rPr lang="de-DE" dirty="0" smtClean="0"/>
              <a:t> ball and in </a:t>
            </a:r>
            <a:r>
              <a:rPr lang="de-DE" dirty="0" err="1" smtClean="0"/>
              <a:t>ten</a:t>
            </a:r>
            <a:r>
              <a:rPr lang="de-DE" dirty="0" smtClean="0"/>
              <a:t> </a:t>
            </a:r>
            <a:r>
              <a:rPr lang="de-DE" dirty="0" err="1" smtClean="0"/>
              <a:t>years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819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| 21      | Building the future of DDC: Translations, technology and transition 2003 - 2013 | April 11, 2013</a:t>
            </a:r>
            <a:endParaRPr lang="de-DE" smtClean="0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9EDF03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68B22CAA-76F9-40A4-82AB-BDA9A150BA32}" type="slidenum">
              <a:rPr lang="de-DE" sz="1000" b="1"/>
              <a:pPr algn="ctr"/>
              <a:t>6</a:t>
            </a:fld>
            <a:endParaRPr lang="de-DE" sz="1000" b="1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36912"/>
            <a:ext cx="480053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 rot="16200000">
            <a:off x="5313046" y="4303488"/>
            <a:ext cx="38058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err="1" smtClean="0"/>
              <a:t>Photo</a:t>
            </a:r>
            <a:r>
              <a:rPr lang="de-DE" sz="600" dirty="0" smtClean="0"/>
              <a:t> </a:t>
            </a:r>
            <a:r>
              <a:rPr lang="de-DE" sz="600" dirty="0" err="1" smtClean="0"/>
              <a:t>by</a:t>
            </a:r>
            <a:r>
              <a:rPr lang="de-DE" sz="600" dirty="0"/>
              <a:t> </a:t>
            </a:r>
            <a:r>
              <a:rPr lang="de-DE" sz="600" dirty="0" smtClean="0"/>
              <a:t>Jason </a:t>
            </a:r>
            <a:r>
              <a:rPr lang="de-DE" sz="600" dirty="0" err="1" smtClean="0"/>
              <a:t>Langheine</a:t>
            </a:r>
            <a:r>
              <a:rPr lang="de-DE" sz="600" dirty="0" smtClean="0"/>
              <a:t> (CC BY-SA): </a:t>
            </a:r>
            <a:r>
              <a:rPr lang="de-DE" sz="600" dirty="0"/>
              <a:t>http://www.flickr.com/photos/yorkjason/612634561/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Dewey will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changed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internals</a:t>
            </a:r>
            <a:endParaRPr lang="de-DE" dirty="0"/>
          </a:p>
        </p:txBody>
      </p:sp>
      <p:sp>
        <p:nvSpPr>
          <p:cNvPr id="921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| 21      | Building the future of DDC: Translations, technology and transition 2003 - 2013 | April 11, 2013</a:t>
            </a:r>
            <a:endParaRPr lang="de-DE" smtClean="0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007EEF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54901366-3F13-43D2-9BD8-C88395F9D50D}" type="slidenum">
              <a:rPr lang="de-DE" sz="1000" b="1"/>
              <a:pPr algn="ctr"/>
              <a:t>7</a:t>
            </a:fld>
            <a:endParaRPr lang="de-DE" sz="1000" b="1"/>
          </a:p>
        </p:txBody>
      </p:sp>
      <p:sp>
        <p:nvSpPr>
          <p:cNvPr id="2" name="Textfeld 1"/>
          <p:cNvSpPr txBox="1"/>
          <p:nvPr/>
        </p:nvSpPr>
        <p:spPr>
          <a:xfrm rot="16200000">
            <a:off x="5155305" y="4403703"/>
            <a:ext cx="377058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err="1" smtClean="0"/>
              <a:t>Photo</a:t>
            </a:r>
            <a:r>
              <a:rPr lang="de-DE" sz="600" dirty="0" smtClean="0"/>
              <a:t> </a:t>
            </a:r>
            <a:r>
              <a:rPr lang="de-DE" sz="600" dirty="0" err="1" smtClean="0"/>
              <a:t>by</a:t>
            </a:r>
            <a:r>
              <a:rPr lang="de-DE" sz="600" dirty="0"/>
              <a:t> </a:t>
            </a:r>
            <a:r>
              <a:rPr lang="de-DE" sz="600" dirty="0" err="1" smtClean="0"/>
              <a:t>Kake</a:t>
            </a:r>
            <a:r>
              <a:rPr lang="de-DE" sz="600" dirty="0" smtClean="0"/>
              <a:t> </a:t>
            </a:r>
            <a:r>
              <a:rPr lang="de-DE" sz="600" dirty="0" err="1" smtClean="0"/>
              <a:t>Pugh</a:t>
            </a:r>
            <a:r>
              <a:rPr lang="de-DE" sz="600" dirty="0" smtClean="0"/>
              <a:t> (CC BY-NC-SA</a:t>
            </a:r>
            <a:r>
              <a:rPr lang="de-DE" sz="600" dirty="0"/>
              <a:t>): http://www.flickr.com/photos/kake_pugh/738613004/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32" y="2457146"/>
            <a:ext cx="5136232" cy="385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Dewey is available under an open license</a:t>
            </a:r>
            <a:endParaRPr lang="de-DE" dirty="0"/>
          </a:p>
        </p:txBody>
      </p:sp>
      <p:sp>
        <p:nvSpPr>
          <p:cNvPr id="102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| 21      | Building the future of DDC: Translations, technology and transition 2003 - 2013 | April 11, 2013</a:t>
            </a:r>
            <a:endParaRPr lang="de-DE" smtClean="0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00AEFA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1F6877A1-CE93-4F03-87E7-6555A3C9C3C2}" type="slidenum">
              <a:rPr lang="de-DE" sz="1000" b="1"/>
              <a:pPr algn="ctr"/>
              <a:t>8</a:t>
            </a:fld>
            <a:endParaRPr lang="de-DE" sz="1000" b="1"/>
          </a:p>
        </p:txBody>
      </p:sp>
      <p:sp>
        <p:nvSpPr>
          <p:cNvPr id="2" name="Textfeld 1"/>
          <p:cNvSpPr txBox="1"/>
          <p:nvPr/>
        </p:nvSpPr>
        <p:spPr>
          <a:xfrm>
            <a:off x="539552" y="3140968"/>
            <a:ext cx="85951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600" dirty="0" smtClean="0"/>
              <a:t>CC BY-NC-ND</a:t>
            </a:r>
            <a:endParaRPr lang="de-DE" sz="9600" dirty="0"/>
          </a:p>
        </p:txBody>
      </p:sp>
      <p:sp>
        <p:nvSpPr>
          <p:cNvPr id="3" name="Multiplizieren 2"/>
          <p:cNvSpPr/>
          <p:nvPr/>
        </p:nvSpPr>
        <p:spPr>
          <a:xfrm>
            <a:off x="4211960" y="2996952"/>
            <a:ext cx="2880320" cy="1987262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201669"/>
            <a:ext cx="9649072" cy="274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explicit versioning of DDC classes in </a:t>
            </a:r>
            <a:r>
              <a:rPr lang="en-US" dirty="0" smtClean="0"/>
              <a:t>place (and we use it for non-editorial purposes)</a:t>
            </a:r>
            <a:endParaRPr lang="de-DE" dirty="0"/>
          </a:p>
        </p:txBody>
      </p:sp>
      <p:sp>
        <p:nvSpPr>
          <p:cNvPr id="1126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| 21      | Building the future of DDC: Translations, technology and transition 2003 - 2013 | April 11, 2013</a:t>
            </a:r>
            <a:endParaRPr lang="de-DE" smtClean="0"/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A4B900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FB9A5C09-60F7-4597-AA13-EB7B3B3D1FF2}" type="slidenum">
              <a:rPr lang="de-DE" sz="1000" b="1"/>
              <a:pPr algn="ctr"/>
              <a:t>9</a:t>
            </a:fld>
            <a:endParaRPr lang="de-DE" sz="1000" b="1"/>
          </a:p>
        </p:txBody>
      </p:sp>
      <p:sp>
        <p:nvSpPr>
          <p:cNvPr id="2" name="Ellipse 1"/>
          <p:cNvSpPr/>
          <p:nvPr/>
        </p:nvSpPr>
        <p:spPr>
          <a:xfrm>
            <a:off x="504056" y="3789040"/>
            <a:ext cx="1619672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6732240" y="3933056"/>
            <a:ext cx="2411760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721645" y="6093296"/>
            <a:ext cx="55146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$ </a:t>
            </a:r>
            <a:r>
              <a:rPr lang="de-DE" sz="1000" dirty="0" err="1"/>
              <a:t>curl</a:t>
            </a:r>
            <a:r>
              <a:rPr lang="de-DE" sz="1000" dirty="0"/>
              <a:t> -H "</a:t>
            </a:r>
            <a:r>
              <a:rPr lang="de-DE" sz="1000" dirty="0" err="1"/>
              <a:t>Accept</a:t>
            </a:r>
            <a:r>
              <a:rPr lang="de-DE" sz="1000" dirty="0"/>
              <a:t>: </a:t>
            </a:r>
            <a:r>
              <a:rPr lang="de-DE" sz="1000" dirty="0" err="1"/>
              <a:t>application</a:t>
            </a:r>
            <a:r>
              <a:rPr lang="de-DE" sz="1000" dirty="0"/>
              <a:t>/</a:t>
            </a:r>
            <a:r>
              <a:rPr lang="de-DE" sz="1000" dirty="0" err="1"/>
              <a:t>rdf+xml</a:t>
            </a:r>
            <a:r>
              <a:rPr lang="de-DE" sz="1000" dirty="0"/>
              <a:t>" http://</a:t>
            </a:r>
            <a:r>
              <a:rPr lang="de-DE" sz="1000" dirty="0" smtClean="0"/>
              <a:t>dewey.info/class/332.45/e23/about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-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</Template>
  <TotalTime>0</TotalTime>
  <Words>966</Words>
  <Application>Microsoft Office PowerPoint</Application>
  <PresentationFormat>On-screen Show (4:3)</PresentationFormat>
  <Paragraphs>118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PPT-Vorlage</vt:lpstr>
      <vt:lpstr>Features for the Future: What Might the Dewey Ecosystem Look Like in Ten Years?</vt:lpstr>
      <vt:lpstr>In the last ten years, we have witnessed some large changes in the Dewey world</vt:lpstr>
      <vt:lpstr>The EDUG community has been a large driver behind some of those changes</vt:lpstr>
      <vt:lpstr>In the previous talks we have heard much about the past …</vt:lpstr>
      <vt:lpstr>… but we still do not know what will come</vt:lpstr>
      <vt:lpstr>So I had a brief session with my crystal ball and in ten years:</vt:lpstr>
      <vt:lpstr>1. Dewey will have changed some internals</vt:lpstr>
      <vt:lpstr>Dewey is available under an open license</vt:lpstr>
      <vt:lpstr>There is explicit versioning of DDC classes in place (and we use it for non-editorial purposes)</vt:lpstr>
      <vt:lpstr>The DDC is a fully faceted classification (and we use those facets!)</vt:lpstr>
      <vt:lpstr>2. DDC is (even) more interoperable</vt:lpstr>
      <vt:lpstr>We have mappings between DDC and other KOS</vt:lpstr>
      <vt:lpstr>There is an infrastructure in place to distribute those mappings</vt:lpstr>
      <vt:lpstr>We have verified that the crosswalks actually make retrieval better…</vt:lpstr>
      <vt:lpstr>3. The integration of DDC into user interfaces is mainstream</vt:lpstr>
      <vt:lpstr>For end users we have a seamless inte-gration into catalogues and library portals</vt:lpstr>
      <vt:lpstr>Cataloguers’ interfaces evaluate third party information and suggest further access points</vt:lpstr>
      <vt:lpstr>Major websites use Dewey as one way to organize their content</vt:lpstr>
      <vt:lpstr>So is this the future or just a dream?</vt:lpstr>
      <vt:lpstr>Well, it depends on us! And if we believe it can be true, it will.</vt:lpstr>
    </vt:vector>
  </TitlesOfParts>
  <Company>Deutsche Nationalbibliothek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Features for the Future: What Might the Dewey Ecosystem Look Like in Ten Years?</dc:title>
  <dc:creator>Lars G. Svensson</dc:creator>
  <cp:lastModifiedBy>Gordon Dunsire</cp:lastModifiedBy>
  <cp:revision>10</cp:revision>
  <dcterms:created xsi:type="dcterms:W3CDTF">2013-04-03T13:32:57Z</dcterms:created>
  <dcterms:modified xsi:type="dcterms:W3CDTF">2013-06-01T18:40:13Z</dcterms:modified>
</cp:coreProperties>
</file>