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86" r:id="rId17"/>
    <p:sldId id="287" r:id="rId18"/>
    <p:sldId id="273" r:id="rId19"/>
    <p:sldId id="274" r:id="rId20"/>
    <p:sldId id="275" r:id="rId21"/>
  </p:sldIdLst>
  <p:sldSz cx="9144000" cy="6858000" type="screen4x3"/>
  <p:notesSz cx="6858000" cy="9144000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8" d="100"/>
          <a:sy n="78" d="100"/>
        </p:scale>
        <p:origin x="-1146" y="2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915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noProof="0" smtClean="0"/>
              <a:t>Textmasterformate durch Klicken bearbeiten</a:t>
            </a:r>
          </a:p>
          <a:p>
            <a:pPr lvl="1"/>
            <a:r>
              <a:rPr lang="de-DE" noProof="0" smtClean="0"/>
              <a:t>Zweite Ebene</a:t>
            </a:r>
          </a:p>
          <a:p>
            <a:pPr lvl="2"/>
            <a:r>
              <a:rPr lang="de-DE" noProof="0" smtClean="0"/>
              <a:t>Dritte Ebene</a:t>
            </a:r>
          </a:p>
          <a:p>
            <a:pPr lvl="3"/>
            <a:r>
              <a:rPr lang="de-DE" noProof="0" smtClean="0"/>
              <a:t>Vierte Ebene</a:t>
            </a:r>
          </a:p>
          <a:p>
            <a:pPr lvl="4"/>
            <a:r>
              <a:rPr lang="de-DE" noProof="0" smtClean="0"/>
              <a:t>Fünfte Ebene</a:t>
            </a:r>
          </a:p>
        </p:txBody>
      </p:sp>
      <p:sp>
        <p:nvSpPr>
          <p:cNvPr id="2048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2048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A6B60990-A456-4E15-8235-A772450F9E97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0828585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6B60990-A456-4E15-8235-A772450F9E97}" type="slidenum">
              <a:rPr lang="de-DE" smtClean="0"/>
              <a:pPr>
                <a:defRPr/>
              </a:pPr>
              <a:t>10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565019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err="1" smtClean="0"/>
              <a:t>Suchwort</a:t>
            </a:r>
            <a:r>
              <a:rPr lang="en-GB" dirty="0" smtClean="0"/>
              <a:t> </a:t>
            </a:r>
            <a:r>
              <a:rPr lang="en-GB" dirty="0" err="1" smtClean="0"/>
              <a:t>DissOnline</a:t>
            </a:r>
            <a:r>
              <a:rPr lang="en-GB" dirty="0" smtClean="0"/>
              <a:t> </a:t>
            </a:r>
            <a:r>
              <a:rPr lang="en-GB" dirty="0" err="1" smtClean="0"/>
              <a:t>Semantisch</a:t>
            </a:r>
            <a:r>
              <a:rPr lang="en-GB" dirty="0" smtClean="0"/>
              <a:t> </a:t>
            </a:r>
            <a:r>
              <a:rPr lang="en-GB" dirty="0" err="1" smtClean="0"/>
              <a:t>Differenz</a:t>
            </a:r>
            <a:r>
              <a:rPr lang="en-GB" dirty="0" smtClean="0"/>
              <a:t> </a:t>
            </a:r>
            <a:r>
              <a:rPr lang="en-GB" dirty="0" err="1" smtClean="0"/>
              <a:t>davon</a:t>
            </a:r>
            <a:r>
              <a:rPr lang="en-GB" baseline="0" dirty="0" smtClean="0"/>
              <a:t> </a:t>
            </a:r>
            <a:r>
              <a:rPr lang="en-GB" baseline="0" dirty="0" err="1" smtClean="0"/>
              <a:t>brauchbar</a:t>
            </a:r>
            <a:endParaRPr lang="en-GB" dirty="0" smtClean="0"/>
          </a:p>
          <a:p>
            <a:r>
              <a:rPr lang="en-GB" dirty="0" err="1" smtClean="0"/>
              <a:t>Abbildung</a:t>
            </a:r>
            <a:r>
              <a:rPr lang="en-GB" baseline="0" dirty="0" smtClean="0"/>
              <a:t> 32 100 +68 +25</a:t>
            </a:r>
          </a:p>
          <a:p>
            <a:r>
              <a:rPr lang="en-GB" baseline="0" dirty="0" err="1" smtClean="0"/>
              <a:t>Katholische</a:t>
            </a:r>
            <a:r>
              <a:rPr lang="en-GB" baseline="0" dirty="0" smtClean="0"/>
              <a:t> </a:t>
            </a:r>
            <a:r>
              <a:rPr lang="en-GB" baseline="0" dirty="0" err="1" smtClean="0"/>
              <a:t>Kirche</a:t>
            </a:r>
            <a:r>
              <a:rPr lang="en-GB" baseline="0" dirty="0" smtClean="0"/>
              <a:t> 23 32 +9 +8</a:t>
            </a:r>
          </a:p>
          <a:p>
            <a:r>
              <a:rPr lang="en-GB" baseline="0" dirty="0" err="1" smtClean="0"/>
              <a:t>Herpesviren</a:t>
            </a:r>
            <a:r>
              <a:rPr lang="en-GB" baseline="0" dirty="0" smtClean="0"/>
              <a:t> 8 6 -2 -6</a:t>
            </a:r>
          </a:p>
          <a:p>
            <a:r>
              <a:rPr lang="en-GB" baseline="0" dirty="0" err="1" smtClean="0"/>
              <a:t>Alkaloide</a:t>
            </a:r>
            <a:r>
              <a:rPr lang="en-GB" baseline="0" dirty="0" smtClean="0"/>
              <a:t> 37 274 +237 +233</a:t>
            </a:r>
          </a:p>
          <a:p>
            <a:r>
              <a:rPr lang="en-GB" baseline="0" dirty="0" err="1" smtClean="0"/>
              <a:t>Berater</a:t>
            </a:r>
            <a:r>
              <a:rPr lang="en-GB" baseline="0" dirty="0" smtClean="0"/>
              <a:t> 3 61 +78 +13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6B60990-A456-4E15-8235-A772450F9E97}" type="slidenum">
              <a:rPr lang="de-DE" smtClean="0"/>
              <a:pPr>
                <a:defRPr/>
              </a:pPr>
              <a:t>14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453550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9" descr="dnb_RGB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12088" y="404813"/>
            <a:ext cx="1236662" cy="798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63" name="Rectangle 7"/>
          <p:cNvSpPr>
            <a:spLocks noGrp="1" noChangeArrowheads="1"/>
          </p:cNvSpPr>
          <p:nvPr>
            <p:ph type="ctrTitle"/>
          </p:nvPr>
        </p:nvSpPr>
        <p:spPr>
          <a:xfrm>
            <a:off x="827088" y="3343275"/>
            <a:ext cx="7593012" cy="1295400"/>
          </a:xfrm>
        </p:spPr>
        <p:txBody>
          <a:bodyPr/>
          <a:lstStyle>
            <a:lvl1pPr>
              <a:lnSpc>
                <a:spcPts val="3600"/>
              </a:lnSpc>
              <a:defRPr sz="3200" b="0"/>
            </a:lvl1pPr>
          </a:lstStyle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19464" name="Rectangle 8"/>
          <p:cNvSpPr>
            <a:spLocks noGrp="1" noChangeArrowheads="1"/>
          </p:cNvSpPr>
          <p:nvPr>
            <p:ph type="subTitle" idx="1"/>
          </p:nvPr>
        </p:nvSpPr>
        <p:spPr>
          <a:xfrm>
            <a:off x="827088" y="2914650"/>
            <a:ext cx="7593012" cy="385763"/>
          </a:xfrm>
        </p:spPr>
        <p:txBody>
          <a:bodyPr/>
          <a:lstStyle>
            <a:lvl1pPr marL="0" indent="0">
              <a:buFont typeface="Verdana" pitchFamily="34" charset="0"/>
              <a:buNone/>
              <a:defRPr sz="2000"/>
            </a:lvl1pPr>
          </a:lstStyle>
          <a:p>
            <a:r>
              <a:rPr lang="de-DE" smtClean="0"/>
              <a:t>Formatvorlage des Untertitelmasters durch Klicken bearbeiten</a:t>
            </a:r>
            <a:endParaRPr lang="de-DE" dirty="0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| 21      | Building the future of DDC: Translations, technology and transition 2003 - 2013 | April 11, 2013</a:t>
            </a:r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sverzeichn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>
            <a:spLocks noGrp="1"/>
          </p:cNvSpPr>
          <p:nvPr>
            <p:ph type="title"/>
          </p:nvPr>
        </p:nvSpPr>
        <p:spPr>
          <a:xfrm>
            <a:off x="827088" y="1619250"/>
            <a:ext cx="7593012" cy="777875"/>
          </a:xfrm>
        </p:spPr>
        <p:txBody>
          <a:bodyPr/>
          <a:lstStyle>
            <a:lvl1pPr>
              <a:lnSpc>
                <a:spcPts val="3000"/>
              </a:lnSpc>
              <a:defRPr b="0"/>
            </a:lvl1pPr>
          </a:lstStyle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5" name="Inhaltsplatzhalter 2"/>
          <p:cNvSpPr>
            <a:spLocks noGrp="1"/>
          </p:cNvSpPr>
          <p:nvPr>
            <p:ph idx="1"/>
          </p:nvPr>
        </p:nvSpPr>
        <p:spPr>
          <a:xfrm>
            <a:off x="827088" y="2422800"/>
            <a:ext cx="7593012" cy="3697200"/>
          </a:xfrm>
        </p:spPr>
        <p:txBody>
          <a:bodyPr/>
          <a:lstStyle>
            <a:lvl1pPr>
              <a:lnSpc>
                <a:spcPts val="3000"/>
              </a:lnSpc>
              <a:spcBef>
                <a:spcPts val="1680"/>
              </a:spcBef>
              <a:defRPr sz="2600" b="1"/>
            </a:lvl1pPr>
            <a:lvl2pPr marL="1076325" indent="-452438">
              <a:lnSpc>
                <a:spcPts val="2400"/>
              </a:lnSpc>
              <a:spcBef>
                <a:spcPts val="300"/>
              </a:spcBef>
              <a:defRPr sz="2000"/>
            </a:lvl2pPr>
            <a:lvl3pPr marL="1341438" indent="-265113">
              <a:lnSpc>
                <a:spcPts val="2400"/>
              </a:lnSpc>
              <a:spcBef>
                <a:spcPts val="300"/>
              </a:spcBef>
              <a:defRPr sz="2000"/>
            </a:lvl3pPr>
            <a:lvl4pPr marL="1600200" indent="-258763">
              <a:lnSpc>
                <a:spcPts val="2400"/>
              </a:lnSpc>
              <a:spcBef>
                <a:spcPts val="300"/>
              </a:spcBef>
              <a:defRPr sz="2000"/>
            </a:lvl4pPr>
            <a:lvl5pPr marL="1879600" indent="-265113">
              <a:lnSpc>
                <a:spcPts val="2400"/>
              </a:lnSpc>
              <a:spcBef>
                <a:spcPts val="300"/>
              </a:spcBef>
              <a:defRPr sz="2000"/>
            </a:lvl5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0"/>
          </p:nvPr>
        </p:nvSpPr>
        <p:spPr>
          <a:xfrm>
            <a:off x="514350" y="6384925"/>
            <a:ext cx="7874000" cy="152400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| 21      | Building the future of DDC: Translations, technology and transition 2003 - 2013 | April 11, 2013</a:t>
            </a:r>
            <a:endParaRPr lang="de-D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lnSpc>
                <a:spcPts val="3000"/>
              </a:lnSpc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680"/>
              </a:spcBef>
              <a:defRPr/>
            </a:lvl1pPr>
            <a:lvl2pPr>
              <a:spcBef>
                <a:spcPts val="300"/>
              </a:spcBef>
              <a:defRPr/>
            </a:lvl2pPr>
            <a:lvl3pPr>
              <a:spcBef>
                <a:spcPts val="300"/>
              </a:spcBef>
              <a:defRPr/>
            </a:lvl3pPr>
            <a:lvl4pPr>
              <a:spcBef>
                <a:spcPts val="300"/>
              </a:spcBef>
              <a:defRPr/>
            </a:lvl4pPr>
            <a:lvl5pPr>
              <a:spcBef>
                <a:spcPts val="300"/>
              </a:spcBef>
              <a:defRPr/>
            </a:lvl5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| 21      | Building the future of DDC: Translations, technology and transition 2003 - 2013 | April 11, 2013</a:t>
            </a:r>
            <a:endParaRPr lang="de-D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el und zwei Aufzählung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lnSpc>
                <a:spcPts val="3000"/>
              </a:lnSpc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27088" y="2698750"/>
            <a:ext cx="3719512" cy="3417888"/>
          </a:xfrm>
        </p:spPr>
        <p:txBody>
          <a:bodyPr/>
          <a:lstStyle>
            <a:lvl1pPr>
              <a:spcBef>
                <a:spcPts val="1200"/>
              </a:spcBef>
              <a:defRPr sz="2000"/>
            </a:lvl1pPr>
            <a:lvl2pPr>
              <a:lnSpc>
                <a:spcPts val="2000"/>
              </a:lnSpc>
              <a:spcBef>
                <a:spcPts val="300"/>
              </a:spcBef>
              <a:defRPr sz="1600"/>
            </a:lvl2pPr>
            <a:lvl3pPr>
              <a:lnSpc>
                <a:spcPts val="2000"/>
              </a:lnSpc>
              <a:spcBef>
                <a:spcPts val="300"/>
              </a:spcBef>
              <a:defRPr sz="1600"/>
            </a:lvl3pPr>
            <a:lvl4pPr>
              <a:lnSpc>
                <a:spcPts val="2000"/>
              </a:lnSpc>
              <a:spcBef>
                <a:spcPts val="300"/>
              </a:spcBef>
              <a:defRPr sz="1600"/>
            </a:lvl4pPr>
            <a:lvl5pPr>
              <a:lnSpc>
                <a:spcPts val="2000"/>
              </a:lnSpc>
              <a:spcBef>
                <a:spcPts val="300"/>
              </a:spcBef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99000" y="2698750"/>
            <a:ext cx="3721100" cy="3417888"/>
          </a:xfrm>
        </p:spPr>
        <p:txBody>
          <a:bodyPr/>
          <a:lstStyle>
            <a:lvl1pPr>
              <a:spcBef>
                <a:spcPts val="1200"/>
              </a:spcBef>
              <a:defRPr lang="de-DE" sz="20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>
              <a:lnSpc>
                <a:spcPts val="2000"/>
              </a:lnSpc>
              <a:spcBef>
                <a:spcPts val="300"/>
              </a:spcBef>
              <a:defRPr sz="1600"/>
            </a:lvl2pPr>
            <a:lvl3pPr>
              <a:lnSpc>
                <a:spcPts val="2000"/>
              </a:lnSpc>
              <a:spcBef>
                <a:spcPts val="300"/>
              </a:spcBef>
              <a:defRPr sz="1600"/>
            </a:lvl3pPr>
            <a:lvl4pPr>
              <a:lnSpc>
                <a:spcPts val="2000"/>
              </a:lnSpc>
              <a:spcBef>
                <a:spcPts val="300"/>
              </a:spcBef>
              <a:defRPr sz="1600"/>
            </a:lvl4pPr>
            <a:lvl5pPr>
              <a:lnSpc>
                <a:spcPts val="2000"/>
              </a:lnSpc>
              <a:spcBef>
                <a:spcPts val="300"/>
              </a:spcBef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| 21      | Building the future of DDC: Translations, technology and transition 2003 - 2013 | April 11, 2013</a:t>
            </a:r>
            <a:endParaRPr lang="de-D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lnSpc>
                <a:spcPts val="3000"/>
              </a:lnSpc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3" name="Rectangle 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| 21      | Building the future of DDC: Translations, technology and transition 2003 - 2013 | April 11, 2013</a:t>
            </a:r>
            <a:endParaRPr lang="de-D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| 21      | Building the future of DDC: Translations, technology and transition 2003 - 2013 | April 11, 2013</a:t>
            </a:r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4" name="Inhaltsplatzhalter 2"/>
          <p:cNvSpPr>
            <a:spLocks noGrp="1"/>
          </p:cNvSpPr>
          <p:nvPr>
            <p:ph idx="1"/>
          </p:nvPr>
        </p:nvSpPr>
        <p:spPr>
          <a:xfrm>
            <a:off x="827088" y="2698750"/>
            <a:ext cx="7593012" cy="3417888"/>
          </a:xfrm>
        </p:spPr>
        <p:txBody>
          <a:bodyPr/>
          <a:lstStyle>
            <a:lvl1pPr>
              <a:spcBef>
                <a:spcPts val="1680"/>
              </a:spcBef>
              <a:buNone/>
              <a:defRPr/>
            </a:lvl1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| 21      | Building the future of DDC: Translations, technology and transition 2003 - 2013 | April 11, 2013</a:t>
            </a:r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el und zwei Objek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lnSpc>
                <a:spcPts val="3000"/>
              </a:lnSpc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27088" y="2698750"/>
            <a:ext cx="3719512" cy="3417888"/>
          </a:xfrm>
        </p:spPr>
        <p:txBody>
          <a:bodyPr/>
          <a:lstStyle>
            <a:lvl1pPr>
              <a:spcBef>
                <a:spcPts val="1200"/>
              </a:spcBef>
              <a:buNone/>
              <a:defRPr sz="2000"/>
            </a:lvl1pPr>
            <a:lvl2pPr>
              <a:lnSpc>
                <a:spcPts val="2000"/>
              </a:lnSpc>
              <a:defRPr sz="1600"/>
            </a:lvl2pPr>
            <a:lvl3pPr>
              <a:lnSpc>
                <a:spcPts val="2000"/>
              </a:lnSpc>
              <a:defRPr sz="1600"/>
            </a:lvl3pPr>
            <a:lvl4pPr>
              <a:lnSpc>
                <a:spcPts val="2000"/>
              </a:lnSpc>
              <a:defRPr sz="1600"/>
            </a:lvl4pPr>
            <a:lvl5pPr>
              <a:lnSpc>
                <a:spcPts val="2000"/>
              </a:lnSpc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99000" y="2698750"/>
            <a:ext cx="3721100" cy="3417888"/>
          </a:xfrm>
        </p:spPr>
        <p:txBody>
          <a:bodyPr/>
          <a:lstStyle>
            <a:lvl1pPr>
              <a:spcBef>
                <a:spcPts val="1200"/>
              </a:spcBef>
              <a:buNone/>
              <a:defRPr sz="2000"/>
            </a:lvl1pPr>
            <a:lvl2pPr>
              <a:lnSpc>
                <a:spcPts val="2000"/>
              </a:lnSpc>
              <a:defRPr sz="1600"/>
            </a:lvl2pPr>
            <a:lvl3pPr>
              <a:lnSpc>
                <a:spcPts val="2000"/>
              </a:lnSpc>
              <a:defRPr sz="1600"/>
            </a:lvl3pPr>
            <a:lvl4pPr>
              <a:lnSpc>
                <a:spcPts val="2000"/>
              </a:lnSpc>
              <a:defRPr sz="1600"/>
            </a:lvl4pPr>
            <a:lvl5pPr>
              <a:lnSpc>
                <a:spcPts val="2000"/>
              </a:lnSpc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| 21      | Building the future of DDC: Translations, technology and transition 2003 - 2013 | April 11, 2013</a:t>
            </a:r>
            <a:endParaRPr lang="de-D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827088" y="1619250"/>
            <a:ext cx="7593012" cy="77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Titelmasterformat durch Klicken bearbeiten</a:t>
            </a:r>
          </a:p>
        </p:txBody>
      </p:sp>
      <p:sp>
        <p:nvSpPr>
          <p:cNvPr id="1027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827088" y="2698750"/>
            <a:ext cx="7593012" cy="3417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1033" name="Rectangle 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514350" y="6384925"/>
            <a:ext cx="787400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>
              <a:defRPr sz="1000"/>
            </a:lvl1pPr>
          </a:lstStyle>
          <a:p>
            <a:pPr>
              <a:defRPr/>
            </a:pPr>
            <a:r>
              <a:rPr lang="en-US" smtClean="0"/>
              <a:t>| 21      | Building the future of DDC: Translations, technology and transition 2003 - 2013 | April 11, 2013</a:t>
            </a:r>
            <a:endParaRPr lang="de-DE"/>
          </a:p>
        </p:txBody>
      </p:sp>
      <p:pic>
        <p:nvPicPr>
          <p:cNvPr id="1029" name="Picture 10" descr="dnb_RGB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7812088" y="404813"/>
            <a:ext cx="1236662" cy="798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41" r:id="rId1"/>
    <p:sldLayoutId id="2147483742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</p:sldLayoutIdLst>
  <p:hf sldNum="0" hdr="0" dt="0"/>
  <p:txStyles>
    <p:titleStyle>
      <a:lvl1pPr algn="l" rtl="0" eaLnBrk="1" fontAlgn="base" hangingPunct="1">
        <a:lnSpc>
          <a:spcPts val="3000"/>
        </a:lnSpc>
        <a:spcBef>
          <a:spcPct val="0"/>
        </a:spcBef>
        <a:spcAft>
          <a:spcPct val="0"/>
        </a:spcAft>
        <a:defRPr sz="26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lnSpc>
          <a:spcPts val="3000"/>
        </a:lnSpc>
        <a:spcBef>
          <a:spcPct val="0"/>
        </a:spcBef>
        <a:spcAft>
          <a:spcPct val="0"/>
        </a:spcAft>
        <a:defRPr sz="2600" b="1">
          <a:solidFill>
            <a:schemeClr val="tx2"/>
          </a:solidFill>
          <a:latin typeface="Verdana" pitchFamily="34" charset="0"/>
          <a:cs typeface="Arial" charset="0"/>
        </a:defRPr>
      </a:lvl2pPr>
      <a:lvl3pPr algn="l" rtl="0" eaLnBrk="1" fontAlgn="base" hangingPunct="1">
        <a:lnSpc>
          <a:spcPts val="3000"/>
        </a:lnSpc>
        <a:spcBef>
          <a:spcPct val="0"/>
        </a:spcBef>
        <a:spcAft>
          <a:spcPct val="0"/>
        </a:spcAft>
        <a:defRPr sz="2600" b="1">
          <a:solidFill>
            <a:schemeClr val="tx2"/>
          </a:solidFill>
          <a:latin typeface="Verdana" pitchFamily="34" charset="0"/>
          <a:cs typeface="Arial" charset="0"/>
        </a:defRPr>
      </a:lvl3pPr>
      <a:lvl4pPr algn="l" rtl="0" eaLnBrk="1" fontAlgn="base" hangingPunct="1">
        <a:lnSpc>
          <a:spcPts val="3000"/>
        </a:lnSpc>
        <a:spcBef>
          <a:spcPct val="0"/>
        </a:spcBef>
        <a:spcAft>
          <a:spcPct val="0"/>
        </a:spcAft>
        <a:defRPr sz="2600" b="1">
          <a:solidFill>
            <a:schemeClr val="tx2"/>
          </a:solidFill>
          <a:latin typeface="Verdana" pitchFamily="34" charset="0"/>
          <a:cs typeface="Arial" charset="0"/>
        </a:defRPr>
      </a:lvl4pPr>
      <a:lvl5pPr algn="l" rtl="0" eaLnBrk="1" fontAlgn="base" hangingPunct="1">
        <a:lnSpc>
          <a:spcPts val="3000"/>
        </a:lnSpc>
        <a:spcBef>
          <a:spcPct val="0"/>
        </a:spcBef>
        <a:spcAft>
          <a:spcPct val="0"/>
        </a:spcAft>
        <a:defRPr sz="2600" b="1">
          <a:solidFill>
            <a:schemeClr val="tx2"/>
          </a:solidFill>
          <a:latin typeface="Verdana" pitchFamily="34" charset="0"/>
          <a:cs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tx2"/>
          </a:solidFill>
          <a:latin typeface="Verdana" pitchFamily="34" charset="0"/>
          <a:cs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tx2"/>
          </a:solidFill>
          <a:latin typeface="Verdana" pitchFamily="34" charset="0"/>
          <a:cs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tx2"/>
          </a:solidFill>
          <a:latin typeface="Verdana" pitchFamily="34" charset="0"/>
          <a:cs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600" b="1">
          <a:solidFill>
            <a:schemeClr val="tx2"/>
          </a:solidFill>
          <a:latin typeface="Verdana" pitchFamily="34" charset="0"/>
          <a:cs typeface="Arial" charset="0"/>
        </a:defRPr>
      </a:lvl9pPr>
    </p:titleStyle>
    <p:bodyStyle>
      <a:lvl1pPr marL="342900" indent="-342900" algn="l" rtl="0" eaLnBrk="1" fontAlgn="base" hangingPunct="1">
        <a:lnSpc>
          <a:spcPts val="2400"/>
        </a:lnSpc>
        <a:spcBef>
          <a:spcPct val="70000"/>
        </a:spcBef>
        <a:spcAft>
          <a:spcPct val="0"/>
        </a:spcAft>
        <a:buFont typeface="Verdana" pitchFamily="34" charset="0"/>
        <a:buChar char="–"/>
        <a:defRPr sz="20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lnSpc>
          <a:spcPts val="2000"/>
        </a:lnSpc>
        <a:spcBef>
          <a:spcPct val="20000"/>
        </a:spcBef>
        <a:spcAft>
          <a:spcPct val="0"/>
        </a:spcAft>
        <a:buChar char="-"/>
        <a:defRPr sz="16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1" fontAlgn="base" hangingPunct="1">
        <a:lnSpc>
          <a:spcPts val="2000"/>
        </a:lnSpc>
        <a:spcBef>
          <a:spcPct val="20000"/>
        </a:spcBef>
        <a:spcAft>
          <a:spcPct val="0"/>
        </a:spcAft>
        <a:buChar char="-"/>
        <a:defRPr sz="16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1" fontAlgn="base" hangingPunct="1">
        <a:lnSpc>
          <a:spcPts val="2000"/>
        </a:lnSpc>
        <a:spcBef>
          <a:spcPct val="20000"/>
        </a:spcBef>
        <a:spcAft>
          <a:spcPct val="0"/>
        </a:spcAft>
        <a:buChar char="-"/>
        <a:defRPr sz="16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1" fontAlgn="base" hangingPunct="1">
        <a:lnSpc>
          <a:spcPts val="2000"/>
        </a:lnSpc>
        <a:spcBef>
          <a:spcPct val="20000"/>
        </a:spcBef>
        <a:spcAft>
          <a:spcPct val="0"/>
        </a:spcAft>
        <a:buChar char="-"/>
        <a:defRPr sz="1600">
          <a:solidFill>
            <a:schemeClr val="tx1"/>
          </a:solidFill>
          <a:latin typeface="+mn-lt"/>
          <a:cs typeface="+mn-cs"/>
        </a:defRPr>
      </a:lvl5pPr>
      <a:lvl6pPr marL="2514600" indent="-228600" algn="l" rtl="0" eaLnBrk="1" fontAlgn="base" hangingPunct="1">
        <a:lnSpc>
          <a:spcPts val="2400"/>
        </a:lnSpc>
        <a:spcBef>
          <a:spcPct val="20000"/>
        </a:spcBef>
        <a:spcAft>
          <a:spcPct val="0"/>
        </a:spcAft>
        <a:buChar char="-"/>
        <a:defRPr sz="16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1" fontAlgn="base" hangingPunct="1">
        <a:lnSpc>
          <a:spcPts val="2400"/>
        </a:lnSpc>
        <a:spcBef>
          <a:spcPct val="20000"/>
        </a:spcBef>
        <a:spcAft>
          <a:spcPct val="0"/>
        </a:spcAft>
        <a:buChar char="-"/>
        <a:defRPr sz="16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1" fontAlgn="base" hangingPunct="1">
        <a:lnSpc>
          <a:spcPts val="2400"/>
        </a:lnSpc>
        <a:spcBef>
          <a:spcPct val="20000"/>
        </a:spcBef>
        <a:spcAft>
          <a:spcPct val="0"/>
        </a:spcAft>
        <a:buChar char="-"/>
        <a:defRPr sz="16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1" fontAlgn="base" hangingPunct="1">
        <a:lnSpc>
          <a:spcPts val="2400"/>
        </a:lnSpc>
        <a:spcBef>
          <a:spcPct val="20000"/>
        </a:spcBef>
        <a:spcAft>
          <a:spcPct val="0"/>
        </a:spcAft>
        <a:buChar char="-"/>
        <a:defRPr sz="16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10"/>
          <p:cNvSpPr>
            <a:spLocks noGrp="1" noChangeArrowheads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| 21      | Building the future of DDC: Translations, technology and transition 2003 - 2013 | April 11, 2013</a:t>
            </a:r>
            <a:endParaRPr lang="de-DE" smtClean="0"/>
          </a:p>
        </p:txBody>
      </p:sp>
      <p:sp>
        <p:nvSpPr>
          <p:cNvPr id="3075" name="Rectangle 4"/>
          <p:cNvSpPr>
            <a:spLocks noChangeArrowheads="1"/>
          </p:cNvSpPr>
          <p:nvPr/>
        </p:nvSpPr>
        <p:spPr bwMode="auto">
          <a:xfrm>
            <a:off x="287338" y="0"/>
            <a:ext cx="215900" cy="6856413"/>
          </a:xfrm>
          <a:prstGeom prst="rect">
            <a:avLst/>
          </a:prstGeom>
          <a:solidFill>
            <a:srgbClr val="0046C4"/>
          </a:solidFill>
          <a:ln w="9525">
            <a:noFill/>
            <a:miter lim="800000"/>
            <a:headEnd/>
            <a:tailEnd/>
          </a:ln>
        </p:spPr>
        <p:txBody>
          <a:bodyPr wrap="none" lIns="0" rIns="0" bIns="324000" anchor="b" anchorCtr="1"/>
          <a:lstStyle/>
          <a:p>
            <a:pPr algn="ctr"/>
            <a:fld id="{EBFEB206-4A3F-4696-935B-82AB82FC11DA}" type="slidenum">
              <a:rPr lang="de-DE" sz="1000" b="1"/>
              <a:pPr algn="ctr"/>
              <a:t>1</a:t>
            </a:fld>
            <a:endParaRPr lang="de-DE" sz="1000" b="1"/>
          </a:p>
        </p:txBody>
      </p:sp>
      <p:sp>
        <p:nvSpPr>
          <p:cNvPr id="3076" name="Rectangle 8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 smtClean="0"/>
              <a:t>Features </a:t>
            </a:r>
            <a:r>
              <a:rPr lang="de-DE" dirty="0" err="1" smtClean="0"/>
              <a:t>for</a:t>
            </a:r>
            <a:r>
              <a:rPr lang="de-DE" dirty="0" smtClean="0"/>
              <a:t> </a:t>
            </a:r>
            <a:r>
              <a:rPr lang="de-DE" dirty="0" err="1" smtClean="0"/>
              <a:t>the</a:t>
            </a:r>
            <a:r>
              <a:rPr lang="de-DE" dirty="0" smtClean="0"/>
              <a:t> Future: </a:t>
            </a:r>
            <a:r>
              <a:rPr lang="en-US" dirty="0"/>
              <a:t>What Might the Dewey Ecosystem Look Like in Ten Years?</a:t>
            </a:r>
            <a:endParaRPr lang="de-DE" dirty="0" smtClean="0"/>
          </a:p>
        </p:txBody>
      </p:sp>
      <p:sp>
        <p:nvSpPr>
          <p:cNvPr id="3077" name="Rectangle 11"/>
          <p:cNvSpPr>
            <a:spLocks noGrp="1" noChangeArrowheads="1"/>
          </p:cNvSpPr>
          <p:nvPr>
            <p:ph type="subTitle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de-DE" dirty="0" smtClean="0"/>
              <a:t>Lars G. Svensson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DDC is a fully faceted </a:t>
            </a:r>
            <a:r>
              <a:rPr lang="en-US" dirty="0" smtClean="0"/>
              <a:t>classification (and we use those facets!)</a:t>
            </a:r>
            <a:endParaRPr lang="de-DE" dirty="0"/>
          </a:p>
        </p:txBody>
      </p:sp>
      <p:sp>
        <p:nvSpPr>
          <p:cNvPr id="12290" name="Fußzeilenplatzhalt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| 21      | Building the future of DDC: Translations, technology and transition 2003 - 2013 | April 11, 2013</a:t>
            </a:r>
            <a:endParaRPr lang="de-DE" smtClean="0"/>
          </a:p>
        </p:txBody>
      </p:sp>
      <p:sp>
        <p:nvSpPr>
          <p:cNvPr id="12291" name="Rectangle 4"/>
          <p:cNvSpPr>
            <a:spLocks noChangeArrowheads="1"/>
          </p:cNvSpPr>
          <p:nvPr/>
        </p:nvSpPr>
        <p:spPr bwMode="auto">
          <a:xfrm>
            <a:off x="287338" y="0"/>
            <a:ext cx="215900" cy="6856413"/>
          </a:xfrm>
          <a:prstGeom prst="rect">
            <a:avLst/>
          </a:prstGeom>
          <a:solidFill>
            <a:srgbClr val="FB8630"/>
          </a:solidFill>
          <a:ln w="9525">
            <a:noFill/>
            <a:miter lim="800000"/>
            <a:headEnd/>
            <a:tailEnd/>
          </a:ln>
        </p:spPr>
        <p:txBody>
          <a:bodyPr wrap="none" lIns="0" rIns="0" bIns="324000" anchor="b" anchorCtr="1"/>
          <a:lstStyle/>
          <a:p>
            <a:pPr algn="ctr"/>
            <a:fld id="{E15918B6-6326-4FE2-9FF6-A6C9AEDA9D7E}" type="slidenum">
              <a:rPr lang="de-DE" sz="1000" b="1"/>
              <a:pPr algn="ctr"/>
              <a:t>10</a:t>
            </a:fld>
            <a:endParaRPr lang="de-DE" sz="1000" b="1"/>
          </a:p>
        </p:txBody>
      </p:sp>
      <p:sp>
        <p:nvSpPr>
          <p:cNvPr id="2" name="Textfeld 1"/>
          <p:cNvSpPr txBox="1"/>
          <p:nvPr/>
        </p:nvSpPr>
        <p:spPr>
          <a:xfrm>
            <a:off x="2264477" y="5035823"/>
            <a:ext cx="4772460" cy="9848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sv-SE" sz="4400" b="1" dirty="0" smtClean="0"/>
              <a:t>639.5809483</a:t>
            </a:r>
          </a:p>
          <a:p>
            <a:r>
              <a:rPr lang="sv-SE" sz="1400" b="1" dirty="0" smtClean="0"/>
              <a:t>(Fishing for shellfish in south-west Norway)</a:t>
            </a:r>
            <a:endParaRPr lang="de-DE" sz="1400" dirty="0"/>
          </a:p>
        </p:txBody>
      </p:sp>
      <p:sp>
        <p:nvSpPr>
          <p:cNvPr id="3" name="Textfeld 2"/>
          <p:cNvSpPr txBox="1"/>
          <p:nvPr/>
        </p:nvSpPr>
        <p:spPr>
          <a:xfrm>
            <a:off x="516729" y="2996952"/>
            <a:ext cx="2433680" cy="9848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sz="4400" b="1" dirty="0" smtClean="0"/>
              <a:t>639.5</a:t>
            </a:r>
          </a:p>
          <a:p>
            <a:pPr algn="ctr"/>
            <a:r>
              <a:rPr lang="de-DE" sz="1400" b="1" dirty="0"/>
              <a:t>(</a:t>
            </a:r>
            <a:r>
              <a:rPr lang="de-DE" sz="1400" b="1" dirty="0" err="1"/>
              <a:t>Crustacean</a:t>
            </a:r>
            <a:r>
              <a:rPr lang="de-DE" sz="1400" b="1" dirty="0"/>
              <a:t> </a:t>
            </a:r>
            <a:r>
              <a:rPr lang="de-DE" sz="1400" b="1" dirty="0" err="1"/>
              <a:t>fisheries</a:t>
            </a:r>
            <a:r>
              <a:rPr lang="de-DE" sz="1400" b="1" dirty="0"/>
              <a:t>)</a:t>
            </a:r>
          </a:p>
        </p:txBody>
      </p:sp>
      <p:sp>
        <p:nvSpPr>
          <p:cNvPr id="8" name="Textfeld 7"/>
          <p:cNvSpPr txBox="1"/>
          <p:nvPr/>
        </p:nvSpPr>
        <p:spPr>
          <a:xfrm>
            <a:off x="3059744" y="2996952"/>
            <a:ext cx="2792752" cy="9848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sz="4400" b="1" dirty="0" smtClean="0"/>
              <a:t>595.388</a:t>
            </a:r>
          </a:p>
          <a:p>
            <a:pPr algn="ctr"/>
            <a:r>
              <a:rPr lang="de-DE" sz="1400" b="1" dirty="0"/>
              <a:t>(</a:t>
            </a:r>
            <a:r>
              <a:rPr lang="de-DE" sz="1400" b="1" dirty="0" err="1"/>
              <a:t>Natantia</a:t>
            </a:r>
            <a:r>
              <a:rPr lang="de-DE" sz="1400" b="1" dirty="0"/>
              <a:t> (Shrimps))</a:t>
            </a:r>
          </a:p>
        </p:txBody>
      </p:sp>
      <p:sp>
        <p:nvSpPr>
          <p:cNvPr id="9" name="Textfeld 8"/>
          <p:cNvSpPr txBox="1"/>
          <p:nvPr/>
        </p:nvSpPr>
        <p:spPr>
          <a:xfrm>
            <a:off x="6178491" y="3007319"/>
            <a:ext cx="2930610" cy="9848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sz="4400" b="1" dirty="0" smtClean="0"/>
              <a:t>T2--483</a:t>
            </a:r>
          </a:p>
          <a:p>
            <a:pPr algn="ctr"/>
            <a:r>
              <a:rPr lang="de-DE" sz="1400" b="1" dirty="0"/>
              <a:t>(</a:t>
            </a:r>
            <a:r>
              <a:rPr lang="de-DE" sz="1400" b="1" dirty="0" err="1"/>
              <a:t>Sørlandet</a:t>
            </a:r>
            <a:r>
              <a:rPr lang="de-DE" sz="1400" b="1" dirty="0"/>
              <a:t> and </a:t>
            </a:r>
            <a:r>
              <a:rPr lang="de-DE" sz="1400" b="1" dirty="0" err="1"/>
              <a:t>Vestlandet</a:t>
            </a:r>
            <a:r>
              <a:rPr lang="de-DE" sz="1400" b="1" dirty="0"/>
              <a:t>)</a:t>
            </a:r>
          </a:p>
        </p:txBody>
      </p:sp>
      <p:sp>
        <p:nvSpPr>
          <p:cNvPr id="4" name="Pfeil nach oben 3"/>
          <p:cNvSpPr/>
          <p:nvPr/>
        </p:nvSpPr>
        <p:spPr>
          <a:xfrm rot="10800000">
            <a:off x="4303392" y="4149079"/>
            <a:ext cx="484632" cy="886743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" name="Pfeil nach oben 10"/>
          <p:cNvSpPr/>
          <p:nvPr/>
        </p:nvSpPr>
        <p:spPr>
          <a:xfrm rot="12671150">
            <a:off x="6638777" y="4208922"/>
            <a:ext cx="484632" cy="886743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2" name="Pfeil nach oben 11"/>
          <p:cNvSpPr/>
          <p:nvPr/>
        </p:nvSpPr>
        <p:spPr>
          <a:xfrm rot="8895777">
            <a:off x="2338135" y="4203532"/>
            <a:ext cx="484632" cy="886743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" name="Rechteck 4"/>
          <p:cNvSpPr/>
          <p:nvPr/>
        </p:nvSpPr>
        <p:spPr>
          <a:xfrm>
            <a:off x="2580451" y="5148005"/>
            <a:ext cx="1775525" cy="58525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4" name="Rechteck 13"/>
          <p:cNvSpPr/>
          <p:nvPr/>
        </p:nvSpPr>
        <p:spPr>
          <a:xfrm>
            <a:off x="5532779" y="5157192"/>
            <a:ext cx="1199461" cy="58525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5" name="Rechteck 14"/>
          <p:cNvSpPr/>
          <p:nvPr/>
        </p:nvSpPr>
        <p:spPr>
          <a:xfrm>
            <a:off x="4355977" y="5148005"/>
            <a:ext cx="432048" cy="58525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2. </a:t>
            </a:r>
            <a:r>
              <a:rPr lang="en-US" dirty="0"/>
              <a:t>DDC is (even) more interoperable</a:t>
            </a:r>
            <a:endParaRPr lang="de-DE" dirty="0"/>
          </a:p>
        </p:txBody>
      </p:sp>
      <p:sp>
        <p:nvSpPr>
          <p:cNvPr id="13314" name="Fußzeilenplatzhalt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| 21      | Building the future of DDC: Translations, technology and transition 2003 - 2013 | April 11, 2013</a:t>
            </a:r>
            <a:endParaRPr lang="de-DE" smtClean="0"/>
          </a:p>
        </p:txBody>
      </p:sp>
      <p:sp>
        <p:nvSpPr>
          <p:cNvPr id="13315" name="Rectangle 4"/>
          <p:cNvSpPr>
            <a:spLocks noChangeArrowheads="1"/>
          </p:cNvSpPr>
          <p:nvPr/>
        </p:nvSpPr>
        <p:spPr bwMode="auto">
          <a:xfrm>
            <a:off x="287338" y="0"/>
            <a:ext cx="215900" cy="6856413"/>
          </a:xfrm>
          <a:prstGeom prst="rect">
            <a:avLst/>
          </a:prstGeom>
          <a:solidFill>
            <a:srgbClr val="E62E2E"/>
          </a:solidFill>
          <a:ln w="9525">
            <a:noFill/>
            <a:miter lim="800000"/>
            <a:headEnd/>
            <a:tailEnd/>
          </a:ln>
        </p:spPr>
        <p:txBody>
          <a:bodyPr wrap="none" lIns="0" rIns="0" bIns="324000" anchor="b" anchorCtr="1"/>
          <a:lstStyle/>
          <a:p>
            <a:pPr algn="ctr"/>
            <a:fld id="{5B255F3E-E2AF-4E08-A2BE-E5C3AAFE6FE5}" type="slidenum">
              <a:rPr lang="de-DE" sz="1000" b="1"/>
              <a:pPr algn="ctr"/>
              <a:t>11</a:t>
            </a:fld>
            <a:endParaRPr lang="de-DE" sz="1000" b="1"/>
          </a:p>
        </p:txBody>
      </p:sp>
      <p:sp>
        <p:nvSpPr>
          <p:cNvPr id="2" name="Textfeld 1"/>
          <p:cNvSpPr txBox="1"/>
          <p:nvPr/>
        </p:nvSpPr>
        <p:spPr>
          <a:xfrm>
            <a:off x="3769647" y="5240233"/>
            <a:ext cx="382668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600" dirty="0" err="1" smtClean="0"/>
              <a:t>Drawings</a:t>
            </a:r>
            <a:r>
              <a:rPr lang="de-DE" sz="600" dirty="0" smtClean="0"/>
              <a:t> </a:t>
            </a:r>
            <a:r>
              <a:rPr lang="de-DE" sz="600" dirty="0" err="1" smtClean="0"/>
              <a:t>by</a:t>
            </a:r>
            <a:r>
              <a:rPr lang="de-DE" sz="600" dirty="0" smtClean="0"/>
              <a:t> </a:t>
            </a:r>
            <a:r>
              <a:rPr lang="de-DE" sz="600" dirty="0" err="1" smtClean="0"/>
              <a:t>dgra_xplane</a:t>
            </a:r>
            <a:r>
              <a:rPr lang="de-DE" sz="600" dirty="0"/>
              <a:t> (CC BY-ND): http://www.flickr.com/photos/davegray/5630708321</a:t>
            </a:r>
            <a:r>
              <a:rPr lang="de-DE" sz="600" dirty="0" smtClean="0"/>
              <a:t>/</a:t>
            </a:r>
          </a:p>
          <a:p>
            <a:r>
              <a:rPr lang="de-DE" sz="600" dirty="0"/>
              <a:t>a</a:t>
            </a:r>
            <a:r>
              <a:rPr lang="de-DE" sz="600" dirty="0" smtClean="0"/>
              <a:t>nd </a:t>
            </a:r>
            <a:r>
              <a:rPr lang="de-DE" sz="600" dirty="0"/>
              <a:t>http://www.flickr.com/photos/davegray/5630708309/</a:t>
            </a: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2469499"/>
            <a:ext cx="2858046" cy="27890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2105907"/>
            <a:ext cx="3168352" cy="3145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We have mappings between DDC and other KOS</a:t>
            </a:r>
            <a:endParaRPr lang="de-DE" dirty="0"/>
          </a:p>
        </p:txBody>
      </p:sp>
      <p:sp>
        <p:nvSpPr>
          <p:cNvPr id="14338" name="Fußzeilenplatzhalt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| 21      | Building the future of DDC: Translations, technology and transition 2003 - 2013 | April 11, 2013</a:t>
            </a:r>
            <a:endParaRPr lang="de-DE" smtClean="0"/>
          </a:p>
        </p:txBody>
      </p:sp>
      <p:sp>
        <p:nvSpPr>
          <p:cNvPr id="14339" name="Rectangle 4"/>
          <p:cNvSpPr>
            <a:spLocks noChangeArrowheads="1"/>
          </p:cNvSpPr>
          <p:nvPr/>
        </p:nvSpPr>
        <p:spPr bwMode="auto">
          <a:xfrm>
            <a:off x="287338" y="0"/>
            <a:ext cx="215900" cy="6856413"/>
          </a:xfrm>
          <a:prstGeom prst="rect">
            <a:avLst/>
          </a:prstGeom>
          <a:solidFill>
            <a:srgbClr val="A4B900"/>
          </a:solidFill>
          <a:ln w="9525">
            <a:noFill/>
            <a:miter lim="800000"/>
            <a:headEnd/>
            <a:tailEnd/>
          </a:ln>
        </p:spPr>
        <p:txBody>
          <a:bodyPr wrap="none" lIns="0" rIns="0" bIns="324000" anchor="b" anchorCtr="1"/>
          <a:lstStyle/>
          <a:p>
            <a:pPr algn="ctr"/>
            <a:fld id="{6E989BB9-3CC7-4ADB-A5A9-6FC66B9DB0FD}" type="slidenum">
              <a:rPr lang="de-DE" sz="1000" b="1"/>
              <a:pPr algn="ctr"/>
              <a:t>12</a:t>
            </a:fld>
            <a:endParaRPr lang="de-DE" sz="1000" b="1"/>
          </a:p>
        </p:txBody>
      </p:sp>
      <p:sp>
        <p:nvSpPr>
          <p:cNvPr id="2" name="Textfeld 1"/>
          <p:cNvSpPr txBox="1"/>
          <p:nvPr/>
        </p:nvSpPr>
        <p:spPr>
          <a:xfrm>
            <a:off x="3607589" y="3933056"/>
            <a:ext cx="226055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4800" dirty="0" smtClean="0"/>
              <a:t>Dewey</a:t>
            </a:r>
            <a:endParaRPr lang="de-DE" sz="4800" dirty="0"/>
          </a:p>
        </p:txBody>
      </p:sp>
      <p:sp>
        <p:nvSpPr>
          <p:cNvPr id="3" name="Textfeld 2"/>
          <p:cNvSpPr txBox="1"/>
          <p:nvPr/>
        </p:nvSpPr>
        <p:spPr>
          <a:xfrm>
            <a:off x="4454731" y="2592798"/>
            <a:ext cx="124264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3600" dirty="0" smtClean="0"/>
              <a:t>GND</a:t>
            </a:r>
            <a:endParaRPr lang="de-DE" sz="3600" dirty="0"/>
          </a:p>
        </p:txBody>
      </p:sp>
      <p:sp>
        <p:nvSpPr>
          <p:cNvPr id="4" name="Textfeld 3"/>
          <p:cNvSpPr txBox="1"/>
          <p:nvPr/>
        </p:nvSpPr>
        <p:spPr>
          <a:xfrm>
            <a:off x="6457341" y="3248915"/>
            <a:ext cx="142090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3600" dirty="0" smtClean="0"/>
              <a:t>LCSH</a:t>
            </a:r>
            <a:endParaRPr lang="de-DE" sz="3600" dirty="0"/>
          </a:p>
        </p:txBody>
      </p:sp>
      <p:sp>
        <p:nvSpPr>
          <p:cNvPr id="5" name="Textfeld 4"/>
          <p:cNvSpPr txBox="1"/>
          <p:nvPr/>
        </p:nvSpPr>
        <p:spPr>
          <a:xfrm>
            <a:off x="2419759" y="2808508"/>
            <a:ext cx="114165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3600" dirty="0" smtClean="0"/>
              <a:t>RVK</a:t>
            </a:r>
            <a:endParaRPr lang="de-DE" sz="3600" dirty="0"/>
          </a:p>
        </p:txBody>
      </p:sp>
      <p:sp>
        <p:nvSpPr>
          <p:cNvPr id="8" name="Textfeld 7"/>
          <p:cNvSpPr txBox="1"/>
          <p:nvPr/>
        </p:nvSpPr>
        <p:spPr>
          <a:xfrm>
            <a:off x="1614558" y="3864530"/>
            <a:ext cx="112755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3600" dirty="0" smtClean="0"/>
              <a:t>SAB</a:t>
            </a:r>
            <a:endParaRPr lang="de-DE" sz="3600" dirty="0"/>
          </a:p>
        </p:txBody>
      </p:sp>
      <p:sp>
        <p:nvSpPr>
          <p:cNvPr id="9" name="Textfeld 8"/>
          <p:cNvSpPr txBox="1"/>
          <p:nvPr/>
        </p:nvSpPr>
        <p:spPr>
          <a:xfrm>
            <a:off x="2555776" y="5517232"/>
            <a:ext cx="11801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3600" dirty="0" smtClean="0"/>
              <a:t>SÄO</a:t>
            </a:r>
            <a:endParaRPr lang="de-DE" sz="3600" dirty="0"/>
          </a:p>
        </p:txBody>
      </p:sp>
      <p:sp>
        <p:nvSpPr>
          <p:cNvPr id="10" name="Textfeld 9"/>
          <p:cNvSpPr txBox="1"/>
          <p:nvPr/>
        </p:nvSpPr>
        <p:spPr>
          <a:xfrm>
            <a:off x="4483840" y="5611084"/>
            <a:ext cx="215411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3600" dirty="0" smtClean="0"/>
              <a:t>RAMEAU</a:t>
            </a:r>
            <a:endParaRPr lang="de-DE" sz="3600" dirty="0"/>
          </a:p>
        </p:txBody>
      </p:sp>
      <p:sp>
        <p:nvSpPr>
          <p:cNvPr id="13" name="Textfeld 12"/>
          <p:cNvSpPr txBox="1"/>
          <p:nvPr/>
        </p:nvSpPr>
        <p:spPr>
          <a:xfrm>
            <a:off x="6695255" y="4510861"/>
            <a:ext cx="82907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3600" dirty="0" smtClean="0"/>
              <a:t>CC</a:t>
            </a:r>
            <a:endParaRPr lang="de-DE" sz="3600" dirty="0"/>
          </a:p>
        </p:txBody>
      </p:sp>
      <p:sp>
        <p:nvSpPr>
          <p:cNvPr id="11" name="Textfeld 10"/>
          <p:cNvSpPr txBox="1"/>
          <p:nvPr/>
        </p:nvSpPr>
        <p:spPr>
          <a:xfrm>
            <a:off x="1350395" y="4713091"/>
            <a:ext cx="164019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Lots of KOS</a:t>
            </a:r>
          </a:p>
          <a:p>
            <a:r>
              <a:rPr lang="de-DE" dirty="0" smtClean="0"/>
              <a:t>I </a:t>
            </a:r>
            <a:r>
              <a:rPr lang="de-DE" dirty="0" err="1" smtClean="0"/>
              <a:t>don‘t</a:t>
            </a:r>
            <a:r>
              <a:rPr lang="de-DE" dirty="0" smtClean="0"/>
              <a:t> </a:t>
            </a:r>
            <a:r>
              <a:rPr lang="de-DE" dirty="0" err="1" smtClean="0"/>
              <a:t>know</a:t>
            </a:r>
            <a:endParaRPr lang="de-DE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450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6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75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9000"/>
                            </p:stCondLst>
                            <p:childTnLst>
                              <p:par>
                                <p:cTn id="32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8" grpId="0"/>
      <p:bldP spid="9" grpId="0"/>
      <p:bldP spid="10" grpId="0"/>
      <p:bldP spid="13" grpId="0"/>
      <p:bldP spid="1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There is an infrastructure in place to distribute </a:t>
            </a:r>
            <a:r>
              <a:rPr lang="en-US" dirty="0" smtClean="0"/>
              <a:t>those mappings</a:t>
            </a:r>
            <a:endParaRPr lang="de-DE" dirty="0"/>
          </a:p>
        </p:txBody>
      </p:sp>
      <p:sp>
        <p:nvSpPr>
          <p:cNvPr id="15362" name="Fußzeilenplatzhalt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| 21      | Building the future of DDC: Translations, technology and transition 2003 - 2013 | April 11, 2013</a:t>
            </a:r>
            <a:endParaRPr lang="de-DE" smtClean="0"/>
          </a:p>
        </p:txBody>
      </p:sp>
      <p:sp>
        <p:nvSpPr>
          <p:cNvPr id="15363" name="Rectangle 4"/>
          <p:cNvSpPr>
            <a:spLocks noChangeArrowheads="1"/>
          </p:cNvSpPr>
          <p:nvPr/>
        </p:nvSpPr>
        <p:spPr bwMode="auto">
          <a:xfrm>
            <a:off x="287338" y="0"/>
            <a:ext cx="215900" cy="6856413"/>
          </a:xfrm>
          <a:prstGeom prst="rect">
            <a:avLst/>
          </a:prstGeom>
          <a:solidFill>
            <a:srgbClr val="FFC920"/>
          </a:solidFill>
          <a:ln w="9525">
            <a:noFill/>
            <a:miter lim="800000"/>
            <a:headEnd/>
            <a:tailEnd/>
          </a:ln>
        </p:spPr>
        <p:txBody>
          <a:bodyPr wrap="none" lIns="0" rIns="0" bIns="324000" anchor="b" anchorCtr="1"/>
          <a:lstStyle/>
          <a:p>
            <a:pPr algn="ctr"/>
            <a:fld id="{1EB0142D-B270-4794-8B97-49896BD769A3}" type="slidenum">
              <a:rPr lang="de-DE" sz="1000" b="1"/>
              <a:pPr algn="ctr"/>
              <a:t>13</a:t>
            </a:fld>
            <a:endParaRPr lang="de-DE" sz="1000" b="1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6375" y="2492896"/>
            <a:ext cx="5753014" cy="36226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feld 108"/>
          <p:cNvSpPr txBox="1">
            <a:spLocks noChangeArrowheads="1"/>
          </p:cNvSpPr>
          <p:nvPr/>
        </p:nvSpPr>
        <p:spPr bwMode="auto">
          <a:xfrm rot="16200000">
            <a:off x="5719856" y="4513393"/>
            <a:ext cx="3217547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9pPr>
          </a:lstStyle>
          <a:p>
            <a:pPr eaLnBrk="1" hangingPunct="1"/>
            <a:r>
              <a:rPr lang="de-DE" sz="600" dirty="0" err="1"/>
              <a:t>Photo</a:t>
            </a:r>
            <a:r>
              <a:rPr lang="de-DE" sz="600" dirty="0"/>
              <a:t> </a:t>
            </a:r>
            <a:r>
              <a:rPr lang="de-DE" sz="600" dirty="0" err="1"/>
              <a:t>by</a:t>
            </a:r>
            <a:r>
              <a:rPr lang="de-DE" sz="600" dirty="0"/>
              <a:t> KIUI </a:t>
            </a:r>
            <a:r>
              <a:rPr lang="de-DE" sz="600" dirty="0" err="1"/>
              <a:t>Staff</a:t>
            </a:r>
            <a:r>
              <a:rPr lang="de-DE" sz="600" dirty="0"/>
              <a:t> (CC BY): http://www.flickr.com/photos/kiui/3693823005/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827088" y="404664"/>
            <a:ext cx="7593012" cy="777875"/>
          </a:xfrm>
        </p:spPr>
        <p:txBody>
          <a:bodyPr/>
          <a:lstStyle/>
          <a:p>
            <a:r>
              <a:rPr lang="en-US" dirty="0"/>
              <a:t>We have verified that the </a:t>
            </a:r>
            <a:r>
              <a:rPr lang="en-US" dirty="0" smtClean="0"/>
              <a:t>crosswalks actually make retrieval better…</a:t>
            </a:r>
            <a:endParaRPr lang="de-DE" dirty="0"/>
          </a:p>
        </p:txBody>
      </p:sp>
      <p:sp>
        <p:nvSpPr>
          <p:cNvPr id="16386" name="Fußzeilenplatzhalt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| 21      | Building the future of DDC: Translations, technology and transition 2003 - 2013 | April 11, 2013</a:t>
            </a:r>
            <a:endParaRPr lang="de-DE" smtClean="0"/>
          </a:p>
        </p:txBody>
      </p:sp>
      <p:sp>
        <p:nvSpPr>
          <p:cNvPr id="16387" name="Rectangle 4"/>
          <p:cNvSpPr>
            <a:spLocks noChangeArrowheads="1"/>
          </p:cNvSpPr>
          <p:nvPr/>
        </p:nvSpPr>
        <p:spPr bwMode="auto">
          <a:xfrm>
            <a:off x="287338" y="0"/>
            <a:ext cx="215900" cy="6856413"/>
          </a:xfrm>
          <a:prstGeom prst="rect">
            <a:avLst/>
          </a:prstGeom>
          <a:solidFill>
            <a:srgbClr val="007EEF"/>
          </a:solidFill>
          <a:ln w="9525">
            <a:noFill/>
            <a:miter lim="800000"/>
            <a:headEnd/>
            <a:tailEnd/>
          </a:ln>
        </p:spPr>
        <p:txBody>
          <a:bodyPr wrap="none" lIns="0" rIns="0" bIns="324000" anchor="b" anchorCtr="1"/>
          <a:lstStyle/>
          <a:p>
            <a:pPr algn="ctr"/>
            <a:fld id="{5BB910FC-E7E2-4C07-816E-9606D72285F4}" type="slidenum">
              <a:rPr lang="de-DE" sz="1000" b="1"/>
              <a:pPr algn="ctr"/>
              <a:t>14</a:t>
            </a:fld>
            <a:endParaRPr lang="de-DE" sz="1000" b="1"/>
          </a:p>
        </p:txBody>
      </p:sp>
      <p:sp>
        <p:nvSpPr>
          <p:cNvPr id="8" name="Rectangle 8"/>
          <p:cNvSpPr>
            <a:spLocks noChangeArrowheads="1"/>
          </p:cNvSpPr>
          <p:nvPr/>
        </p:nvSpPr>
        <p:spPr bwMode="auto">
          <a:xfrm>
            <a:off x="1042988" y="1484313"/>
            <a:ext cx="2305050" cy="4318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GB" dirty="0"/>
              <a:t>“</a:t>
            </a:r>
            <a:r>
              <a:rPr lang="en-GB" dirty="0" err="1"/>
              <a:t>Landhaus</a:t>
            </a:r>
            <a:r>
              <a:rPr lang="en-GB" dirty="0"/>
              <a:t> &lt;Villa&gt;”</a:t>
            </a:r>
          </a:p>
        </p:txBody>
      </p:sp>
      <p:sp>
        <p:nvSpPr>
          <p:cNvPr id="9" name="Oval 9"/>
          <p:cNvSpPr>
            <a:spLocks noChangeArrowheads="1"/>
          </p:cNvSpPr>
          <p:nvPr/>
        </p:nvSpPr>
        <p:spPr bwMode="auto">
          <a:xfrm>
            <a:off x="2052638" y="2420938"/>
            <a:ext cx="3671887" cy="719137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GB" dirty="0"/>
              <a:t>http://d-nb.info/040635325</a:t>
            </a:r>
          </a:p>
        </p:txBody>
      </p:sp>
      <p:sp>
        <p:nvSpPr>
          <p:cNvPr id="10" name="Oval 10"/>
          <p:cNvSpPr>
            <a:spLocks noChangeArrowheads="1"/>
          </p:cNvSpPr>
          <p:nvPr/>
        </p:nvSpPr>
        <p:spPr bwMode="auto">
          <a:xfrm>
            <a:off x="3779838" y="3573463"/>
            <a:ext cx="3384550" cy="503237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GB"/>
              <a:t>http://dewey.info/728.8</a:t>
            </a:r>
          </a:p>
        </p:txBody>
      </p:sp>
      <p:sp>
        <p:nvSpPr>
          <p:cNvPr id="11" name="Oval 11"/>
          <p:cNvSpPr>
            <a:spLocks noChangeArrowheads="1"/>
          </p:cNvSpPr>
          <p:nvPr/>
        </p:nvSpPr>
        <p:spPr bwMode="auto">
          <a:xfrm>
            <a:off x="4787900" y="4652963"/>
            <a:ext cx="3529013" cy="57626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GB" dirty="0"/>
              <a:t>http://d-nb.info/984538100</a:t>
            </a:r>
          </a:p>
        </p:txBody>
      </p:sp>
      <p:sp>
        <p:nvSpPr>
          <p:cNvPr id="12" name="Rectangle 12"/>
          <p:cNvSpPr>
            <a:spLocks noChangeArrowheads="1"/>
          </p:cNvSpPr>
          <p:nvPr/>
        </p:nvSpPr>
        <p:spPr bwMode="auto">
          <a:xfrm>
            <a:off x="1116013" y="5229225"/>
            <a:ext cx="2808287" cy="914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GB" dirty="0"/>
              <a:t>“</a:t>
            </a:r>
            <a:r>
              <a:rPr lang="en-GB" dirty="0" err="1"/>
              <a:t>Saalbauten</a:t>
            </a:r>
            <a:r>
              <a:rPr lang="en-GB" dirty="0"/>
              <a:t> auf </a:t>
            </a:r>
            <a:r>
              <a:rPr lang="en-GB" dirty="0" err="1"/>
              <a:t>Pfalzen</a:t>
            </a:r>
            <a:endParaRPr lang="en-GB" dirty="0"/>
          </a:p>
          <a:p>
            <a:pPr algn="ctr"/>
            <a:r>
              <a:rPr lang="en-GB" dirty="0"/>
              <a:t>und </a:t>
            </a:r>
            <a:r>
              <a:rPr lang="en-GB" dirty="0" err="1"/>
              <a:t>Burgen</a:t>
            </a:r>
            <a:r>
              <a:rPr lang="en-GB" dirty="0"/>
              <a:t> im Reich</a:t>
            </a:r>
          </a:p>
          <a:p>
            <a:pPr algn="ctr"/>
            <a:r>
              <a:rPr lang="en-GB" dirty="0"/>
              <a:t>der </a:t>
            </a:r>
            <a:r>
              <a:rPr lang="en-GB" dirty="0" err="1"/>
              <a:t>Staufer</a:t>
            </a:r>
            <a:r>
              <a:rPr lang="en-GB" dirty="0"/>
              <a:t>”</a:t>
            </a:r>
          </a:p>
        </p:txBody>
      </p:sp>
      <p:sp>
        <p:nvSpPr>
          <p:cNvPr id="13" name="Line 13"/>
          <p:cNvSpPr>
            <a:spLocks noChangeShapeType="1"/>
          </p:cNvSpPr>
          <p:nvPr/>
        </p:nvSpPr>
        <p:spPr bwMode="auto">
          <a:xfrm flipH="1">
            <a:off x="3924300" y="5157788"/>
            <a:ext cx="1295400" cy="3587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14" name="Text Box 14"/>
          <p:cNvSpPr txBox="1">
            <a:spLocks noChangeArrowheads="1"/>
          </p:cNvSpPr>
          <p:nvPr/>
        </p:nvSpPr>
        <p:spPr bwMode="auto">
          <a:xfrm>
            <a:off x="4264025" y="5300663"/>
            <a:ext cx="993775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GB"/>
              <a:t>dc:title</a:t>
            </a:r>
          </a:p>
        </p:txBody>
      </p:sp>
      <p:sp>
        <p:nvSpPr>
          <p:cNvPr id="15" name="Line 15"/>
          <p:cNvSpPr>
            <a:spLocks noChangeShapeType="1"/>
          </p:cNvSpPr>
          <p:nvPr/>
        </p:nvSpPr>
        <p:spPr bwMode="auto">
          <a:xfrm flipH="1" flipV="1">
            <a:off x="5580063" y="4076700"/>
            <a:ext cx="576262" cy="5762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16" name="Text Box 16"/>
          <p:cNvSpPr txBox="1">
            <a:spLocks noChangeArrowheads="1"/>
          </p:cNvSpPr>
          <p:nvPr/>
        </p:nvSpPr>
        <p:spPr bwMode="auto">
          <a:xfrm>
            <a:off x="5919788" y="4164013"/>
            <a:ext cx="1381125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GB"/>
              <a:t>dc:subject</a:t>
            </a:r>
          </a:p>
        </p:txBody>
      </p:sp>
      <p:sp>
        <p:nvSpPr>
          <p:cNvPr id="17" name="Line 17"/>
          <p:cNvSpPr>
            <a:spLocks noChangeShapeType="1"/>
          </p:cNvSpPr>
          <p:nvPr/>
        </p:nvSpPr>
        <p:spPr bwMode="auto">
          <a:xfrm>
            <a:off x="4211638" y="3141663"/>
            <a:ext cx="1152525" cy="431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18" name="Text Box 18"/>
          <p:cNvSpPr txBox="1">
            <a:spLocks noChangeArrowheads="1"/>
          </p:cNvSpPr>
          <p:nvPr/>
        </p:nvSpPr>
        <p:spPr bwMode="auto">
          <a:xfrm>
            <a:off x="5003800" y="3062288"/>
            <a:ext cx="2138363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GB"/>
              <a:t>skos:broadMatch</a:t>
            </a:r>
          </a:p>
        </p:txBody>
      </p:sp>
      <p:sp>
        <p:nvSpPr>
          <p:cNvPr id="19" name="Line 19"/>
          <p:cNvSpPr>
            <a:spLocks noChangeShapeType="1"/>
          </p:cNvSpPr>
          <p:nvPr/>
        </p:nvSpPr>
        <p:spPr bwMode="auto">
          <a:xfrm flipH="1" flipV="1">
            <a:off x="2339975" y="1916113"/>
            <a:ext cx="792163" cy="5048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20" name="Text Box 20"/>
          <p:cNvSpPr txBox="1">
            <a:spLocks noChangeArrowheads="1"/>
          </p:cNvSpPr>
          <p:nvPr/>
        </p:nvSpPr>
        <p:spPr bwMode="auto">
          <a:xfrm>
            <a:off x="971550" y="2054225"/>
            <a:ext cx="16954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GB"/>
              <a:t>skos:altLabel</a:t>
            </a:r>
          </a:p>
        </p:txBody>
      </p:sp>
      <p:sp>
        <p:nvSpPr>
          <p:cNvPr id="21" name="Rectangle 21"/>
          <p:cNvSpPr>
            <a:spLocks noChangeArrowheads="1"/>
          </p:cNvSpPr>
          <p:nvPr/>
        </p:nvSpPr>
        <p:spPr bwMode="auto">
          <a:xfrm>
            <a:off x="5219700" y="1433513"/>
            <a:ext cx="936625" cy="482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GB"/>
              <a:t>“Villa”</a:t>
            </a:r>
          </a:p>
        </p:txBody>
      </p:sp>
      <p:sp>
        <p:nvSpPr>
          <p:cNvPr id="22" name="Line 22"/>
          <p:cNvSpPr>
            <a:spLocks noChangeShapeType="1"/>
          </p:cNvSpPr>
          <p:nvPr/>
        </p:nvSpPr>
        <p:spPr bwMode="auto">
          <a:xfrm flipV="1">
            <a:off x="4500563" y="1916113"/>
            <a:ext cx="792162" cy="5048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/>
          </a:p>
        </p:txBody>
      </p:sp>
      <p:sp>
        <p:nvSpPr>
          <p:cNvPr id="23" name="Text Box 23"/>
          <p:cNvSpPr txBox="1">
            <a:spLocks noChangeArrowheads="1"/>
          </p:cNvSpPr>
          <p:nvPr/>
        </p:nvSpPr>
        <p:spPr bwMode="auto">
          <a:xfrm>
            <a:off x="4984750" y="2003425"/>
            <a:ext cx="1862138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GB" dirty="0" err="1"/>
              <a:t>skos:prefLabel</a:t>
            </a:r>
            <a:endParaRPr lang="en-GB" dirty="0"/>
          </a:p>
        </p:txBody>
      </p:sp>
      <p:sp>
        <p:nvSpPr>
          <p:cNvPr id="24" name="Rectangle 21"/>
          <p:cNvSpPr>
            <a:spLocks noChangeArrowheads="1"/>
          </p:cNvSpPr>
          <p:nvPr/>
        </p:nvSpPr>
        <p:spPr bwMode="auto">
          <a:xfrm>
            <a:off x="683568" y="3573463"/>
            <a:ext cx="2469413" cy="59055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GB" dirty="0" smtClean="0"/>
              <a:t>“</a:t>
            </a:r>
            <a:r>
              <a:rPr lang="en-US" dirty="0"/>
              <a:t>Large and </a:t>
            </a:r>
            <a:r>
              <a:rPr lang="en-US" dirty="0" smtClean="0"/>
              <a:t>elaborate</a:t>
            </a:r>
          </a:p>
          <a:p>
            <a:pPr algn="ctr"/>
            <a:r>
              <a:rPr lang="en-US" dirty="0" smtClean="0"/>
              <a:t>private </a:t>
            </a:r>
            <a:r>
              <a:rPr lang="en-US" dirty="0"/>
              <a:t>dwellings</a:t>
            </a:r>
            <a:r>
              <a:rPr lang="en-GB" dirty="0" smtClean="0"/>
              <a:t>”</a:t>
            </a:r>
            <a:endParaRPr lang="en-GB" dirty="0"/>
          </a:p>
        </p:txBody>
      </p:sp>
      <p:cxnSp>
        <p:nvCxnSpPr>
          <p:cNvPr id="4" name="Gerade Verbindung mit Pfeil 3"/>
          <p:cNvCxnSpPr>
            <a:stCxn id="10" idx="2"/>
            <a:endCxn id="24" idx="3"/>
          </p:cNvCxnSpPr>
          <p:nvPr/>
        </p:nvCxnSpPr>
        <p:spPr>
          <a:xfrm flipH="1">
            <a:off x="3152981" y="3825082"/>
            <a:ext cx="626857" cy="43656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feld 4"/>
          <p:cNvSpPr txBox="1"/>
          <p:nvPr/>
        </p:nvSpPr>
        <p:spPr>
          <a:xfrm>
            <a:off x="2667000" y="4161061"/>
            <a:ext cx="18767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err="1"/>
              <a:t>skos:prefLabel</a:t>
            </a:r>
            <a:endParaRPr lang="de-D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3. </a:t>
            </a:r>
            <a:r>
              <a:rPr lang="en-US" dirty="0"/>
              <a:t>The integration of DDC into user interfaces is mainstream</a:t>
            </a:r>
            <a:endParaRPr lang="de-DE" dirty="0"/>
          </a:p>
        </p:txBody>
      </p:sp>
      <p:sp>
        <p:nvSpPr>
          <p:cNvPr id="17410" name="Fußzeilenplatzhalt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| 21      | Building the future of DDC: Translations, technology and transition 2003 - 2013 | April 11, 2013</a:t>
            </a:r>
            <a:endParaRPr lang="de-DE" smtClean="0"/>
          </a:p>
        </p:txBody>
      </p:sp>
      <p:sp>
        <p:nvSpPr>
          <p:cNvPr id="17411" name="Rectangle 4"/>
          <p:cNvSpPr>
            <a:spLocks noChangeArrowheads="1"/>
          </p:cNvSpPr>
          <p:nvPr/>
        </p:nvSpPr>
        <p:spPr bwMode="auto">
          <a:xfrm>
            <a:off x="287338" y="0"/>
            <a:ext cx="215900" cy="6856413"/>
          </a:xfrm>
          <a:prstGeom prst="rect">
            <a:avLst/>
          </a:prstGeom>
          <a:solidFill>
            <a:srgbClr val="004896"/>
          </a:solidFill>
          <a:ln w="9525">
            <a:noFill/>
            <a:miter lim="800000"/>
            <a:headEnd/>
            <a:tailEnd/>
          </a:ln>
        </p:spPr>
        <p:txBody>
          <a:bodyPr wrap="none" lIns="0" rIns="0" bIns="324000" anchor="b" anchorCtr="1"/>
          <a:lstStyle/>
          <a:p>
            <a:pPr algn="ctr"/>
            <a:fld id="{CDB78337-3E71-4325-899F-F5DAF048845A}" type="slidenum">
              <a:rPr lang="de-DE" sz="1000" b="1"/>
              <a:pPr algn="ctr"/>
              <a:t>15</a:t>
            </a:fld>
            <a:endParaRPr lang="de-DE" sz="1000" b="1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19673" y="2550743"/>
            <a:ext cx="5328591" cy="36145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Abgerundete rechteckige Legende 2"/>
          <p:cNvSpPr/>
          <p:nvPr/>
        </p:nvSpPr>
        <p:spPr>
          <a:xfrm>
            <a:off x="3491880" y="2348880"/>
            <a:ext cx="3240360" cy="1224136"/>
          </a:xfrm>
          <a:prstGeom prst="wedgeRoundRectCallout">
            <a:avLst>
              <a:gd name="adj1" fmla="val -61269"/>
              <a:gd name="adj2" fmla="val 52937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schemeClr val="tx1"/>
                </a:solidFill>
              </a:rPr>
              <a:t>… and then you just apply the filter here and you‘ve found everything on Swedish reindeer.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9" name="Abgerundete rechteckige Legende 8"/>
          <p:cNvSpPr/>
          <p:nvPr/>
        </p:nvSpPr>
        <p:spPr>
          <a:xfrm>
            <a:off x="3707904" y="5445224"/>
            <a:ext cx="1224136" cy="684656"/>
          </a:xfrm>
          <a:prstGeom prst="wedgeRoundRectCallout">
            <a:avLst>
              <a:gd name="adj1" fmla="val 58445"/>
              <a:gd name="adj2" fmla="val -101569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dirty="0" smtClean="0">
                <a:solidFill>
                  <a:schemeClr val="tx1"/>
                </a:solidFill>
              </a:rPr>
              <a:t>Wow!</a:t>
            </a:r>
            <a:endParaRPr lang="de-DE" sz="2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7263" y="2574379"/>
            <a:ext cx="7227887" cy="3590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827088" y="1619250"/>
            <a:ext cx="7993384" cy="777875"/>
          </a:xfrm>
        </p:spPr>
        <p:txBody>
          <a:bodyPr/>
          <a:lstStyle/>
          <a:p>
            <a:r>
              <a:rPr lang="en-US" dirty="0"/>
              <a:t>For end users we have a seamless </a:t>
            </a:r>
            <a:r>
              <a:rPr lang="en-US" dirty="0" err="1" smtClean="0"/>
              <a:t>inte-gration</a:t>
            </a:r>
            <a:r>
              <a:rPr lang="en-US" dirty="0" smtClean="0"/>
              <a:t> into </a:t>
            </a:r>
            <a:r>
              <a:rPr lang="en-US" dirty="0"/>
              <a:t>catalogues and library portals</a:t>
            </a:r>
            <a:endParaRPr lang="de-DE" dirty="0"/>
          </a:p>
        </p:txBody>
      </p:sp>
      <p:sp>
        <p:nvSpPr>
          <p:cNvPr id="18434" name="Fußzeilenplatzhalt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| 21      | Building the future of DDC: Translations, technology and transition 2003 - 2013 | April 11, 2013</a:t>
            </a:r>
            <a:endParaRPr lang="de-DE" smtClean="0"/>
          </a:p>
        </p:txBody>
      </p:sp>
      <p:sp>
        <p:nvSpPr>
          <p:cNvPr id="18437" name="Rectangle 4"/>
          <p:cNvSpPr>
            <a:spLocks noChangeArrowheads="1"/>
          </p:cNvSpPr>
          <p:nvPr/>
        </p:nvSpPr>
        <p:spPr bwMode="auto">
          <a:xfrm>
            <a:off x="287338" y="0"/>
            <a:ext cx="215900" cy="6856413"/>
          </a:xfrm>
          <a:prstGeom prst="rect">
            <a:avLst/>
          </a:prstGeom>
          <a:solidFill>
            <a:srgbClr val="0046C4"/>
          </a:solidFill>
          <a:ln w="9525">
            <a:noFill/>
            <a:miter lim="800000"/>
            <a:headEnd/>
            <a:tailEnd/>
          </a:ln>
        </p:spPr>
        <p:txBody>
          <a:bodyPr wrap="none" lIns="0" rIns="0" bIns="324000" anchor="b" anchorCtr="1"/>
          <a:lstStyle/>
          <a:p>
            <a:pPr algn="ctr"/>
            <a:fld id="{049DFBE8-B47F-4609-9919-15145F99673B}" type="slidenum">
              <a:rPr lang="de-DE" sz="1000" b="1"/>
              <a:pPr algn="ctr"/>
              <a:t>16</a:t>
            </a:fld>
            <a:endParaRPr lang="de-DE" sz="1000" b="1"/>
          </a:p>
        </p:txBody>
      </p:sp>
      <p:sp>
        <p:nvSpPr>
          <p:cNvPr id="2" name="Ellipse 1"/>
          <p:cNvSpPr/>
          <p:nvPr/>
        </p:nvSpPr>
        <p:spPr>
          <a:xfrm>
            <a:off x="611560" y="3284984"/>
            <a:ext cx="7776864" cy="100811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Cataloguers’ </a:t>
            </a:r>
            <a:r>
              <a:rPr lang="en-US" dirty="0"/>
              <a:t>interfaces evaluate third party information and </a:t>
            </a:r>
            <a:r>
              <a:rPr lang="en-US" dirty="0" smtClean="0"/>
              <a:t>suggest </a:t>
            </a:r>
            <a:r>
              <a:rPr lang="en-US" dirty="0"/>
              <a:t>further access points</a:t>
            </a:r>
            <a:endParaRPr lang="de-DE" dirty="0"/>
          </a:p>
        </p:txBody>
      </p:sp>
      <p:sp>
        <p:nvSpPr>
          <p:cNvPr id="19458" name="Fußzeilenplatzhalt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| 21      | Building the future of DDC: Translations, technology and transition 2003 - 2013 | April 11, 2013</a:t>
            </a:r>
            <a:endParaRPr lang="de-DE" smtClean="0"/>
          </a:p>
        </p:txBody>
      </p:sp>
      <p:sp>
        <p:nvSpPr>
          <p:cNvPr id="19461" name="Rectangle 3"/>
          <p:cNvSpPr>
            <a:spLocks noChangeArrowheads="1"/>
          </p:cNvSpPr>
          <p:nvPr/>
        </p:nvSpPr>
        <p:spPr bwMode="auto">
          <a:xfrm>
            <a:off x="287338" y="0"/>
            <a:ext cx="215900" cy="6856413"/>
          </a:xfrm>
          <a:prstGeom prst="rect">
            <a:avLst/>
          </a:prstGeom>
          <a:solidFill>
            <a:srgbClr val="A4B900"/>
          </a:solidFill>
          <a:ln w="9525">
            <a:noFill/>
            <a:miter lim="800000"/>
            <a:headEnd/>
            <a:tailEnd/>
          </a:ln>
        </p:spPr>
        <p:txBody>
          <a:bodyPr wrap="none" lIns="0" rIns="0" bIns="324000" anchor="b" anchorCtr="1"/>
          <a:lstStyle/>
          <a:p>
            <a:pPr algn="ctr"/>
            <a:fld id="{5E15879C-1943-4F80-9F3A-2F272C09993A}" type="slidenum">
              <a:rPr lang="de-DE" sz="1000" b="1"/>
              <a:pPr algn="ctr"/>
              <a:t>17</a:t>
            </a:fld>
            <a:endParaRPr lang="de-DE" sz="1000" b="1"/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366" y="3140968"/>
            <a:ext cx="8184122" cy="24944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Pfeil nach rechts 1"/>
          <p:cNvSpPr/>
          <p:nvPr/>
        </p:nvSpPr>
        <p:spPr>
          <a:xfrm rot="13800110">
            <a:off x="4835205" y="4522963"/>
            <a:ext cx="568588" cy="350414"/>
          </a:xfrm>
          <a:prstGeom prst="righ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Major websites use Dewey as one way to organize their content</a:t>
            </a:r>
            <a:endParaRPr lang="de-DE" dirty="0"/>
          </a:p>
        </p:txBody>
      </p:sp>
      <p:sp>
        <p:nvSpPr>
          <p:cNvPr id="20482" name="Fußzeilenplatzhalt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| 21      | Building the future of DDC: Translations, technology and transition 2003 - 2013 | April 11, 2013</a:t>
            </a:r>
            <a:endParaRPr lang="de-DE" smtClean="0"/>
          </a:p>
        </p:txBody>
      </p:sp>
      <p:sp>
        <p:nvSpPr>
          <p:cNvPr id="20483" name="Rectangle 4"/>
          <p:cNvSpPr>
            <a:spLocks noChangeArrowheads="1"/>
          </p:cNvSpPr>
          <p:nvPr/>
        </p:nvSpPr>
        <p:spPr bwMode="auto">
          <a:xfrm>
            <a:off x="287338" y="0"/>
            <a:ext cx="215900" cy="6856413"/>
          </a:xfrm>
          <a:prstGeom prst="rect">
            <a:avLst/>
          </a:prstGeom>
          <a:solidFill>
            <a:srgbClr val="00AEFA"/>
          </a:solidFill>
          <a:ln w="9525">
            <a:noFill/>
            <a:miter lim="800000"/>
            <a:headEnd/>
            <a:tailEnd/>
          </a:ln>
        </p:spPr>
        <p:txBody>
          <a:bodyPr wrap="none" lIns="0" rIns="0" bIns="324000" anchor="b" anchorCtr="1"/>
          <a:lstStyle/>
          <a:p>
            <a:pPr algn="ctr"/>
            <a:fld id="{4370F93C-3ABC-42B4-9B83-2F58888652D9}" type="slidenum">
              <a:rPr lang="de-DE" sz="1000" b="1"/>
              <a:pPr algn="ctr"/>
              <a:t>18</a:t>
            </a:fld>
            <a:endParaRPr lang="de-DE" sz="1000" b="1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636862"/>
            <a:ext cx="7970837" cy="360045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</p:pic>
      <p:sp>
        <p:nvSpPr>
          <p:cNvPr id="3" name="Textfeld 2"/>
          <p:cNvSpPr txBox="1"/>
          <p:nvPr/>
        </p:nvSpPr>
        <p:spPr>
          <a:xfrm rot="16200000">
            <a:off x="7531912" y="4836094"/>
            <a:ext cx="2473754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600" dirty="0"/>
              <a:t>http://en.wikipedia.org/wiki/Dewey_Decimal_Classification</a:t>
            </a:r>
          </a:p>
        </p:txBody>
      </p:sp>
      <p:sp>
        <p:nvSpPr>
          <p:cNvPr id="10" name="Ellipse 9"/>
          <p:cNvSpPr/>
          <p:nvPr/>
        </p:nvSpPr>
        <p:spPr>
          <a:xfrm>
            <a:off x="6380584" y="5661248"/>
            <a:ext cx="2007840" cy="54006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8" name="Gerade Verbindung 7"/>
          <p:cNvCxnSpPr/>
          <p:nvPr/>
        </p:nvCxnSpPr>
        <p:spPr>
          <a:xfrm>
            <a:off x="3707904" y="4024432"/>
            <a:ext cx="914400" cy="914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Gerade Verbindung 10"/>
          <p:cNvCxnSpPr>
            <a:endCxn id="10" idx="2"/>
          </p:cNvCxnSpPr>
          <p:nvPr/>
        </p:nvCxnSpPr>
        <p:spPr>
          <a:xfrm>
            <a:off x="3707904" y="4024432"/>
            <a:ext cx="2672680" cy="1906846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Gerade Verbindung 12"/>
          <p:cNvCxnSpPr>
            <a:stCxn id="4" idx="6"/>
            <a:endCxn id="10" idx="6"/>
          </p:cNvCxnSpPr>
          <p:nvPr/>
        </p:nvCxnSpPr>
        <p:spPr>
          <a:xfrm>
            <a:off x="8388424" y="4009711"/>
            <a:ext cx="0" cy="1921567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Ellipse 3"/>
          <p:cNvSpPr/>
          <p:nvPr/>
        </p:nvSpPr>
        <p:spPr>
          <a:xfrm>
            <a:off x="1979712" y="3078253"/>
            <a:ext cx="6408712" cy="1862915"/>
          </a:xfrm>
          <a:prstGeom prst="ellipse">
            <a:avLst/>
          </a:prstGeom>
          <a:solidFill>
            <a:schemeClr val="bg1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0690" y="3660453"/>
            <a:ext cx="5767699" cy="7046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So </a:t>
            </a:r>
            <a:r>
              <a:rPr lang="de-DE" dirty="0" err="1" smtClean="0"/>
              <a:t>is</a:t>
            </a:r>
            <a:r>
              <a:rPr lang="de-DE" dirty="0" smtClean="0"/>
              <a:t> </a:t>
            </a:r>
            <a:r>
              <a:rPr lang="de-DE" dirty="0" err="1" smtClean="0"/>
              <a:t>this</a:t>
            </a:r>
            <a:r>
              <a:rPr lang="de-DE" dirty="0" smtClean="0"/>
              <a:t> </a:t>
            </a:r>
            <a:r>
              <a:rPr lang="de-DE" dirty="0" err="1" smtClean="0"/>
              <a:t>the</a:t>
            </a:r>
            <a:r>
              <a:rPr lang="de-DE" dirty="0" smtClean="0"/>
              <a:t> </a:t>
            </a:r>
            <a:r>
              <a:rPr lang="de-DE" dirty="0" err="1" smtClean="0"/>
              <a:t>future</a:t>
            </a:r>
            <a:r>
              <a:rPr lang="de-DE" dirty="0" smtClean="0"/>
              <a:t> </a:t>
            </a:r>
            <a:r>
              <a:rPr lang="de-DE" dirty="0" err="1" smtClean="0"/>
              <a:t>or</a:t>
            </a:r>
            <a:r>
              <a:rPr lang="de-DE" dirty="0" smtClean="0"/>
              <a:t> just a </a:t>
            </a:r>
            <a:r>
              <a:rPr lang="de-DE" dirty="0" err="1" smtClean="0"/>
              <a:t>dream</a:t>
            </a:r>
            <a:r>
              <a:rPr lang="de-DE" dirty="0" smtClean="0"/>
              <a:t>?</a:t>
            </a:r>
            <a:endParaRPr lang="de-DE" dirty="0"/>
          </a:p>
        </p:txBody>
      </p:sp>
      <p:sp>
        <p:nvSpPr>
          <p:cNvPr id="21506" name="Fußzeilenplatzhalt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| 21      | Building the future of DDC: Translations, technology and transition 2003 - 2013 | April 11, 2013</a:t>
            </a:r>
            <a:endParaRPr lang="de-DE" smtClean="0"/>
          </a:p>
        </p:txBody>
      </p:sp>
      <p:sp>
        <p:nvSpPr>
          <p:cNvPr id="21507" name="Rectangle 4"/>
          <p:cNvSpPr>
            <a:spLocks noChangeArrowheads="1"/>
          </p:cNvSpPr>
          <p:nvPr/>
        </p:nvSpPr>
        <p:spPr bwMode="auto">
          <a:xfrm>
            <a:off x="287338" y="0"/>
            <a:ext cx="215900" cy="6856413"/>
          </a:xfrm>
          <a:prstGeom prst="rect">
            <a:avLst/>
          </a:prstGeom>
          <a:solidFill>
            <a:srgbClr val="FFC920"/>
          </a:solidFill>
          <a:ln w="9525">
            <a:noFill/>
            <a:miter lim="800000"/>
            <a:headEnd/>
            <a:tailEnd/>
          </a:ln>
        </p:spPr>
        <p:txBody>
          <a:bodyPr wrap="none" lIns="0" rIns="0" bIns="324000" anchor="b" anchorCtr="1"/>
          <a:lstStyle/>
          <a:p>
            <a:pPr algn="ctr"/>
            <a:fld id="{810F07D3-BF98-4775-A0D7-0AFDF73E6A24}" type="slidenum">
              <a:rPr lang="de-DE" sz="1000" b="1"/>
              <a:pPr algn="ctr"/>
              <a:t>19</a:t>
            </a:fld>
            <a:endParaRPr lang="de-DE" sz="1000" b="1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2235671"/>
            <a:ext cx="7620000" cy="3857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feld 1"/>
          <p:cNvSpPr txBox="1"/>
          <p:nvPr/>
        </p:nvSpPr>
        <p:spPr>
          <a:xfrm rot="16200000">
            <a:off x="6735728" y="4327942"/>
            <a:ext cx="3490058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600" dirty="0" err="1" smtClean="0"/>
              <a:t>Photo</a:t>
            </a:r>
            <a:r>
              <a:rPr lang="de-DE" sz="600" dirty="0"/>
              <a:t> in Public Domain: http://en.wikipedia.org/wiki/File:Jheronimus_Bosch_023.jpg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Fußzeilenplatzhalt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dirty="0" smtClean="0"/>
              <a:t>| 21      | Building the future of DDC: Translations, technology and transition 2003 - 2013 | April 11, 2013</a:t>
            </a:r>
            <a:endParaRPr lang="de-DE" dirty="0" smtClean="0"/>
          </a:p>
        </p:txBody>
      </p:sp>
      <p:sp>
        <p:nvSpPr>
          <p:cNvPr id="4099" name="Rectangle 3"/>
          <p:cNvSpPr>
            <a:spLocks noChangeArrowheads="1"/>
          </p:cNvSpPr>
          <p:nvPr/>
        </p:nvSpPr>
        <p:spPr bwMode="auto">
          <a:xfrm>
            <a:off x="287338" y="0"/>
            <a:ext cx="215900" cy="6856413"/>
          </a:xfrm>
          <a:prstGeom prst="rect">
            <a:avLst/>
          </a:prstGeom>
          <a:solidFill>
            <a:srgbClr val="A4B900"/>
          </a:solidFill>
          <a:ln w="9525">
            <a:noFill/>
            <a:miter lim="800000"/>
            <a:headEnd/>
            <a:tailEnd/>
          </a:ln>
        </p:spPr>
        <p:txBody>
          <a:bodyPr wrap="none" lIns="0" rIns="0" bIns="324000" anchor="b" anchorCtr="1"/>
          <a:lstStyle/>
          <a:p>
            <a:pPr algn="ctr"/>
            <a:fld id="{C9B14742-FF91-4173-BD01-398BF8230A4C}" type="slidenum">
              <a:rPr lang="de-DE" sz="1000" b="1"/>
              <a:pPr algn="ctr"/>
              <a:t>2</a:t>
            </a:fld>
            <a:endParaRPr lang="de-DE" sz="1000" b="1"/>
          </a:p>
        </p:txBody>
      </p:sp>
      <p:sp>
        <p:nvSpPr>
          <p:cNvPr id="8" name="Titel 7"/>
          <p:cNvSpPr>
            <a:spLocks noGrp="1"/>
          </p:cNvSpPr>
          <p:nvPr>
            <p:ph type="title"/>
          </p:nvPr>
        </p:nvSpPr>
        <p:spPr>
          <a:xfrm>
            <a:off x="827088" y="1619250"/>
            <a:ext cx="7593012" cy="777875"/>
          </a:xfrm>
        </p:spPr>
        <p:txBody>
          <a:bodyPr/>
          <a:lstStyle/>
          <a:p>
            <a:r>
              <a:rPr lang="de-DE" b="1" dirty="0" smtClean="0"/>
              <a:t>In </a:t>
            </a:r>
            <a:r>
              <a:rPr lang="de-DE" b="1" dirty="0" err="1" smtClean="0"/>
              <a:t>the</a:t>
            </a:r>
            <a:r>
              <a:rPr lang="de-DE" b="1" dirty="0" smtClean="0"/>
              <a:t> last </a:t>
            </a:r>
            <a:r>
              <a:rPr lang="de-DE" b="1" dirty="0" err="1" smtClean="0"/>
              <a:t>ten</a:t>
            </a:r>
            <a:r>
              <a:rPr lang="de-DE" b="1" dirty="0" smtClean="0"/>
              <a:t> </a:t>
            </a:r>
            <a:r>
              <a:rPr lang="de-DE" b="1" dirty="0" err="1" smtClean="0"/>
              <a:t>years</a:t>
            </a:r>
            <a:r>
              <a:rPr lang="de-DE" b="1" dirty="0" smtClean="0"/>
              <a:t>, </a:t>
            </a:r>
            <a:r>
              <a:rPr lang="de-DE" b="1" dirty="0" err="1" smtClean="0"/>
              <a:t>we</a:t>
            </a:r>
            <a:r>
              <a:rPr lang="de-DE" b="1" dirty="0" smtClean="0"/>
              <a:t> </a:t>
            </a:r>
            <a:r>
              <a:rPr lang="de-DE" b="1" dirty="0" err="1" smtClean="0"/>
              <a:t>have</a:t>
            </a:r>
            <a:r>
              <a:rPr lang="de-DE" b="1" dirty="0" smtClean="0"/>
              <a:t> </a:t>
            </a:r>
            <a:r>
              <a:rPr lang="de-DE" b="1" dirty="0" err="1" smtClean="0"/>
              <a:t>witnessed</a:t>
            </a:r>
            <a:r>
              <a:rPr lang="de-DE" b="1" dirty="0" smtClean="0"/>
              <a:t> </a:t>
            </a:r>
            <a:r>
              <a:rPr lang="de-DE" b="1" dirty="0" err="1" smtClean="0"/>
              <a:t>some</a:t>
            </a:r>
            <a:r>
              <a:rPr lang="de-DE" b="1" dirty="0" smtClean="0"/>
              <a:t> large </a:t>
            </a:r>
            <a:r>
              <a:rPr lang="de-DE" b="1" dirty="0" err="1" smtClean="0"/>
              <a:t>changes</a:t>
            </a:r>
            <a:r>
              <a:rPr lang="de-DE" b="1" dirty="0" smtClean="0"/>
              <a:t> in </a:t>
            </a:r>
            <a:r>
              <a:rPr lang="de-DE" b="1" dirty="0" err="1" smtClean="0"/>
              <a:t>the</a:t>
            </a:r>
            <a:r>
              <a:rPr lang="de-DE" b="1" dirty="0" smtClean="0"/>
              <a:t> Dewey </a:t>
            </a:r>
            <a:r>
              <a:rPr lang="de-DE" b="1" dirty="0" err="1" smtClean="0"/>
              <a:t>world</a:t>
            </a:r>
            <a:endParaRPr lang="de-DE" b="1" dirty="0"/>
          </a:p>
        </p:txBody>
      </p:sp>
      <p:sp>
        <p:nvSpPr>
          <p:cNvPr id="2" name="Textfeld 1"/>
          <p:cNvSpPr txBox="1"/>
          <p:nvPr/>
        </p:nvSpPr>
        <p:spPr>
          <a:xfrm rot="16200000">
            <a:off x="5868" y="4294826"/>
            <a:ext cx="3844322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600" dirty="0" err="1" smtClean="0"/>
              <a:t>Photo</a:t>
            </a:r>
            <a:r>
              <a:rPr lang="de-DE" sz="600" dirty="0" smtClean="0"/>
              <a:t> </a:t>
            </a:r>
            <a:r>
              <a:rPr lang="de-DE" sz="600" dirty="0" err="1" smtClean="0"/>
              <a:t>by</a:t>
            </a:r>
            <a:r>
              <a:rPr lang="de-DE" sz="600" dirty="0" smtClean="0"/>
              <a:t> Matt </a:t>
            </a:r>
            <a:r>
              <a:rPr lang="de-DE" sz="600" dirty="0" err="1" smtClean="0"/>
              <a:t>From</a:t>
            </a:r>
            <a:r>
              <a:rPr lang="de-DE" sz="600" dirty="0"/>
              <a:t> London (CC BY): http://www.flickr.com/photos/londonmatt/3163571645/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8056" y="2493150"/>
            <a:ext cx="4992216" cy="3744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Fußzeilenplatzhalt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| 21      | Building the future of DDC: Translations, technology and transition 2003 - 2013 | April 11, 2013</a:t>
            </a:r>
            <a:endParaRPr lang="de-DE" smtClean="0"/>
          </a:p>
        </p:txBody>
      </p:sp>
      <p:sp>
        <p:nvSpPr>
          <p:cNvPr id="22531" name="Rectangle 4"/>
          <p:cNvSpPr>
            <a:spLocks noChangeArrowheads="1"/>
          </p:cNvSpPr>
          <p:nvPr/>
        </p:nvSpPr>
        <p:spPr bwMode="auto">
          <a:xfrm>
            <a:off x="287338" y="0"/>
            <a:ext cx="215900" cy="6856413"/>
          </a:xfrm>
          <a:prstGeom prst="rect">
            <a:avLst/>
          </a:prstGeom>
          <a:solidFill>
            <a:srgbClr val="E62E2E"/>
          </a:solidFill>
          <a:ln w="9525">
            <a:noFill/>
            <a:miter lim="800000"/>
            <a:headEnd/>
            <a:tailEnd/>
          </a:ln>
        </p:spPr>
        <p:txBody>
          <a:bodyPr wrap="none" lIns="0" rIns="0" bIns="324000" anchor="b" anchorCtr="1"/>
          <a:lstStyle/>
          <a:p>
            <a:pPr algn="ctr"/>
            <a:fld id="{7FF2B90E-CFA3-4F2D-A288-A9A60EF3E42D}" type="slidenum">
              <a:rPr lang="de-DE" sz="1000" b="1"/>
              <a:pPr algn="ctr"/>
              <a:t>20</a:t>
            </a:fld>
            <a:endParaRPr lang="de-DE" sz="1000" b="1"/>
          </a:p>
        </p:txBody>
      </p:sp>
      <p:sp>
        <p:nvSpPr>
          <p:cNvPr id="2" name="Textfeld 1"/>
          <p:cNvSpPr txBox="1"/>
          <p:nvPr/>
        </p:nvSpPr>
        <p:spPr>
          <a:xfrm rot="16200000">
            <a:off x="6138405" y="4742916"/>
            <a:ext cx="3100529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600" dirty="0" err="1" smtClean="0"/>
              <a:t>Photo</a:t>
            </a:r>
            <a:r>
              <a:rPr lang="de-DE" sz="600" dirty="0" smtClean="0"/>
              <a:t> in Public Domain: http</a:t>
            </a:r>
            <a:r>
              <a:rPr lang="de-DE" sz="600" dirty="0"/>
              <a:t>://en.wikipedia.org/wiki/File:Melvil_Dewey.jpg</a:t>
            </a:r>
          </a:p>
        </p:txBody>
      </p:sp>
      <p:sp>
        <p:nvSpPr>
          <p:cNvPr id="3" name="Textfeld 2"/>
          <p:cNvSpPr txBox="1"/>
          <p:nvPr/>
        </p:nvSpPr>
        <p:spPr>
          <a:xfrm rot="16200000">
            <a:off x="5982083" y="4479044"/>
            <a:ext cx="3619902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600" dirty="0" err="1" smtClean="0"/>
              <a:t>Photo</a:t>
            </a:r>
            <a:r>
              <a:rPr lang="de-DE" sz="600" dirty="0" smtClean="0"/>
              <a:t> </a:t>
            </a:r>
            <a:r>
              <a:rPr lang="de-DE" sz="600" dirty="0" err="1" smtClean="0"/>
              <a:t>by</a:t>
            </a:r>
            <a:r>
              <a:rPr lang="de-DE" sz="600" dirty="0"/>
              <a:t> </a:t>
            </a:r>
            <a:r>
              <a:rPr lang="de-DE" sz="600" dirty="0" smtClean="0"/>
              <a:t>H.L.I.T. (CC </a:t>
            </a:r>
            <a:r>
              <a:rPr lang="de-DE" sz="600" dirty="0"/>
              <a:t>BY): http://www.flickr.com/photos/29311691@N05/3285706027/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737320"/>
            <a:ext cx="6096000" cy="457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39952" y="3476972"/>
            <a:ext cx="1905000" cy="24003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sp>
        <p:nvSpPr>
          <p:cNvPr id="6" name="Titel 5"/>
          <p:cNvSpPr>
            <a:spLocks noGrp="1"/>
          </p:cNvSpPr>
          <p:nvPr>
            <p:ph type="title"/>
          </p:nvPr>
        </p:nvSpPr>
        <p:spPr>
          <a:solidFill>
            <a:schemeClr val="bg1"/>
          </a:solidFill>
        </p:spPr>
        <p:txBody>
          <a:bodyPr/>
          <a:lstStyle/>
          <a:p>
            <a:r>
              <a:rPr lang="de-DE" dirty="0" err="1" smtClean="0"/>
              <a:t>Well</a:t>
            </a:r>
            <a:r>
              <a:rPr lang="de-DE" dirty="0" smtClean="0"/>
              <a:t>, </a:t>
            </a:r>
            <a:r>
              <a:rPr lang="de-DE" dirty="0" err="1" smtClean="0"/>
              <a:t>it</a:t>
            </a:r>
            <a:r>
              <a:rPr lang="de-DE" dirty="0" smtClean="0"/>
              <a:t> </a:t>
            </a:r>
            <a:r>
              <a:rPr lang="de-DE" dirty="0" err="1" smtClean="0"/>
              <a:t>depends</a:t>
            </a:r>
            <a:r>
              <a:rPr lang="de-DE" dirty="0" smtClean="0"/>
              <a:t> on </a:t>
            </a:r>
            <a:r>
              <a:rPr lang="de-DE" dirty="0" err="1" smtClean="0"/>
              <a:t>us</a:t>
            </a:r>
            <a:r>
              <a:rPr lang="de-DE" dirty="0" smtClean="0"/>
              <a:t>! And </a:t>
            </a:r>
            <a:r>
              <a:rPr lang="de-DE" dirty="0" err="1" smtClean="0"/>
              <a:t>if</a:t>
            </a:r>
            <a:r>
              <a:rPr lang="de-DE" dirty="0" smtClean="0"/>
              <a:t> </a:t>
            </a:r>
            <a:r>
              <a:rPr lang="de-DE" dirty="0" err="1" smtClean="0"/>
              <a:t>we</a:t>
            </a:r>
            <a:r>
              <a:rPr lang="de-DE" dirty="0" smtClean="0"/>
              <a:t> </a:t>
            </a:r>
            <a:r>
              <a:rPr lang="de-DE" dirty="0" err="1" smtClean="0"/>
              <a:t>believe</a:t>
            </a:r>
            <a:r>
              <a:rPr lang="de-DE" dirty="0" smtClean="0"/>
              <a:t> </a:t>
            </a:r>
            <a:r>
              <a:rPr lang="de-DE" dirty="0" err="1" smtClean="0"/>
              <a:t>it</a:t>
            </a:r>
            <a:r>
              <a:rPr lang="de-DE" dirty="0" smtClean="0"/>
              <a:t> </a:t>
            </a:r>
            <a:r>
              <a:rPr lang="de-DE" dirty="0" err="1" smtClean="0"/>
              <a:t>can</a:t>
            </a:r>
            <a:r>
              <a:rPr lang="de-DE" dirty="0" smtClean="0"/>
              <a:t> </a:t>
            </a:r>
            <a:r>
              <a:rPr lang="de-DE" dirty="0" err="1" smtClean="0"/>
              <a:t>be</a:t>
            </a:r>
            <a:r>
              <a:rPr lang="de-DE" dirty="0" smtClean="0"/>
              <a:t> </a:t>
            </a:r>
            <a:r>
              <a:rPr lang="de-DE" dirty="0" err="1" smtClean="0"/>
              <a:t>true</a:t>
            </a:r>
            <a:r>
              <a:rPr lang="de-DE" dirty="0" smtClean="0"/>
              <a:t>, </a:t>
            </a:r>
            <a:r>
              <a:rPr lang="de-DE" dirty="0" err="1" smtClean="0"/>
              <a:t>it</a:t>
            </a:r>
            <a:r>
              <a:rPr lang="de-DE" dirty="0" smtClean="0"/>
              <a:t> will.</a:t>
            </a:r>
            <a:endParaRPr lang="de-D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The EDUG </a:t>
            </a:r>
            <a:r>
              <a:rPr lang="de-DE" dirty="0" err="1" smtClean="0"/>
              <a:t>community</a:t>
            </a:r>
            <a:r>
              <a:rPr lang="de-DE" dirty="0" smtClean="0"/>
              <a:t> </a:t>
            </a:r>
            <a:r>
              <a:rPr lang="de-DE" dirty="0" err="1" smtClean="0"/>
              <a:t>has</a:t>
            </a:r>
            <a:r>
              <a:rPr lang="de-DE" dirty="0" smtClean="0"/>
              <a:t> </a:t>
            </a:r>
            <a:r>
              <a:rPr lang="de-DE" dirty="0" err="1" smtClean="0"/>
              <a:t>been</a:t>
            </a:r>
            <a:r>
              <a:rPr lang="de-DE" dirty="0" smtClean="0"/>
              <a:t> a large </a:t>
            </a:r>
            <a:r>
              <a:rPr lang="de-DE" dirty="0" err="1" smtClean="0"/>
              <a:t>driver</a:t>
            </a:r>
            <a:r>
              <a:rPr lang="de-DE" dirty="0" smtClean="0"/>
              <a:t> </a:t>
            </a:r>
            <a:r>
              <a:rPr lang="de-DE" dirty="0" err="1" smtClean="0"/>
              <a:t>behind</a:t>
            </a:r>
            <a:r>
              <a:rPr lang="de-DE" dirty="0" smtClean="0"/>
              <a:t> </a:t>
            </a:r>
            <a:r>
              <a:rPr lang="de-DE" dirty="0" err="1" smtClean="0"/>
              <a:t>some</a:t>
            </a:r>
            <a:r>
              <a:rPr lang="de-DE" dirty="0" smtClean="0"/>
              <a:t> of </a:t>
            </a:r>
            <a:r>
              <a:rPr lang="de-DE" dirty="0" err="1" smtClean="0"/>
              <a:t>those</a:t>
            </a:r>
            <a:r>
              <a:rPr lang="de-DE" dirty="0" smtClean="0"/>
              <a:t> </a:t>
            </a:r>
            <a:r>
              <a:rPr lang="de-DE" dirty="0" err="1" smtClean="0"/>
              <a:t>changes</a:t>
            </a:r>
            <a:endParaRPr lang="de-DE" dirty="0"/>
          </a:p>
        </p:txBody>
      </p:sp>
      <p:sp>
        <p:nvSpPr>
          <p:cNvPr id="5122" name="Fußzeilenplatzhalt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| 21      | Building the future of DDC: Translations, technology and transition 2003 - 2013 | April 11, 2013</a:t>
            </a:r>
            <a:endParaRPr lang="de-DE" smtClean="0"/>
          </a:p>
        </p:txBody>
      </p:sp>
      <p:sp>
        <p:nvSpPr>
          <p:cNvPr id="5123" name="Rectangle 4"/>
          <p:cNvSpPr>
            <a:spLocks noChangeArrowheads="1"/>
          </p:cNvSpPr>
          <p:nvPr/>
        </p:nvSpPr>
        <p:spPr bwMode="auto">
          <a:xfrm>
            <a:off x="287338" y="0"/>
            <a:ext cx="215900" cy="6856413"/>
          </a:xfrm>
          <a:prstGeom prst="rect">
            <a:avLst/>
          </a:prstGeom>
          <a:solidFill>
            <a:srgbClr val="00AEFA"/>
          </a:solidFill>
          <a:ln w="9525">
            <a:noFill/>
            <a:miter lim="800000"/>
            <a:headEnd/>
            <a:tailEnd/>
          </a:ln>
        </p:spPr>
        <p:txBody>
          <a:bodyPr wrap="none" lIns="0" rIns="0" bIns="324000" anchor="b" anchorCtr="1"/>
          <a:lstStyle/>
          <a:p>
            <a:pPr algn="ctr"/>
            <a:fld id="{41DD5E45-7A98-4147-A7E0-A8DC2A41740A}" type="slidenum">
              <a:rPr lang="de-DE" sz="1000" b="1"/>
              <a:pPr algn="ctr"/>
              <a:t>3</a:t>
            </a:fld>
            <a:endParaRPr lang="de-DE" sz="1000" b="1"/>
          </a:p>
        </p:txBody>
      </p:sp>
      <p:pic>
        <p:nvPicPr>
          <p:cNvPr id="1026" name="Picture 2" descr="D:\Workspace\ddc-deutsch\pics\workshop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2510898"/>
            <a:ext cx="4968552" cy="37264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el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In </a:t>
            </a:r>
            <a:r>
              <a:rPr lang="de-DE" dirty="0" err="1" smtClean="0"/>
              <a:t>the</a:t>
            </a:r>
            <a:r>
              <a:rPr lang="de-DE" dirty="0" smtClean="0"/>
              <a:t> </a:t>
            </a:r>
            <a:r>
              <a:rPr lang="de-DE" dirty="0" err="1" smtClean="0"/>
              <a:t>previous</a:t>
            </a:r>
            <a:r>
              <a:rPr lang="de-DE" dirty="0" smtClean="0"/>
              <a:t> </a:t>
            </a:r>
            <a:r>
              <a:rPr lang="de-DE" dirty="0" err="1" smtClean="0"/>
              <a:t>talks</a:t>
            </a:r>
            <a:r>
              <a:rPr lang="de-DE" dirty="0" smtClean="0"/>
              <a:t> </a:t>
            </a:r>
            <a:r>
              <a:rPr lang="de-DE" dirty="0" err="1" smtClean="0"/>
              <a:t>we</a:t>
            </a:r>
            <a:r>
              <a:rPr lang="de-DE" dirty="0" smtClean="0"/>
              <a:t> </a:t>
            </a:r>
            <a:r>
              <a:rPr lang="de-DE" dirty="0" err="1" smtClean="0"/>
              <a:t>have</a:t>
            </a:r>
            <a:r>
              <a:rPr lang="de-DE" dirty="0" smtClean="0"/>
              <a:t> </a:t>
            </a:r>
            <a:r>
              <a:rPr lang="de-DE" dirty="0" err="1" smtClean="0"/>
              <a:t>heard</a:t>
            </a:r>
            <a:r>
              <a:rPr lang="de-DE" dirty="0" smtClean="0"/>
              <a:t> </a:t>
            </a:r>
            <a:r>
              <a:rPr lang="de-DE" dirty="0" err="1" smtClean="0"/>
              <a:t>much</a:t>
            </a:r>
            <a:r>
              <a:rPr lang="de-DE" dirty="0" smtClean="0"/>
              <a:t> </a:t>
            </a:r>
            <a:r>
              <a:rPr lang="de-DE" dirty="0" err="1" smtClean="0"/>
              <a:t>about</a:t>
            </a:r>
            <a:r>
              <a:rPr lang="de-DE" dirty="0" smtClean="0"/>
              <a:t> </a:t>
            </a:r>
            <a:r>
              <a:rPr lang="de-DE" dirty="0" err="1" smtClean="0"/>
              <a:t>the</a:t>
            </a:r>
            <a:r>
              <a:rPr lang="de-DE" dirty="0" smtClean="0"/>
              <a:t> </a:t>
            </a:r>
            <a:r>
              <a:rPr lang="de-DE" dirty="0" err="1" smtClean="0"/>
              <a:t>past</a:t>
            </a:r>
            <a:r>
              <a:rPr lang="de-DE" dirty="0" smtClean="0"/>
              <a:t> …</a:t>
            </a:r>
            <a:endParaRPr lang="de-DE" dirty="0"/>
          </a:p>
        </p:txBody>
      </p:sp>
      <p:sp>
        <p:nvSpPr>
          <p:cNvPr id="6146" name="Fußzeilenplatzhalt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| 21      | Building the future of DDC: Translations, technology and transition 2003 - 2013 | April 11, 2013</a:t>
            </a:r>
            <a:endParaRPr lang="de-DE" smtClean="0"/>
          </a:p>
        </p:txBody>
      </p:sp>
      <p:sp>
        <p:nvSpPr>
          <p:cNvPr id="6147" name="Rectangle 4"/>
          <p:cNvSpPr>
            <a:spLocks noChangeArrowheads="1"/>
          </p:cNvSpPr>
          <p:nvPr/>
        </p:nvSpPr>
        <p:spPr bwMode="auto">
          <a:xfrm>
            <a:off x="287338" y="0"/>
            <a:ext cx="215900" cy="6856413"/>
          </a:xfrm>
          <a:prstGeom prst="rect">
            <a:avLst/>
          </a:prstGeom>
          <a:solidFill>
            <a:srgbClr val="FFC920"/>
          </a:solidFill>
          <a:ln w="9525">
            <a:noFill/>
            <a:miter lim="800000"/>
            <a:headEnd/>
            <a:tailEnd/>
          </a:ln>
        </p:spPr>
        <p:txBody>
          <a:bodyPr wrap="none" lIns="0" rIns="0" bIns="324000" anchor="b" anchorCtr="1"/>
          <a:lstStyle/>
          <a:p>
            <a:pPr algn="ctr"/>
            <a:fld id="{409DEF66-784C-4ABA-A954-EA29E77B5B61}" type="slidenum">
              <a:rPr lang="de-DE" sz="1000" b="1"/>
              <a:pPr algn="ctr"/>
              <a:t>4</a:t>
            </a:fld>
            <a:endParaRPr lang="de-DE" sz="1000" b="1"/>
          </a:p>
        </p:txBody>
      </p:sp>
      <p:pic>
        <p:nvPicPr>
          <p:cNvPr id="2050" name="Picture 2" descr="C:\Dokumente und Einstellungen\svensson\Desktop\Bild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014" y="1818035"/>
            <a:ext cx="7918450" cy="4059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… but </a:t>
            </a:r>
            <a:r>
              <a:rPr lang="de-DE" dirty="0" err="1" smtClean="0"/>
              <a:t>we</a:t>
            </a:r>
            <a:r>
              <a:rPr lang="de-DE" dirty="0" smtClean="0"/>
              <a:t> still do not </a:t>
            </a:r>
            <a:r>
              <a:rPr lang="de-DE" dirty="0" err="1" smtClean="0"/>
              <a:t>know</a:t>
            </a:r>
            <a:r>
              <a:rPr lang="de-DE" dirty="0" smtClean="0"/>
              <a:t> </a:t>
            </a:r>
            <a:r>
              <a:rPr lang="de-DE" dirty="0" err="1" smtClean="0"/>
              <a:t>what</a:t>
            </a:r>
            <a:r>
              <a:rPr lang="de-DE" dirty="0" smtClean="0"/>
              <a:t> will </a:t>
            </a:r>
            <a:r>
              <a:rPr lang="de-DE" dirty="0" err="1" smtClean="0"/>
              <a:t>come</a:t>
            </a:r>
            <a:endParaRPr lang="de-DE" dirty="0"/>
          </a:p>
        </p:txBody>
      </p:sp>
      <p:sp>
        <p:nvSpPr>
          <p:cNvPr id="7170" name="Fußzeilenplatzhalt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| 21      | Building the future of DDC: Translations, technology and transition 2003 - 2013 | April 11, 2013</a:t>
            </a:r>
            <a:endParaRPr lang="de-DE" smtClean="0"/>
          </a:p>
        </p:txBody>
      </p:sp>
      <p:sp>
        <p:nvSpPr>
          <p:cNvPr id="7171" name="Rectangle 4"/>
          <p:cNvSpPr>
            <a:spLocks noChangeArrowheads="1"/>
          </p:cNvSpPr>
          <p:nvPr/>
        </p:nvSpPr>
        <p:spPr bwMode="auto">
          <a:xfrm>
            <a:off x="287338" y="0"/>
            <a:ext cx="215900" cy="6856413"/>
          </a:xfrm>
          <a:prstGeom prst="rect">
            <a:avLst/>
          </a:prstGeom>
          <a:solidFill>
            <a:srgbClr val="E62E2E"/>
          </a:solidFill>
          <a:ln w="9525">
            <a:noFill/>
            <a:miter lim="800000"/>
            <a:headEnd/>
            <a:tailEnd/>
          </a:ln>
        </p:spPr>
        <p:txBody>
          <a:bodyPr wrap="none" lIns="0" rIns="0" bIns="324000" anchor="b" anchorCtr="1"/>
          <a:lstStyle/>
          <a:p>
            <a:pPr algn="ctr"/>
            <a:fld id="{3BBA09B9-4503-4404-9519-4B0163DF13EF}" type="slidenum">
              <a:rPr lang="de-DE" sz="1000" b="1"/>
              <a:pPr algn="ctr"/>
              <a:t>5</a:t>
            </a:fld>
            <a:endParaRPr lang="de-DE" sz="1000" b="1"/>
          </a:p>
        </p:txBody>
      </p:sp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23728" y="2420888"/>
            <a:ext cx="4777093" cy="3816424"/>
          </a:xfrm>
          <a:prstGeom prst="rect">
            <a:avLst/>
          </a:prstGeom>
          <a:noFill/>
          <a:ln w="25400" algn="ctr">
            <a:noFill/>
            <a:miter lim="800000"/>
            <a:headEnd/>
            <a:tailEnd/>
          </a:ln>
        </p:spPr>
      </p:pic>
      <p:sp>
        <p:nvSpPr>
          <p:cNvPr id="7" name="Textfeld 5"/>
          <p:cNvSpPr txBox="1">
            <a:spLocks noChangeArrowheads="1"/>
          </p:cNvSpPr>
          <p:nvPr/>
        </p:nvSpPr>
        <p:spPr bwMode="auto">
          <a:xfrm rot="16200000">
            <a:off x="5432625" y="4609014"/>
            <a:ext cx="3215945" cy="184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20000"/>
              </a:spcBef>
            </a:pPr>
            <a:r>
              <a:rPr lang="de-DE" sz="600" dirty="0"/>
              <a:t>http://www.gedankenkonsum.de/wp-content/uploads/2011/03/the-future.jpg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So I </a:t>
            </a:r>
            <a:r>
              <a:rPr lang="de-DE" dirty="0" err="1" smtClean="0"/>
              <a:t>had</a:t>
            </a:r>
            <a:r>
              <a:rPr lang="de-DE" dirty="0" smtClean="0"/>
              <a:t> a </a:t>
            </a:r>
            <a:r>
              <a:rPr lang="de-DE" dirty="0" err="1" smtClean="0"/>
              <a:t>brief</a:t>
            </a:r>
            <a:r>
              <a:rPr lang="de-DE" dirty="0" smtClean="0"/>
              <a:t> </a:t>
            </a:r>
            <a:r>
              <a:rPr lang="de-DE" dirty="0" err="1" smtClean="0"/>
              <a:t>session</a:t>
            </a:r>
            <a:r>
              <a:rPr lang="de-DE" dirty="0" smtClean="0"/>
              <a:t> </a:t>
            </a:r>
            <a:r>
              <a:rPr lang="de-DE" dirty="0" err="1" smtClean="0"/>
              <a:t>with</a:t>
            </a:r>
            <a:r>
              <a:rPr lang="de-DE" dirty="0" smtClean="0"/>
              <a:t> </a:t>
            </a:r>
            <a:r>
              <a:rPr lang="de-DE" dirty="0" err="1" smtClean="0"/>
              <a:t>my</a:t>
            </a:r>
            <a:r>
              <a:rPr lang="de-DE" dirty="0" smtClean="0"/>
              <a:t> </a:t>
            </a:r>
            <a:r>
              <a:rPr lang="de-DE" dirty="0" err="1" smtClean="0"/>
              <a:t>crystal</a:t>
            </a:r>
            <a:r>
              <a:rPr lang="de-DE" dirty="0" smtClean="0"/>
              <a:t> ball and in </a:t>
            </a:r>
            <a:r>
              <a:rPr lang="de-DE" dirty="0" err="1" smtClean="0"/>
              <a:t>ten</a:t>
            </a:r>
            <a:r>
              <a:rPr lang="de-DE" dirty="0" smtClean="0"/>
              <a:t> </a:t>
            </a:r>
            <a:r>
              <a:rPr lang="de-DE" dirty="0" err="1" smtClean="0"/>
              <a:t>years</a:t>
            </a:r>
            <a:r>
              <a:rPr lang="de-DE" dirty="0" smtClean="0"/>
              <a:t>:</a:t>
            </a:r>
            <a:endParaRPr lang="de-DE" dirty="0"/>
          </a:p>
        </p:txBody>
      </p:sp>
      <p:sp>
        <p:nvSpPr>
          <p:cNvPr id="8194" name="Fußzeilenplatzhalt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| 21      | Building the future of DDC: Translations, technology and transition 2003 - 2013 | April 11, 2013</a:t>
            </a:r>
            <a:endParaRPr lang="de-DE" smtClean="0"/>
          </a:p>
        </p:txBody>
      </p:sp>
      <p:sp>
        <p:nvSpPr>
          <p:cNvPr id="8195" name="Rectangle 4"/>
          <p:cNvSpPr>
            <a:spLocks noChangeArrowheads="1"/>
          </p:cNvSpPr>
          <p:nvPr/>
        </p:nvSpPr>
        <p:spPr bwMode="auto">
          <a:xfrm>
            <a:off x="287338" y="0"/>
            <a:ext cx="215900" cy="6856413"/>
          </a:xfrm>
          <a:prstGeom prst="rect">
            <a:avLst/>
          </a:prstGeom>
          <a:solidFill>
            <a:srgbClr val="9EDF03"/>
          </a:solidFill>
          <a:ln w="9525">
            <a:noFill/>
            <a:miter lim="800000"/>
            <a:headEnd/>
            <a:tailEnd/>
          </a:ln>
        </p:spPr>
        <p:txBody>
          <a:bodyPr wrap="none" lIns="0" rIns="0" bIns="324000" anchor="b" anchorCtr="1"/>
          <a:lstStyle/>
          <a:p>
            <a:pPr algn="ctr"/>
            <a:fld id="{68B22CAA-76F9-40A4-82AB-BDA9A150BA32}" type="slidenum">
              <a:rPr lang="de-DE" sz="1000" b="1"/>
              <a:pPr algn="ctr"/>
              <a:t>6</a:t>
            </a:fld>
            <a:endParaRPr lang="de-DE" sz="1000" b="1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2636912"/>
            <a:ext cx="4800533" cy="360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feld 6"/>
          <p:cNvSpPr txBox="1"/>
          <p:nvPr/>
        </p:nvSpPr>
        <p:spPr>
          <a:xfrm rot="16200000">
            <a:off x="5313046" y="4303488"/>
            <a:ext cx="3805850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600" dirty="0" err="1" smtClean="0"/>
              <a:t>Photo</a:t>
            </a:r>
            <a:r>
              <a:rPr lang="de-DE" sz="600" dirty="0" smtClean="0"/>
              <a:t> </a:t>
            </a:r>
            <a:r>
              <a:rPr lang="de-DE" sz="600" dirty="0" err="1" smtClean="0"/>
              <a:t>by</a:t>
            </a:r>
            <a:r>
              <a:rPr lang="de-DE" sz="600" dirty="0"/>
              <a:t> </a:t>
            </a:r>
            <a:r>
              <a:rPr lang="de-DE" sz="600" dirty="0" smtClean="0"/>
              <a:t>Jason </a:t>
            </a:r>
            <a:r>
              <a:rPr lang="de-DE" sz="600" dirty="0" err="1" smtClean="0"/>
              <a:t>Langheine</a:t>
            </a:r>
            <a:r>
              <a:rPr lang="de-DE" sz="600" dirty="0" smtClean="0"/>
              <a:t> (CC BY-SA): </a:t>
            </a:r>
            <a:r>
              <a:rPr lang="de-DE" sz="600" dirty="0"/>
              <a:t>http://www.flickr.com/photos/yorkjason/612634561/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1. Dewey will </a:t>
            </a:r>
            <a:r>
              <a:rPr lang="de-DE" dirty="0" err="1" smtClean="0"/>
              <a:t>have</a:t>
            </a:r>
            <a:r>
              <a:rPr lang="de-DE" dirty="0" smtClean="0"/>
              <a:t> </a:t>
            </a:r>
            <a:r>
              <a:rPr lang="de-DE" dirty="0" err="1" smtClean="0"/>
              <a:t>changed</a:t>
            </a:r>
            <a:r>
              <a:rPr lang="de-DE" dirty="0" smtClean="0"/>
              <a:t> </a:t>
            </a:r>
            <a:r>
              <a:rPr lang="de-DE" dirty="0" err="1" smtClean="0"/>
              <a:t>some</a:t>
            </a:r>
            <a:r>
              <a:rPr lang="de-DE" dirty="0" smtClean="0"/>
              <a:t> </a:t>
            </a:r>
            <a:r>
              <a:rPr lang="de-DE" dirty="0" err="1" smtClean="0"/>
              <a:t>internals</a:t>
            </a:r>
            <a:endParaRPr lang="de-DE" dirty="0"/>
          </a:p>
        </p:txBody>
      </p:sp>
      <p:sp>
        <p:nvSpPr>
          <p:cNvPr id="9218" name="Fußzeilenplatzhalt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| 21      | Building the future of DDC: Translations, technology and transition 2003 - 2013 | April 11, 2013</a:t>
            </a:r>
            <a:endParaRPr lang="de-DE" smtClean="0"/>
          </a:p>
        </p:txBody>
      </p:sp>
      <p:sp>
        <p:nvSpPr>
          <p:cNvPr id="9219" name="Rectangle 4"/>
          <p:cNvSpPr>
            <a:spLocks noChangeArrowheads="1"/>
          </p:cNvSpPr>
          <p:nvPr/>
        </p:nvSpPr>
        <p:spPr bwMode="auto">
          <a:xfrm>
            <a:off x="287338" y="0"/>
            <a:ext cx="215900" cy="6856413"/>
          </a:xfrm>
          <a:prstGeom prst="rect">
            <a:avLst/>
          </a:prstGeom>
          <a:solidFill>
            <a:srgbClr val="007EEF"/>
          </a:solidFill>
          <a:ln w="9525">
            <a:noFill/>
            <a:miter lim="800000"/>
            <a:headEnd/>
            <a:tailEnd/>
          </a:ln>
        </p:spPr>
        <p:txBody>
          <a:bodyPr wrap="none" lIns="0" rIns="0" bIns="324000" anchor="b" anchorCtr="1"/>
          <a:lstStyle/>
          <a:p>
            <a:pPr algn="ctr"/>
            <a:fld id="{54901366-3F13-43D2-9BD8-C88395F9D50D}" type="slidenum">
              <a:rPr lang="de-DE" sz="1000" b="1"/>
              <a:pPr algn="ctr"/>
              <a:t>7</a:t>
            </a:fld>
            <a:endParaRPr lang="de-DE" sz="1000" b="1"/>
          </a:p>
        </p:txBody>
      </p:sp>
      <p:sp>
        <p:nvSpPr>
          <p:cNvPr id="2" name="Textfeld 1"/>
          <p:cNvSpPr txBox="1"/>
          <p:nvPr/>
        </p:nvSpPr>
        <p:spPr>
          <a:xfrm rot="16200000">
            <a:off x="5155305" y="4403703"/>
            <a:ext cx="3770584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600" dirty="0" err="1" smtClean="0"/>
              <a:t>Photo</a:t>
            </a:r>
            <a:r>
              <a:rPr lang="de-DE" sz="600" dirty="0" smtClean="0"/>
              <a:t> </a:t>
            </a:r>
            <a:r>
              <a:rPr lang="de-DE" sz="600" dirty="0" err="1" smtClean="0"/>
              <a:t>by</a:t>
            </a:r>
            <a:r>
              <a:rPr lang="de-DE" sz="600" dirty="0"/>
              <a:t> </a:t>
            </a:r>
            <a:r>
              <a:rPr lang="de-DE" sz="600" dirty="0" err="1" smtClean="0"/>
              <a:t>Kake</a:t>
            </a:r>
            <a:r>
              <a:rPr lang="de-DE" sz="600" dirty="0" smtClean="0"/>
              <a:t> </a:t>
            </a:r>
            <a:r>
              <a:rPr lang="de-DE" sz="600" dirty="0" err="1" smtClean="0"/>
              <a:t>Pugh</a:t>
            </a:r>
            <a:r>
              <a:rPr lang="de-DE" sz="600" dirty="0" smtClean="0"/>
              <a:t> (CC BY-NC-SA</a:t>
            </a:r>
            <a:r>
              <a:rPr lang="de-DE" sz="600" dirty="0"/>
              <a:t>): http://www.flickr.com/photos/kake_pugh/738613004/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2032" y="2457146"/>
            <a:ext cx="5136232" cy="38521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Dewey is available under an open license</a:t>
            </a:r>
            <a:endParaRPr lang="de-DE" dirty="0"/>
          </a:p>
        </p:txBody>
      </p:sp>
      <p:sp>
        <p:nvSpPr>
          <p:cNvPr id="10242" name="Fußzeilenplatzhalt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| 21      | Building the future of DDC: Translations, technology and transition 2003 - 2013 | April 11, 2013</a:t>
            </a:r>
            <a:endParaRPr lang="de-DE" smtClean="0"/>
          </a:p>
        </p:txBody>
      </p:sp>
      <p:sp>
        <p:nvSpPr>
          <p:cNvPr id="10243" name="Rectangle 4"/>
          <p:cNvSpPr>
            <a:spLocks noChangeArrowheads="1"/>
          </p:cNvSpPr>
          <p:nvPr/>
        </p:nvSpPr>
        <p:spPr bwMode="auto">
          <a:xfrm>
            <a:off x="287338" y="0"/>
            <a:ext cx="215900" cy="6856413"/>
          </a:xfrm>
          <a:prstGeom prst="rect">
            <a:avLst/>
          </a:prstGeom>
          <a:solidFill>
            <a:srgbClr val="00AEFA"/>
          </a:solidFill>
          <a:ln w="9525">
            <a:noFill/>
            <a:miter lim="800000"/>
            <a:headEnd/>
            <a:tailEnd/>
          </a:ln>
        </p:spPr>
        <p:txBody>
          <a:bodyPr wrap="none" lIns="0" rIns="0" bIns="324000" anchor="b" anchorCtr="1"/>
          <a:lstStyle/>
          <a:p>
            <a:pPr algn="ctr"/>
            <a:fld id="{1F6877A1-CE93-4F03-87E7-6555A3C9C3C2}" type="slidenum">
              <a:rPr lang="de-DE" sz="1000" b="1"/>
              <a:pPr algn="ctr"/>
              <a:t>8</a:t>
            </a:fld>
            <a:endParaRPr lang="de-DE" sz="1000" b="1"/>
          </a:p>
        </p:txBody>
      </p:sp>
      <p:sp>
        <p:nvSpPr>
          <p:cNvPr id="2" name="Textfeld 1"/>
          <p:cNvSpPr txBox="1"/>
          <p:nvPr/>
        </p:nvSpPr>
        <p:spPr>
          <a:xfrm>
            <a:off x="539552" y="3140968"/>
            <a:ext cx="8595173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600" dirty="0" smtClean="0"/>
              <a:t>CC BY-NC-ND</a:t>
            </a:r>
            <a:endParaRPr lang="de-DE" sz="9600" dirty="0"/>
          </a:p>
        </p:txBody>
      </p:sp>
      <p:sp>
        <p:nvSpPr>
          <p:cNvPr id="3" name="Multiplizieren 2"/>
          <p:cNvSpPr/>
          <p:nvPr/>
        </p:nvSpPr>
        <p:spPr>
          <a:xfrm>
            <a:off x="4211960" y="2996952"/>
            <a:ext cx="2880320" cy="1987262"/>
          </a:xfrm>
          <a:prstGeom prst="mathMultiply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528" y="3201669"/>
            <a:ext cx="9649072" cy="27476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itel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There is explicit versioning of DDC classes in </a:t>
            </a:r>
            <a:r>
              <a:rPr lang="en-US" dirty="0" smtClean="0"/>
              <a:t>place (and we use it for non-editorial purposes)</a:t>
            </a:r>
            <a:endParaRPr lang="de-DE" dirty="0"/>
          </a:p>
        </p:txBody>
      </p:sp>
      <p:sp>
        <p:nvSpPr>
          <p:cNvPr id="11266" name="Fußzeilenplatzhalt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| 21      | Building the future of DDC: Translations, technology and transition 2003 - 2013 | April 11, 2013</a:t>
            </a:r>
            <a:endParaRPr lang="de-DE" smtClean="0"/>
          </a:p>
        </p:txBody>
      </p:sp>
      <p:sp>
        <p:nvSpPr>
          <p:cNvPr id="11267" name="Rectangle 4"/>
          <p:cNvSpPr>
            <a:spLocks noChangeArrowheads="1"/>
          </p:cNvSpPr>
          <p:nvPr/>
        </p:nvSpPr>
        <p:spPr bwMode="auto">
          <a:xfrm>
            <a:off x="287338" y="0"/>
            <a:ext cx="215900" cy="6856413"/>
          </a:xfrm>
          <a:prstGeom prst="rect">
            <a:avLst/>
          </a:prstGeom>
          <a:solidFill>
            <a:srgbClr val="A4B900"/>
          </a:solidFill>
          <a:ln w="9525">
            <a:noFill/>
            <a:miter lim="800000"/>
            <a:headEnd/>
            <a:tailEnd/>
          </a:ln>
        </p:spPr>
        <p:txBody>
          <a:bodyPr wrap="none" lIns="0" rIns="0" bIns="324000" anchor="b" anchorCtr="1"/>
          <a:lstStyle/>
          <a:p>
            <a:pPr algn="ctr"/>
            <a:fld id="{FB9A5C09-60F7-4597-AA13-EB7B3B3D1FF2}" type="slidenum">
              <a:rPr lang="de-DE" sz="1000" b="1"/>
              <a:pPr algn="ctr"/>
              <a:t>9</a:t>
            </a:fld>
            <a:endParaRPr lang="de-DE" sz="1000" b="1"/>
          </a:p>
        </p:txBody>
      </p:sp>
      <p:sp>
        <p:nvSpPr>
          <p:cNvPr id="2" name="Ellipse 1"/>
          <p:cNvSpPr/>
          <p:nvPr/>
        </p:nvSpPr>
        <p:spPr>
          <a:xfrm>
            <a:off x="504056" y="3789040"/>
            <a:ext cx="1619672" cy="165618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" name="Ellipse 8"/>
          <p:cNvSpPr/>
          <p:nvPr/>
        </p:nvSpPr>
        <p:spPr>
          <a:xfrm>
            <a:off x="6732240" y="3933056"/>
            <a:ext cx="2411760" cy="165618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" name="Textfeld 2"/>
          <p:cNvSpPr txBox="1"/>
          <p:nvPr/>
        </p:nvSpPr>
        <p:spPr>
          <a:xfrm>
            <a:off x="1721645" y="6093296"/>
            <a:ext cx="551465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000" dirty="0"/>
              <a:t>$ </a:t>
            </a:r>
            <a:r>
              <a:rPr lang="de-DE" sz="1000" dirty="0" err="1"/>
              <a:t>curl</a:t>
            </a:r>
            <a:r>
              <a:rPr lang="de-DE" sz="1000" dirty="0"/>
              <a:t> -H "</a:t>
            </a:r>
            <a:r>
              <a:rPr lang="de-DE" sz="1000" dirty="0" err="1"/>
              <a:t>Accept</a:t>
            </a:r>
            <a:r>
              <a:rPr lang="de-DE" sz="1000" dirty="0"/>
              <a:t>: </a:t>
            </a:r>
            <a:r>
              <a:rPr lang="de-DE" sz="1000" dirty="0" err="1"/>
              <a:t>application</a:t>
            </a:r>
            <a:r>
              <a:rPr lang="de-DE" sz="1000" dirty="0"/>
              <a:t>/</a:t>
            </a:r>
            <a:r>
              <a:rPr lang="de-DE" sz="1000" dirty="0" err="1"/>
              <a:t>rdf+xml</a:t>
            </a:r>
            <a:r>
              <a:rPr lang="de-DE" sz="1000" dirty="0"/>
              <a:t>" http://</a:t>
            </a:r>
            <a:r>
              <a:rPr lang="de-DE" sz="1000" dirty="0" smtClean="0"/>
              <a:t>dewey.info/class/332.45/e23/about</a:t>
            </a:r>
            <a:endParaRPr lang="de-DE" sz="1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PT-Vorlage">
  <a:themeElements>
    <a:clrScheme name="Larissa-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arissa-Design">
      <a:majorFont>
        <a:latin typeface="Verdana"/>
        <a:ea typeface=""/>
        <a:cs typeface="Arial"/>
      </a:majorFont>
      <a:minorFont>
        <a:latin typeface="Verdana"/>
        <a:ea typeface=""/>
        <a:cs typeface="Arial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Larissa-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arissa-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arissa-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arissa-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arissa-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arissa-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arissa-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Larissa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PPT-Vorlage</Template>
  <TotalTime>0</TotalTime>
  <Words>966</Words>
  <Application>Microsoft Office PowerPoint</Application>
  <PresentationFormat>On-screen Show (4:3)</PresentationFormat>
  <Paragraphs>118</Paragraphs>
  <Slides>20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PPT-Vorlage</vt:lpstr>
      <vt:lpstr>Features for the Future: What Might the Dewey Ecosystem Look Like in Ten Years?</vt:lpstr>
      <vt:lpstr>In the last ten years, we have witnessed some large changes in the Dewey world</vt:lpstr>
      <vt:lpstr>The EDUG community has been a large driver behind some of those changes</vt:lpstr>
      <vt:lpstr>In the previous talks we have heard much about the past …</vt:lpstr>
      <vt:lpstr>… but we still do not know what will come</vt:lpstr>
      <vt:lpstr>So I had a brief session with my crystal ball and in ten years:</vt:lpstr>
      <vt:lpstr>1. Dewey will have changed some internals</vt:lpstr>
      <vt:lpstr>Dewey is available under an open license</vt:lpstr>
      <vt:lpstr>There is explicit versioning of DDC classes in place (and we use it for non-editorial purposes)</vt:lpstr>
      <vt:lpstr>The DDC is a fully faceted classification (and we use those facets!)</vt:lpstr>
      <vt:lpstr>2. DDC is (even) more interoperable</vt:lpstr>
      <vt:lpstr>We have mappings between DDC and other KOS</vt:lpstr>
      <vt:lpstr>There is an infrastructure in place to distribute those mappings</vt:lpstr>
      <vt:lpstr>We have verified that the crosswalks actually make retrieval better…</vt:lpstr>
      <vt:lpstr>3. The integration of DDC into user interfaces is mainstream</vt:lpstr>
      <vt:lpstr>For end users we have a seamless inte-gration into catalogues and library portals</vt:lpstr>
      <vt:lpstr>Cataloguers’ interfaces evaluate third party information and suggest further access points</vt:lpstr>
      <vt:lpstr>Major websites use Dewey as one way to organize their content</vt:lpstr>
      <vt:lpstr>So is this the future or just a dream?</vt:lpstr>
      <vt:lpstr>Well, it depends on us! And if we believe it can be true, it will.</vt:lpstr>
    </vt:vector>
  </TitlesOfParts>
  <Company>Deutsche Nationalbibliothek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Features for the Future: What Might the Dewey Ecosystem Look Like in Ten Years?</dc:title>
  <dc:creator>Lars G. Svensson</dc:creator>
  <cp:lastModifiedBy>Gordon Dunsire</cp:lastModifiedBy>
  <cp:revision>10</cp:revision>
  <dcterms:created xsi:type="dcterms:W3CDTF">2013-04-03T13:32:57Z</dcterms:created>
  <dcterms:modified xsi:type="dcterms:W3CDTF">2013-06-01T18:40:13Z</dcterms:modified>
</cp:coreProperties>
</file>