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7" r:id="rId3"/>
    <p:sldId id="274" r:id="rId4"/>
    <p:sldId id="275" r:id="rId5"/>
    <p:sldId id="276" r:id="rId6"/>
    <p:sldId id="257" r:id="rId7"/>
    <p:sldId id="259" r:id="rId8"/>
    <p:sldId id="260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8" r:id="rId18"/>
    <p:sldId id="273" r:id="rId19"/>
    <p:sldId id="261" r:id="rId20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7D90"/>
    <a:srgbClr val="999999"/>
    <a:srgbClr val="CC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73" autoAdjust="0"/>
  </p:normalViewPr>
  <p:slideViewPr>
    <p:cSldViewPr>
      <p:cViewPr>
        <p:scale>
          <a:sx n="135" d="100"/>
          <a:sy n="135" d="100"/>
        </p:scale>
        <p:origin x="738" y="12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4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46804-2C1F-4A78-898F-ACCA19D6529A}" type="datetimeFigureOut">
              <a:rPr lang="nb-NO" smtClean="0"/>
              <a:t>01.06.2013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96E55-40D3-4CB3-BA55-B54483FE9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3691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A3C86-B4E0-494F-92AA-805A31DF5E5E}" type="datetimeFigureOut">
              <a:rPr lang="nb-NO" smtClean="0"/>
              <a:t>01.06.2013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2A686-2A50-4B2F-8E37-17632D3B9A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209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9792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3065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43377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4111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53876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23592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3030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54770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>
                <a:solidFill>
                  <a:prstClr val="black"/>
                </a:solidFill>
              </a:rPr>
              <a:pPr/>
              <a:t>17</a:t>
            </a:fld>
            <a:endParaRPr lang="nb-N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4053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72624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1144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446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2435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5160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6794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8790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956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44940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2A686-2A50-4B2F-8E37-17632D3B9AE1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4901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6002" y="1548000"/>
            <a:ext cx="6255695" cy="540000"/>
          </a:xfrm>
        </p:spPr>
        <p:txBody>
          <a:bodyPr>
            <a:normAutofit/>
          </a:bodyPr>
          <a:lstStyle>
            <a:lvl1pPr algn="l"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6000" y="2124000"/>
            <a:ext cx="6260740" cy="54000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16000" y="6264000"/>
            <a:ext cx="2556000" cy="2880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 smtClean="0"/>
              <a:t>Fornavn Etternavn </a:t>
            </a:r>
            <a:fld id="{DDBD058A-49AF-4EE2-897A-36A4DD15A2D2}" type="datetimeFigureOut">
              <a:rPr lang="nb-NO" smtClean="0"/>
              <a:pPr/>
              <a:t>01.06.2013</a:t>
            </a:fld>
            <a:endParaRPr lang="nb-NO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763688" cy="687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10209"/>
            <a:ext cx="1261768" cy="118862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2016000" y="1548000"/>
            <a:ext cx="7092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6264000"/>
            <a:ext cx="252000" cy="0"/>
          </a:xfrm>
          <a:prstGeom prst="line">
            <a:avLst/>
          </a:prstGeom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0" y="6416400"/>
            <a:ext cx="252000" cy="0"/>
          </a:xfrm>
          <a:prstGeom prst="line">
            <a:avLst/>
          </a:prstGeom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100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216000"/>
            <a:ext cx="7920000" cy="936000"/>
          </a:xfrm>
        </p:spPr>
        <p:txBody>
          <a:bodyPr anchor="t">
            <a:normAutofit/>
          </a:bodyPr>
          <a:lstStyle>
            <a:lvl1pPr algn="l"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980001"/>
            <a:ext cx="7920000" cy="4214888"/>
          </a:xfrm>
        </p:spPr>
        <p:txBody>
          <a:bodyPr/>
          <a:lstStyle>
            <a:lvl1pPr marL="342900" indent="-342900">
              <a:buFont typeface="Calibri" pitchFamily="34" charset="0"/>
              <a:buChar char="—"/>
              <a:defRPr sz="2400">
                <a:latin typeface="Arial" pitchFamily="34" charset="0"/>
                <a:cs typeface="Arial" pitchFamily="34" charset="0"/>
              </a:defRPr>
            </a:lvl1pPr>
            <a:lvl2pPr marL="742950" indent="-285750">
              <a:buFont typeface="Calibri" pitchFamily="34" charset="0"/>
              <a:buChar char="—"/>
              <a:defRPr sz="2000">
                <a:latin typeface="Arial" pitchFamily="34" charset="0"/>
                <a:cs typeface="Arial" pitchFamily="34" charset="0"/>
              </a:defRPr>
            </a:lvl2pPr>
            <a:lvl3pPr marL="1143000" indent="-228600">
              <a:buFont typeface="Calibri" pitchFamily="34" charset="0"/>
              <a:buChar char="—"/>
              <a:defRPr sz="1600">
                <a:latin typeface="Arial" pitchFamily="34" charset="0"/>
                <a:cs typeface="Arial" pitchFamily="34" charset="0"/>
              </a:defRPr>
            </a:lvl3pPr>
            <a:lvl4pPr marL="1600200" indent="-228600">
              <a:buFont typeface="Calibri" pitchFamily="34" charset="0"/>
              <a:buChar char="—"/>
              <a:defRPr sz="1200">
                <a:latin typeface="Arial" pitchFamily="34" charset="0"/>
                <a:cs typeface="Arial" pitchFamily="34" charset="0"/>
              </a:defRPr>
            </a:lvl4pPr>
            <a:lvl5pPr marL="2057400" indent="-228600">
              <a:buFont typeface="Calibri" pitchFamily="34" charset="0"/>
              <a:buChar char="—"/>
              <a:defRPr sz="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8000" y="6228000"/>
            <a:ext cx="4114800" cy="365125"/>
          </a:xfrm>
        </p:spPr>
        <p:txBody>
          <a:bodyPr/>
          <a:lstStyle>
            <a:lvl1pPr>
              <a:defRPr sz="1100" baseline="0">
                <a:solidFill>
                  <a:srgbClr val="999999"/>
                </a:solidFill>
                <a:latin typeface="Arial" pitchFamily="34" charset="0"/>
              </a:defRPr>
            </a:lvl1pPr>
          </a:lstStyle>
          <a:p>
            <a:r>
              <a:rPr lang="nb-NO" dirty="0" smtClean="0"/>
              <a:t>Presentasjonens tittel  </a:t>
            </a:r>
            <a:fld id="{DDBD058A-49AF-4EE2-897A-36A4DD15A2D2}" type="datetimeFigureOut">
              <a:rPr lang="nb-NO" smtClean="0"/>
              <a:pPr/>
              <a:t>01.06.2013</a:t>
            </a:fld>
            <a:endParaRPr lang="nb-NO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0"/>
            <a:ext cx="9144000" cy="0"/>
          </a:xfrm>
          <a:prstGeom prst="line">
            <a:avLst/>
          </a:prstGeom>
          <a:ln w="107950">
            <a:solidFill>
              <a:srgbClr val="277D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0320" y="5881496"/>
            <a:ext cx="542544" cy="49377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468000" y="6228000"/>
            <a:ext cx="7920000" cy="0"/>
          </a:xfrm>
          <a:prstGeom prst="line">
            <a:avLst/>
          </a:prstGeom>
          <a:ln w="1270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1926368" y="6354000"/>
            <a:ext cx="0" cy="108000"/>
          </a:xfrm>
          <a:prstGeom prst="line">
            <a:avLst/>
          </a:prstGeom>
          <a:ln w="12700">
            <a:solidFill>
              <a:srgbClr val="277D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8960400" y="324000"/>
            <a:ext cx="180000" cy="0"/>
          </a:xfrm>
          <a:prstGeom prst="line">
            <a:avLst/>
          </a:prstGeom>
          <a:ln w="1270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960400" y="396000"/>
            <a:ext cx="180000" cy="0"/>
          </a:xfrm>
          <a:prstGeom prst="line">
            <a:avLst/>
          </a:prstGeom>
          <a:ln w="1270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8961344" y="468000"/>
            <a:ext cx="180000" cy="0"/>
          </a:xfrm>
          <a:prstGeom prst="line">
            <a:avLst/>
          </a:prstGeom>
          <a:ln w="1270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8961344" y="648000"/>
            <a:ext cx="180000" cy="0"/>
          </a:xfrm>
          <a:prstGeom prst="line">
            <a:avLst/>
          </a:prstGeom>
          <a:ln w="1270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8960400" y="1152000"/>
            <a:ext cx="180000" cy="0"/>
          </a:xfrm>
          <a:prstGeom prst="line">
            <a:avLst/>
          </a:prstGeom>
          <a:ln w="12700">
            <a:solidFill>
              <a:srgbClr val="277D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6199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D058A-49AF-4EE2-897A-36A4DD15A2D2}" type="datetimeFigureOut">
              <a:rPr lang="nb-NO" smtClean="0"/>
              <a:t>01.06.2013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AA185-A6F0-44EE-8B79-6F0F9E415D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939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ask.bibsys.no/ask/action/result?fid=frie-emneord&amp;term=sosial" TargetMode="External"/><Relationship Id="rId13" Type="http://schemas.openxmlformats.org/officeDocument/2006/relationships/hyperlink" Target="http://ask.bibsys.no/ask/action/result?fid=lokoeo-frase&amp;term=Privatliv" TargetMode="External"/><Relationship Id="rId18" Type="http://schemas.openxmlformats.org/officeDocument/2006/relationships/hyperlink" Target="http://ask.bibsys.no/ask/action/result?fid=lokoeo-frase&amp;term=Innbo" TargetMode="External"/><Relationship Id="rId26" Type="http://schemas.openxmlformats.org/officeDocument/2006/relationships/hyperlink" Target="http://ask.bibsys.no/ask/action/result?fid=humord&amp;term=Kultur" TargetMode="External"/><Relationship Id="rId3" Type="http://schemas.openxmlformats.org/officeDocument/2006/relationships/image" Target="../media/image11.png"/><Relationship Id="rId21" Type="http://schemas.openxmlformats.org/officeDocument/2006/relationships/hyperlink" Target="http://ask.bibsys.no/ask/action/result?fid=lokoeo-frase&amp;term=Gjenstander" TargetMode="External"/><Relationship Id="rId34" Type="http://schemas.openxmlformats.org/officeDocument/2006/relationships/hyperlink" Target="http://ask.bibsys.no/ask/action/result?fid=udk&amp;term=316.7" TargetMode="External"/><Relationship Id="rId7" Type="http://schemas.openxmlformats.org/officeDocument/2006/relationships/hyperlink" Target="http://ask.bibsys.no/ask/action/result?fid=frie-emneord&amp;term=historie" TargetMode="External"/><Relationship Id="rId12" Type="http://schemas.openxmlformats.org/officeDocument/2006/relationships/hyperlink" Target="http://ask.bibsys.no/ask/action/result?fid=lokoeo-frase&amp;term=Boliger" TargetMode="External"/><Relationship Id="rId17" Type="http://schemas.openxmlformats.org/officeDocument/2006/relationships/hyperlink" Target="http://ask.bibsys.no/ask/action/result?fid=lokoeo-frase&amp;term=Husholdning" TargetMode="External"/><Relationship Id="rId25" Type="http://schemas.openxmlformats.org/officeDocument/2006/relationships/hyperlink" Target="http://ask.bibsys.no/ask/action/result?fid=humord&amp;term=Historisk%20framstilling" TargetMode="External"/><Relationship Id="rId33" Type="http://schemas.openxmlformats.org/officeDocument/2006/relationships/hyperlink" Target="http://ask.bibsys.no/ask/action/result?fid=udk&amp;term=643(091)" TargetMode="External"/><Relationship Id="rId38" Type="http://schemas.openxmlformats.org/officeDocument/2006/relationships/hyperlink" Target="http://ask.bibsys.no/ask/action/result?fid=udk&amp;term=930.85" TargetMode="External"/><Relationship Id="rId2" Type="http://schemas.openxmlformats.org/officeDocument/2006/relationships/notesSlide" Target="../notesSlides/notesSlide17.xml"/><Relationship Id="rId16" Type="http://schemas.openxmlformats.org/officeDocument/2006/relationships/hyperlink" Target="http://ask.bibsys.no/ask/action/result?fid=lokoeo-frase&amp;term=Hjeminnredning" TargetMode="External"/><Relationship Id="rId20" Type="http://schemas.openxmlformats.org/officeDocument/2006/relationships/hyperlink" Target="http://ask.bibsys.no/ask/action/result?fid=lokoeo-frase&amp;term=Inventar" TargetMode="External"/><Relationship Id="rId29" Type="http://schemas.openxmlformats.org/officeDocument/2006/relationships/hyperlink" Target="http://ask.bibsys.no/ask/action/result?fid=tek-frase&amp;term=Bolig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sk.bibsys.no/ask/action/result?fid=frie-emneord&amp;term=boliger" TargetMode="External"/><Relationship Id="rId11" Type="http://schemas.openxmlformats.org/officeDocument/2006/relationships/hyperlink" Target="http://ask.bibsys.no/ask/action/result?fid=lokoeo-frase&amp;term=rom%20boliger" TargetMode="External"/><Relationship Id="rId24" Type="http://schemas.openxmlformats.org/officeDocument/2006/relationships/hyperlink" Target="http://ask.bibsys.no/ask/action/result?fid=humord&amp;term=Boligforhold" TargetMode="External"/><Relationship Id="rId32" Type="http://schemas.openxmlformats.org/officeDocument/2006/relationships/hyperlink" Target="http://ask.bibsys.no/ask/action/result?fid=udk&amp;term=72:159.937.52(09)" TargetMode="External"/><Relationship Id="rId37" Type="http://schemas.openxmlformats.org/officeDocument/2006/relationships/hyperlink" Target="http://ask.bibsys.no/ask/action/result?fid=udk&amp;term=72.011" TargetMode="External"/><Relationship Id="rId5" Type="http://schemas.openxmlformats.org/officeDocument/2006/relationships/hyperlink" Target="http://ask.bibsys.no/ask/action/result?fid=frie-emneord&amp;term=privatliv" TargetMode="External"/><Relationship Id="rId15" Type="http://schemas.openxmlformats.org/officeDocument/2006/relationships/hyperlink" Target="http://ask.bibsys.no/ask/action/result?fid=lokoeo-frase&amp;term=Hjemmet" TargetMode="External"/><Relationship Id="rId23" Type="http://schemas.openxmlformats.org/officeDocument/2006/relationships/hyperlink" Target="http://ask.bibsys.no/ask/action/result?fid=lokoeo-frase&amp;term=Dagligliv" TargetMode="External"/><Relationship Id="rId28" Type="http://schemas.openxmlformats.org/officeDocument/2006/relationships/hyperlink" Target="http://ask.bibsys.no/ask/action/result?fid=tek-frase&amp;term=Rom%20Arkitektur" TargetMode="External"/><Relationship Id="rId36" Type="http://schemas.openxmlformats.org/officeDocument/2006/relationships/hyperlink" Target="http://ask.bibsys.no/ask/action/result?fid=udk&amp;term=728.1" TargetMode="External"/><Relationship Id="rId10" Type="http://schemas.openxmlformats.org/officeDocument/2006/relationships/hyperlink" Target="http://ask.bibsys.no/ask/action/result?fid=lokoeo-frase&amp;term=privatliv" TargetMode="External"/><Relationship Id="rId19" Type="http://schemas.openxmlformats.org/officeDocument/2006/relationships/hyperlink" Target="http://ask.bibsys.no/ask/action/result?fid=lokoeo-frase&amp;term=M%C3%B8bler" TargetMode="External"/><Relationship Id="rId31" Type="http://schemas.openxmlformats.org/officeDocument/2006/relationships/hyperlink" Target="http://ask.bibsys.no/ask/action/result?fid=udk&amp;term=728:392" TargetMode="External"/><Relationship Id="rId4" Type="http://schemas.openxmlformats.org/officeDocument/2006/relationships/image" Target="../media/image12.png"/><Relationship Id="rId9" Type="http://schemas.openxmlformats.org/officeDocument/2006/relationships/hyperlink" Target="http://ask.bibsys.no/ask/action/result?fid=frie-emneord&amp;term=utvikling" TargetMode="External"/><Relationship Id="rId14" Type="http://schemas.openxmlformats.org/officeDocument/2006/relationships/hyperlink" Target="http://ask.bibsys.no/ask/action/result?fid=lokoeo-frase&amp;term=Rom%20Arkitektur" TargetMode="External"/><Relationship Id="rId22" Type="http://schemas.openxmlformats.org/officeDocument/2006/relationships/hyperlink" Target="http://ask.bibsys.no/ask/action/result?fid=lokoeo-frase&amp;term=Hygiene" TargetMode="External"/><Relationship Id="rId27" Type="http://schemas.openxmlformats.org/officeDocument/2006/relationships/hyperlink" Target="http://ask.bibsys.no/ask/action/result?fid=humord&amp;term=Hjem" TargetMode="External"/><Relationship Id="rId30" Type="http://schemas.openxmlformats.org/officeDocument/2006/relationships/hyperlink" Target="http://ask.bibsys.no/ask/action/result?fid=tek-frase&amp;term=Boliginnredning" TargetMode="External"/><Relationship Id="rId35" Type="http://schemas.openxmlformats.org/officeDocument/2006/relationships/hyperlink" Target="http://ask.bibsys.no/ask/action/result?fid=udk&amp;term=643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no/url?sa=i&amp;rct=j&amp;q=&amp;esrc=s&amp;frm=1&amp;source=images&amp;cd=&amp;cad=rja&amp;docid=PdZEdQCt7lWWWM&amp;tbnid=7e8j-nVlfLLGwM:&amp;ved=0CAUQjRw&amp;url=http://www.happiness-project.com/happiness_project/2009/08/learn-from-the-past/&amp;ei=ydleUfLiA8qS4ATn4oH4Ag&amp;bvm=bv.44770516,d.bGE&amp;psig=AFQjCNE6NHB9Ut2f3720UOG5SBTF8GoX_g&amp;ust=1365256999047315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no/url?sa=i&amp;rct=j&amp;q=&amp;esrc=s&amp;frm=1&amp;source=images&amp;cd=&amp;cad=rja&amp;docid=PdZEdQCt7lWWWM&amp;tbnid=7e8j-nVlfLLGwM:&amp;ved=0CAUQjRw&amp;url=http://www.happiness-project.com/happiness_project/2009/08/learn-from-the-past/&amp;ei=ydleUfLiA8qS4ATn4oH4Ag&amp;bvm=bv.44770516,d.bGE&amp;psig=AFQjCNE6NHB9Ut2f3720UOG5SBTF8GoX_g&amp;ust=136525699904731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Who needs Dewey?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A Norwegian </a:t>
            </a:r>
            <a:r>
              <a:rPr lang="nb-NO" dirty="0" err="1" smtClean="0"/>
              <a:t>perspective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Unni  Knutsen </a:t>
            </a:r>
            <a:fld id="{874E9129-8823-4711-8E2D-3DB2FF3CDE11}" type="datetime1">
              <a:rPr lang="nb-NO" smtClean="0"/>
              <a:t>01.06.2013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7053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1970s – Turning </a:t>
            </a:r>
            <a:r>
              <a:rPr lang="nb-NO" dirty="0" err="1" smtClean="0"/>
              <a:t>point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smtClean="0"/>
              <a:t>Surveys/seminars/workshops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use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 and </a:t>
            </a:r>
            <a:r>
              <a:rPr lang="nb-NO" dirty="0" err="1" smtClean="0"/>
              <a:t>indexing</a:t>
            </a:r>
            <a:r>
              <a:rPr lang="nb-NO" dirty="0" smtClean="0"/>
              <a:t> systems in Norway</a:t>
            </a:r>
          </a:p>
          <a:p>
            <a:r>
              <a:rPr lang="nb-NO" dirty="0" err="1" smtClean="0"/>
              <a:t>Thorough</a:t>
            </a:r>
            <a:r>
              <a:rPr lang="nb-NO" dirty="0" smtClean="0"/>
              <a:t> </a:t>
            </a:r>
            <a:r>
              <a:rPr lang="nb-NO" dirty="0" err="1" smtClean="0"/>
              <a:t>investigations</a:t>
            </a:r>
            <a:r>
              <a:rPr lang="nb-NO" dirty="0" smtClean="0"/>
              <a:t> </a:t>
            </a:r>
            <a:r>
              <a:rPr lang="nb-NO" dirty="0" err="1" smtClean="0"/>
              <a:t>into</a:t>
            </a:r>
            <a:r>
              <a:rPr lang="nb-NO" dirty="0" smtClean="0"/>
              <a:t> general </a:t>
            </a:r>
            <a:r>
              <a:rPr lang="nb-NO" dirty="0" err="1" smtClean="0"/>
              <a:t>classification</a:t>
            </a:r>
            <a:r>
              <a:rPr lang="nb-NO" dirty="0" smtClean="0"/>
              <a:t> systems: Library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Congress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, </a:t>
            </a:r>
            <a:r>
              <a:rPr lang="nb-NO" dirty="0" err="1" smtClean="0"/>
              <a:t>Bibliographic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 (</a:t>
            </a:r>
            <a:r>
              <a:rPr lang="nb-NO" dirty="0" err="1" smtClean="0"/>
              <a:t>Bliss</a:t>
            </a:r>
            <a:r>
              <a:rPr lang="nb-NO" dirty="0" smtClean="0"/>
              <a:t>), UDC and DDC.</a:t>
            </a:r>
          </a:p>
          <a:p>
            <a:pPr marL="0" indent="0">
              <a:buNone/>
            </a:pPr>
            <a:r>
              <a:rPr lang="nb-NO" dirty="0" smtClean="0"/>
              <a:t>National </a:t>
            </a:r>
            <a:r>
              <a:rPr lang="nb-NO" dirty="0" err="1" smtClean="0"/>
              <a:t>classification</a:t>
            </a:r>
            <a:r>
              <a:rPr lang="nb-NO" dirty="0" smtClean="0"/>
              <a:t> policy </a:t>
            </a:r>
            <a:r>
              <a:rPr lang="nb-NO" dirty="0" err="1" smtClean="0"/>
              <a:t>published</a:t>
            </a:r>
            <a:r>
              <a:rPr lang="nb-NO" dirty="0" smtClean="0"/>
              <a:t> (1977):</a:t>
            </a:r>
          </a:p>
          <a:p>
            <a:r>
              <a:rPr lang="nb-NO" dirty="0" smtClean="0"/>
              <a:t>Norwegian </a:t>
            </a:r>
            <a:r>
              <a:rPr lang="nb-NO" dirty="0" err="1" smtClean="0"/>
              <a:t>academic</a:t>
            </a:r>
            <a:r>
              <a:rPr lang="nb-NO" dirty="0" smtClean="0"/>
              <a:t> and </a:t>
            </a:r>
            <a:r>
              <a:rPr lang="nb-NO" dirty="0" err="1" smtClean="0"/>
              <a:t>special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advised</a:t>
            </a:r>
            <a:r>
              <a:rPr lang="nb-NO" dirty="0" smtClean="0"/>
              <a:t> to </a:t>
            </a:r>
            <a:r>
              <a:rPr lang="nb-NO" dirty="0" err="1" smtClean="0"/>
              <a:t>use</a:t>
            </a:r>
            <a:r>
              <a:rPr lang="nb-NO" dirty="0" smtClean="0"/>
              <a:t> </a:t>
            </a:r>
            <a:r>
              <a:rPr lang="nb-NO" dirty="0" err="1" smtClean="0"/>
              <a:t>either</a:t>
            </a:r>
            <a:r>
              <a:rPr lang="nb-NO" dirty="0" smtClean="0"/>
              <a:t> UDC or DDC.  DDC is </a:t>
            </a:r>
            <a:r>
              <a:rPr lang="nb-NO" dirty="0" err="1" smtClean="0"/>
              <a:t>recommended</a:t>
            </a:r>
            <a:r>
              <a:rPr lang="nb-NO" dirty="0" smtClean="0"/>
              <a:t> for </a:t>
            </a:r>
            <a:r>
              <a:rPr lang="nb-NO" dirty="0" err="1" smtClean="0"/>
              <a:t>smaller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 and </a:t>
            </a:r>
            <a:r>
              <a:rPr lang="nb-NO" dirty="0" err="1" smtClean="0"/>
              <a:t>libraries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a «general» </a:t>
            </a:r>
            <a:r>
              <a:rPr lang="nb-NO" dirty="0" err="1" smtClean="0"/>
              <a:t>collection</a:t>
            </a:r>
            <a:r>
              <a:rPr lang="nb-NO" dirty="0" smtClean="0"/>
              <a:t> </a:t>
            </a:r>
            <a:r>
              <a:rPr lang="nb-NO" dirty="0" err="1" smtClean="0"/>
              <a:t>profile</a:t>
            </a:r>
            <a:r>
              <a:rPr lang="nb-NO" dirty="0" smtClean="0"/>
              <a:t>. UDC is </a:t>
            </a:r>
            <a:r>
              <a:rPr lang="nb-NO" dirty="0" err="1" smtClean="0"/>
              <a:t>recommended</a:t>
            </a:r>
            <a:r>
              <a:rPr lang="nb-NO" dirty="0" smtClean="0"/>
              <a:t> for </a:t>
            </a:r>
            <a:r>
              <a:rPr lang="nb-NO" dirty="0" err="1" smtClean="0"/>
              <a:t>larger</a:t>
            </a:r>
            <a:r>
              <a:rPr lang="nb-NO" dirty="0" smtClean="0"/>
              <a:t> </a:t>
            </a:r>
            <a:r>
              <a:rPr lang="nb-NO" dirty="0" err="1" smtClean="0"/>
              <a:t>collections</a:t>
            </a:r>
            <a:r>
              <a:rPr lang="nb-NO" dirty="0" smtClean="0"/>
              <a:t> </a:t>
            </a:r>
            <a:r>
              <a:rPr lang="nb-NO" dirty="0" err="1" smtClean="0"/>
              <a:t>where</a:t>
            </a:r>
            <a:r>
              <a:rPr lang="nb-NO" dirty="0" smtClean="0"/>
              <a:t> </a:t>
            </a:r>
            <a:r>
              <a:rPr lang="nb-NO" dirty="0" err="1" smtClean="0"/>
              <a:t>its</a:t>
            </a:r>
            <a:r>
              <a:rPr lang="nb-NO" dirty="0" smtClean="0"/>
              <a:t> </a:t>
            </a:r>
            <a:r>
              <a:rPr lang="nb-NO" dirty="0" err="1" smtClean="0"/>
              <a:t>greater</a:t>
            </a:r>
            <a:r>
              <a:rPr lang="nb-NO" dirty="0" smtClean="0"/>
              <a:t> </a:t>
            </a:r>
            <a:r>
              <a:rPr lang="nb-NO" dirty="0" err="1" smtClean="0"/>
              <a:t>level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specificity</a:t>
            </a:r>
            <a:r>
              <a:rPr lang="nb-NO" dirty="0" smtClean="0"/>
              <a:t> is </a:t>
            </a:r>
            <a:r>
              <a:rPr lang="nb-NO" dirty="0" err="1" smtClean="0"/>
              <a:t>needed</a:t>
            </a:r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3525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National </a:t>
            </a:r>
            <a:r>
              <a:rPr lang="nb-NO" dirty="0" err="1" smtClean="0"/>
              <a:t>classification</a:t>
            </a:r>
            <a:r>
              <a:rPr lang="nb-NO" dirty="0" smtClean="0"/>
              <a:t> policy (1977)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The </a:t>
            </a:r>
            <a:r>
              <a:rPr lang="nb-NO" dirty="0" err="1" smtClean="0"/>
              <a:t>long</a:t>
            </a:r>
            <a:r>
              <a:rPr lang="nb-NO" dirty="0" smtClean="0"/>
              <a:t> term </a:t>
            </a:r>
            <a:r>
              <a:rPr lang="nb-NO" dirty="0" err="1" smtClean="0"/>
              <a:t>aim</a:t>
            </a:r>
            <a:r>
              <a:rPr lang="nb-NO" dirty="0" smtClean="0"/>
              <a:t> </a:t>
            </a:r>
            <a:r>
              <a:rPr lang="nb-NO" dirty="0" err="1" smtClean="0"/>
              <a:t>was</a:t>
            </a:r>
            <a:r>
              <a:rPr lang="nb-NO" dirty="0" smtClean="0"/>
              <a:t> a </a:t>
            </a:r>
            <a:r>
              <a:rPr lang="nb-NO" dirty="0" err="1" smtClean="0"/>
              <a:t>national</a:t>
            </a:r>
            <a:r>
              <a:rPr lang="nb-NO" dirty="0" smtClean="0"/>
              <a:t> </a:t>
            </a:r>
            <a:r>
              <a:rPr lang="nb-NO" dirty="0" err="1" smtClean="0"/>
              <a:t>thesaurus</a:t>
            </a:r>
            <a:r>
              <a:rPr lang="nb-NO" dirty="0" smtClean="0"/>
              <a:t> </a:t>
            </a:r>
            <a:r>
              <a:rPr lang="nb-NO" dirty="0" err="1" smtClean="0"/>
              <a:t>which</a:t>
            </a:r>
            <a:r>
              <a:rPr lang="nb-NO" dirty="0" smtClean="0"/>
              <a:t> covers all </a:t>
            </a:r>
            <a:r>
              <a:rPr lang="nb-NO" dirty="0" err="1" smtClean="0"/>
              <a:t>subjects</a:t>
            </a:r>
            <a:r>
              <a:rPr lang="nb-NO" dirty="0" smtClean="0"/>
              <a:t>. The database </a:t>
            </a:r>
            <a:r>
              <a:rPr lang="nb-NO" dirty="0" err="1" smtClean="0"/>
              <a:t>should</a:t>
            </a:r>
            <a:r>
              <a:rPr lang="nb-NO" dirty="0" smtClean="0"/>
              <a:t> </a:t>
            </a:r>
            <a:r>
              <a:rPr lang="nb-NO" dirty="0" err="1" smtClean="0"/>
              <a:t>point</a:t>
            </a:r>
            <a:r>
              <a:rPr lang="nb-NO" dirty="0" smtClean="0"/>
              <a:t> from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subject</a:t>
            </a:r>
            <a:r>
              <a:rPr lang="nb-NO" dirty="0" smtClean="0"/>
              <a:t> terms to DDC/UDC. The </a:t>
            </a:r>
            <a:r>
              <a:rPr lang="nb-NO" dirty="0" err="1" smtClean="0"/>
              <a:t>need</a:t>
            </a:r>
            <a:r>
              <a:rPr lang="nb-NO" dirty="0" smtClean="0"/>
              <a:t> for Norwegian terms is </a:t>
            </a:r>
            <a:r>
              <a:rPr lang="nb-NO" dirty="0" err="1" smtClean="0"/>
              <a:t>emphasized</a:t>
            </a:r>
            <a:r>
              <a:rPr lang="nb-NO" dirty="0" smtClean="0"/>
              <a:t> </a:t>
            </a:r>
            <a:r>
              <a:rPr lang="nb-NO" dirty="0" err="1" smtClean="0"/>
              <a:t>since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results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be </a:t>
            </a:r>
            <a:r>
              <a:rPr lang="nb-NO" dirty="0" err="1" smtClean="0"/>
              <a:t>communicated</a:t>
            </a:r>
            <a:r>
              <a:rPr lang="nb-NO" dirty="0" smtClean="0"/>
              <a:t> to «students, </a:t>
            </a:r>
            <a:r>
              <a:rPr lang="nb-NO" dirty="0" err="1" smtClean="0"/>
              <a:t>pupils</a:t>
            </a:r>
            <a:r>
              <a:rPr lang="nb-NO" dirty="0" smtClean="0"/>
              <a:t> and </a:t>
            </a:r>
            <a:r>
              <a:rPr lang="nb-NO" dirty="0" err="1" smtClean="0"/>
              <a:t>the</a:t>
            </a:r>
            <a:r>
              <a:rPr lang="nb-NO" dirty="0" smtClean="0"/>
              <a:t> general </a:t>
            </a:r>
            <a:r>
              <a:rPr lang="nb-NO" dirty="0" err="1" smtClean="0"/>
              <a:t>public</a:t>
            </a:r>
            <a:r>
              <a:rPr lang="nb-NO" dirty="0" smtClean="0"/>
              <a:t>»</a:t>
            </a:r>
          </a:p>
          <a:p>
            <a:r>
              <a:rPr lang="nb-NO" dirty="0" err="1" smtClean="0"/>
              <a:t>Since</a:t>
            </a:r>
            <a:r>
              <a:rPr lang="nb-NO" dirty="0" smtClean="0"/>
              <a:t> Norway is a </a:t>
            </a:r>
            <a:r>
              <a:rPr lang="nb-NO" dirty="0" err="1" smtClean="0"/>
              <a:t>small</a:t>
            </a:r>
            <a:r>
              <a:rPr lang="nb-NO" dirty="0" smtClean="0"/>
              <a:t> country </a:t>
            </a:r>
            <a:r>
              <a:rPr lang="nb-NO" dirty="0" err="1" smtClean="0"/>
              <a:t>we</a:t>
            </a:r>
            <a:r>
              <a:rPr lang="nb-NO" dirty="0" smtClean="0"/>
              <a:t> have to </a:t>
            </a:r>
            <a:r>
              <a:rPr lang="nb-NO" dirty="0" err="1" smtClean="0"/>
              <a:t>refrain</a:t>
            </a:r>
            <a:r>
              <a:rPr lang="nb-NO" dirty="0" smtClean="0"/>
              <a:t> from translating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international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 systems in full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9853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National </a:t>
            </a:r>
            <a:r>
              <a:rPr lang="en-US" dirty="0" smtClean="0"/>
              <a:t>classification</a:t>
            </a:r>
            <a:r>
              <a:rPr lang="nb-NO" dirty="0" smtClean="0"/>
              <a:t> policy (1977)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Abbreviated</a:t>
            </a:r>
            <a:r>
              <a:rPr lang="nb-NO" dirty="0"/>
              <a:t>, </a:t>
            </a:r>
            <a:r>
              <a:rPr lang="nb-NO" dirty="0" err="1"/>
              <a:t>national</a:t>
            </a:r>
            <a:r>
              <a:rPr lang="nb-NO" dirty="0"/>
              <a:t> </a:t>
            </a:r>
            <a:r>
              <a:rPr lang="nb-NO" dirty="0" err="1"/>
              <a:t>editions</a:t>
            </a:r>
            <a:r>
              <a:rPr lang="nb-NO" dirty="0"/>
              <a:t> is an </a:t>
            </a:r>
            <a:r>
              <a:rPr lang="nb-NO" dirty="0" err="1"/>
              <a:t>option</a:t>
            </a:r>
            <a:r>
              <a:rPr lang="nb-NO" dirty="0"/>
              <a:t>, </a:t>
            </a:r>
            <a:r>
              <a:rPr lang="nb-NO" dirty="0" err="1"/>
              <a:t>but</a:t>
            </a:r>
            <a:r>
              <a:rPr lang="nb-NO" dirty="0"/>
              <a:t> have </a:t>
            </a:r>
            <a:r>
              <a:rPr lang="nb-NO" dirty="0" err="1"/>
              <a:t>proved</a:t>
            </a:r>
            <a:r>
              <a:rPr lang="nb-NO" dirty="0"/>
              <a:t> hard to </a:t>
            </a:r>
            <a:r>
              <a:rPr lang="nb-NO" dirty="0" err="1"/>
              <a:t>update</a:t>
            </a:r>
            <a:endParaRPr lang="nb-NO" dirty="0"/>
          </a:p>
          <a:p>
            <a:r>
              <a:rPr lang="nb-NO" dirty="0" smtClean="0"/>
              <a:t>Translate terms as an «input </a:t>
            </a:r>
            <a:r>
              <a:rPr lang="nb-NO" dirty="0" err="1" smtClean="0"/>
              <a:t>vocabulary</a:t>
            </a:r>
            <a:r>
              <a:rPr lang="nb-NO" dirty="0" smtClean="0"/>
              <a:t>»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international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/>
              <a:t> </a:t>
            </a:r>
            <a:r>
              <a:rPr lang="nb-NO" dirty="0" smtClean="0"/>
              <a:t>systems</a:t>
            </a:r>
          </a:p>
          <a:p>
            <a:r>
              <a:rPr lang="nb-NO" dirty="0" err="1"/>
              <a:t>C</a:t>
            </a:r>
            <a:r>
              <a:rPr lang="nb-NO" dirty="0" err="1" smtClean="0"/>
              <a:t>entralize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, </a:t>
            </a:r>
            <a:r>
              <a:rPr lang="nb-NO" dirty="0" err="1" smtClean="0"/>
              <a:t>reuse</a:t>
            </a:r>
            <a:r>
              <a:rPr lang="nb-NO" dirty="0" smtClean="0"/>
              <a:t> data from </a:t>
            </a:r>
            <a:r>
              <a:rPr lang="nb-NO" dirty="0" err="1" smtClean="0"/>
              <a:t>bibliographic</a:t>
            </a:r>
            <a:r>
              <a:rPr lang="nb-NO" dirty="0" smtClean="0"/>
              <a:t> </a:t>
            </a:r>
            <a:r>
              <a:rPr lang="nb-NO" dirty="0" err="1" smtClean="0"/>
              <a:t>centres</a:t>
            </a:r>
            <a:r>
              <a:rPr lang="nb-NO" dirty="0" smtClean="0"/>
              <a:t> (</a:t>
            </a:r>
            <a:r>
              <a:rPr lang="nb-NO" dirty="0" err="1" smtClean="0"/>
              <a:t>national</a:t>
            </a:r>
            <a:r>
              <a:rPr lang="nb-NO" dirty="0" smtClean="0"/>
              <a:t> or </a:t>
            </a:r>
            <a:r>
              <a:rPr lang="nb-NO" dirty="0" err="1" smtClean="0"/>
              <a:t>international</a:t>
            </a:r>
            <a:r>
              <a:rPr lang="nb-NO" dirty="0" smtClean="0"/>
              <a:t>)</a:t>
            </a:r>
          </a:p>
          <a:p>
            <a:r>
              <a:rPr lang="nb-NO" dirty="0" smtClean="0"/>
              <a:t>Show </a:t>
            </a:r>
            <a:r>
              <a:rPr lang="nb-NO" dirty="0" err="1" smtClean="0"/>
              <a:t>libraries</a:t>
            </a:r>
            <a:r>
              <a:rPr lang="nb-NO" dirty="0" smtClean="0"/>
              <a:t> </a:t>
            </a:r>
            <a:r>
              <a:rPr lang="nb-NO" dirty="0" err="1" smtClean="0"/>
              <a:t>where</a:t>
            </a:r>
            <a:r>
              <a:rPr lang="nb-NO" dirty="0" smtClean="0"/>
              <a:t> </a:t>
            </a:r>
            <a:r>
              <a:rPr lang="nb-NO" dirty="0" err="1" smtClean="0"/>
              <a:t>they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</a:t>
            </a:r>
            <a:r>
              <a:rPr lang="nb-NO" dirty="0" err="1" smtClean="0"/>
              <a:t>shorten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number</a:t>
            </a:r>
            <a:r>
              <a:rPr lang="nb-NO" dirty="0" smtClean="0"/>
              <a:t> 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(DDC: 331´886)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731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Results</a:t>
            </a:r>
            <a:r>
              <a:rPr lang="nb-NO" dirty="0" smtClean="0"/>
              <a:t> …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The </a:t>
            </a:r>
            <a:r>
              <a:rPr lang="nb-NO" dirty="0" err="1" smtClean="0"/>
              <a:t>use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«</a:t>
            </a:r>
            <a:r>
              <a:rPr lang="nb-NO" dirty="0" err="1" smtClean="0"/>
              <a:t>home</a:t>
            </a:r>
            <a:r>
              <a:rPr lang="nb-NO" dirty="0" smtClean="0"/>
              <a:t> </a:t>
            </a:r>
            <a:r>
              <a:rPr lang="nb-NO" dirty="0" err="1" smtClean="0"/>
              <a:t>made</a:t>
            </a:r>
            <a:r>
              <a:rPr lang="nb-NO" dirty="0" smtClean="0"/>
              <a:t> systems»</a:t>
            </a:r>
            <a:r>
              <a:rPr lang="nb-NO" baseline="0" dirty="0" smtClean="0"/>
              <a:t> </a:t>
            </a:r>
            <a:r>
              <a:rPr lang="nb-NO" dirty="0" err="1" smtClean="0"/>
              <a:t>reduced</a:t>
            </a:r>
            <a:endParaRPr lang="nb-NO" dirty="0" smtClean="0"/>
          </a:p>
          <a:p>
            <a:r>
              <a:rPr lang="nb-NO" dirty="0" err="1" smtClean="0"/>
              <a:t>Move</a:t>
            </a:r>
            <a:r>
              <a:rPr lang="nb-NO" dirty="0" smtClean="0"/>
              <a:t> from UDC to DDC (ca. 60 UDC </a:t>
            </a:r>
            <a:r>
              <a:rPr lang="nb-NO" dirty="0" err="1" smtClean="0"/>
              <a:t>users</a:t>
            </a:r>
            <a:r>
              <a:rPr lang="nb-NO" dirty="0" smtClean="0"/>
              <a:t> </a:t>
            </a:r>
            <a:r>
              <a:rPr lang="nb-NO" dirty="0" err="1" smtClean="0"/>
              <a:t>remain</a:t>
            </a:r>
            <a:r>
              <a:rPr lang="nb-NO" dirty="0" smtClean="0"/>
              <a:t>)</a:t>
            </a:r>
          </a:p>
          <a:p>
            <a:r>
              <a:rPr lang="nb-NO" dirty="0" err="1" smtClean="0"/>
              <a:t>Before</a:t>
            </a:r>
            <a:r>
              <a:rPr lang="nb-NO" dirty="0" smtClean="0"/>
              <a:t> </a:t>
            </a:r>
            <a:r>
              <a:rPr lang="nb-NO" dirty="0" err="1"/>
              <a:t>developing</a:t>
            </a:r>
            <a:r>
              <a:rPr lang="nb-NO" dirty="0"/>
              <a:t> DDK4 (</a:t>
            </a:r>
            <a:r>
              <a:rPr lang="nb-NO" dirty="0" err="1"/>
              <a:t>published</a:t>
            </a:r>
            <a:r>
              <a:rPr lang="nb-NO" dirty="0"/>
              <a:t> 1983) </a:t>
            </a:r>
            <a:r>
              <a:rPr lang="nb-NO" dirty="0" err="1"/>
              <a:t>one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options</a:t>
            </a:r>
            <a:r>
              <a:rPr lang="nb-NO" dirty="0"/>
              <a:t> </a:t>
            </a:r>
            <a:r>
              <a:rPr lang="nb-NO" dirty="0" smtClean="0"/>
              <a:t>for </a:t>
            </a:r>
            <a:r>
              <a:rPr lang="nb-NO" dirty="0" err="1"/>
              <a:t>updating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 in Norway </a:t>
            </a:r>
            <a:r>
              <a:rPr lang="nb-NO" dirty="0" err="1"/>
              <a:t>was</a:t>
            </a:r>
            <a:r>
              <a:rPr lang="nb-NO" dirty="0"/>
              <a:t> to translate </a:t>
            </a:r>
            <a:r>
              <a:rPr lang="nb-NO" dirty="0" err="1"/>
              <a:t>the</a:t>
            </a:r>
            <a:r>
              <a:rPr lang="nb-NO" dirty="0"/>
              <a:t> relative </a:t>
            </a:r>
            <a:r>
              <a:rPr lang="nb-NO" dirty="0" err="1"/>
              <a:t>index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full </a:t>
            </a:r>
            <a:r>
              <a:rPr lang="nb-NO" dirty="0" err="1"/>
              <a:t>edition</a:t>
            </a:r>
            <a:r>
              <a:rPr lang="nb-NO" dirty="0"/>
              <a:t> </a:t>
            </a:r>
            <a:r>
              <a:rPr lang="nb-NO" dirty="0" err="1" smtClean="0"/>
              <a:t>only</a:t>
            </a:r>
            <a:endParaRPr lang="nb-NO" dirty="0" smtClean="0"/>
          </a:p>
          <a:p>
            <a:r>
              <a:rPr lang="nb-NO" dirty="0"/>
              <a:t>DDK4 a (more or less) «true» </a:t>
            </a:r>
            <a:r>
              <a:rPr lang="nb-NO" dirty="0" err="1"/>
              <a:t>subset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DDC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/>
              <a:t>made</a:t>
            </a:r>
            <a:r>
              <a:rPr lang="nb-NO" dirty="0"/>
              <a:t> it </a:t>
            </a:r>
            <a:r>
              <a:rPr lang="nb-NO" dirty="0" err="1"/>
              <a:t>easier</a:t>
            </a:r>
            <a:r>
              <a:rPr lang="nb-NO" dirty="0"/>
              <a:t> for </a:t>
            </a:r>
            <a:r>
              <a:rPr lang="nb-NO" dirty="0" err="1"/>
              <a:t>libraries</a:t>
            </a:r>
            <a:r>
              <a:rPr lang="nb-NO" dirty="0"/>
              <a:t> to </a:t>
            </a:r>
            <a:r>
              <a:rPr lang="nb-NO" dirty="0" err="1"/>
              <a:t>use</a:t>
            </a:r>
            <a:r>
              <a:rPr lang="nb-NO" dirty="0"/>
              <a:t> DDK in combination </a:t>
            </a:r>
            <a:r>
              <a:rPr lang="nb-NO" dirty="0" err="1"/>
              <a:t>with</a:t>
            </a:r>
            <a:r>
              <a:rPr lang="nb-NO" dirty="0"/>
              <a:t> full DDC</a:t>
            </a:r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7956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 smtClean="0"/>
              <a:t>Intermediary</a:t>
            </a:r>
            <a:r>
              <a:rPr lang="nb-NO" dirty="0" smtClean="0"/>
              <a:t> </a:t>
            </a:r>
            <a:r>
              <a:rPr lang="nb-NO" dirty="0" err="1" smtClean="0"/>
              <a:t>editions</a:t>
            </a:r>
            <a:r>
              <a:rPr lang="nb-NO" dirty="0" smtClean="0"/>
              <a:t> (DDK4 and DDK5)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556792"/>
            <a:ext cx="7920000" cy="4214888"/>
          </a:xfrm>
        </p:spPr>
        <p:txBody>
          <a:bodyPr/>
          <a:lstStyle/>
          <a:p>
            <a:r>
              <a:rPr lang="nb-NO" dirty="0" err="1" smtClean="0"/>
              <a:t>Updating</a:t>
            </a:r>
            <a:r>
              <a:rPr lang="nb-NO" dirty="0" smtClean="0"/>
              <a:t> </a:t>
            </a:r>
            <a:r>
              <a:rPr lang="nb-NO" dirty="0" err="1" smtClean="0"/>
              <a:t>continues</a:t>
            </a:r>
            <a:r>
              <a:rPr lang="nb-NO" dirty="0" smtClean="0"/>
              <a:t> </a:t>
            </a:r>
            <a:r>
              <a:rPr lang="nb-NO" dirty="0"/>
              <a:t>to be a problem </a:t>
            </a:r>
            <a:endParaRPr lang="nb-NO" dirty="0" smtClean="0"/>
          </a:p>
          <a:p>
            <a:r>
              <a:rPr lang="nb-NO" dirty="0" err="1" smtClean="0"/>
              <a:t>Intermediary</a:t>
            </a:r>
            <a:r>
              <a:rPr lang="nb-NO" dirty="0" smtClean="0"/>
              <a:t> </a:t>
            </a:r>
            <a:r>
              <a:rPr lang="nb-NO" dirty="0" err="1" smtClean="0"/>
              <a:t>edition</a:t>
            </a:r>
            <a:r>
              <a:rPr lang="nb-NO" dirty="0" smtClean="0"/>
              <a:t> </a:t>
            </a:r>
            <a:r>
              <a:rPr lang="nb-NO" dirty="0" err="1" smtClean="0"/>
              <a:t>too</a:t>
            </a:r>
            <a:r>
              <a:rPr lang="nb-NO" dirty="0" smtClean="0"/>
              <a:t> </a:t>
            </a:r>
            <a:r>
              <a:rPr lang="nb-NO" dirty="0" err="1" smtClean="0"/>
              <a:t>small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large</a:t>
            </a:r>
            <a:r>
              <a:rPr lang="nb-NO" dirty="0" smtClean="0"/>
              <a:t> or </a:t>
            </a:r>
            <a:r>
              <a:rPr lang="nb-NO" dirty="0" err="1" smtClean="0"/>
              <a:t>specialized</a:t>
            </a:r>
            <a:r>
              <a:rPr lang="nb-NO" dirty="0" smtClean="0"/>
              <a:t> </a:t>
            </a:r>
            <a:r>
              <a:rPr lang="nb-NO" dirty="0" err="1" smtClean="0"/>
              <a:t>collections</a:t>
            </a:r>
            <a:r>
              <a:rPr lang="nb-NO" dirty="0" smtClean="0"/>
              <a:t>, </a:t>
            </a:r>
            <a:r>
              <a:rPr lang="nb-NO" dirty="0" err="1" smtClean="0"/>
              <a:t>often</a:t>
            </a:r>
            <a:r>
              <a:rPr lang="nb-NO" dirty="0" smtClean="0"/>
              <a:t> </a:t>
            </a:r>
            <a:r>
              <a:rPr lang="nb-NO" dirty="0" err="1" smtClean="0"/>
              <a:t>too</a:t>
            </a:r>
            <a:r>
              <a:rPr lang="nb-NO" dirty="0" smtClean="0"/>
              <a:t> </a:t>
            </a:r>
            <a:r>
              <a:rPr lang="nb-NO" dirty="0" err="1" smtClean="0"/>
              <a:t>detailed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smallest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/>
              <a:t> </a:t>
            </a:r>
            <a:r>
              <a:rPr lang="nb-NO" dirty="0" smtClean="0"/>
              <a:t>(and </a:t>
            </a:r>
            <a:r>
              <a:rPr lang="nb-NO" dirty="0" err="1" smtClean="0"/>
              <a:t>therefore</a:t>
            </a:r>
            <a:r>
              <a:rPr lang="nb-NO" dirty="0" smtClean="0"/>
              <a:t> </a:t>
            </a:r>
            <a:r>
              <a:rPr lang="nb-NO" dirty="0" err="1" smtClean="0"/>
              <a:t>also</a:t>
            </a:r>
            <a:r>
              <a:rPr lang="nb-NO" dirty="0" smtClean="0"/>
              <a:t> </a:t>
            </a:r>
            <a:r>
              <a:rPr lang="nb-NO" dirty="0" err="1" smtClean="0"/>
              <a:t>difficult</a:t>
            </a:r>
            <a:r>
              <a:rPr lang="nb-NO" dirty="0" smtClean="0"/>
              <a:t> to </a:t>
            </a:r>
            <a:r>
              <a:rPr lang="nb-NO" dirty="0" err="1" smtClean="0"/>
              <a:t>use</a:t>
            </a:r>
            <a:r>
              <a:rPr lang="nb-NO" dirty="0" smtClean="0"/>
              <a:t>) </a:t>
            </a:r>
          </a:p>
          <a:p>
            <a:pPr marL="0" indent="0">
              <a:buNone/>
            </a:pPr>
            <a:r>
              <a:rPr lang="nb-NO" dirty="0" smtClean="0"/>
              <a:t>Too </a:t>
            </a:r>
            <a:r>
              <a:rPr lang="nb-NO" dirty="0" err="1" smtClean="0"/>
              <a:t>small</a:t>
            </a:r>
            <a:r>
              <a:rPr lang="nb-NO" dirty="0" smtClean="0"/>
              <a:t>: </a:t>
            </a:r>
            <a:r>
              <a:rPr lang="nb-NO" dirty="0" err="1" smtClean="0"/>
              <a:t>many</a:t>
            </a:r>
            <a:r>
              <a:rPr lang="nb-NO" dirty="0" smtClean="0"/>
              <a:t> </a:t>
            </a:r>
            <a:r>
              <a:rPr lang="nb-NO" dirty="0" err="1" smtClean="0"/>
              <a:t>editions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Dewey</a:t>
            </a:r>
            <a:r>
              <a:rPr lang="nb-NO" dirty="0" smtClean="0"/>
              <a:t> still in </a:t>
            </a:r>
            <a:r>
              <a:rPr lang="nb-NO" dirty="0" err="1" smtClean="0"/>
              <a:t>use</a:t>
            </a:r>
            <a:r>
              <a:rPr lang="nb-NO" dirty="0" smtClean="0"/>
              <a:t>, </a:t>
            </a:r>
            <a:r>
              <a:rPr lang="nb-NO" dirty="0" err="1" smtClean="0"/>
              <a:t>little</a:t>
            </a:r>
            <a:r>
              <a:rPr lang="nb-NO" dirty="0" smtClean="0"/>
              <a:t> </a:t>
            </a:r>
            <a:r>
              <a:rPr lang="nb-NO" dirty="0" err="1" smtClean="0"/>
              <a:t>harmonization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vocabularies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Too </a:t>
            </a:r>
            <a:r>
              <a:rPr lang="nb-NO" dirty="0" err="1" smtClean="0"/>
              <a:t>detailed</a:t>
            </a:r>
            <a:r>
              <a:rPr lang="nb-NO" dirty="0" smtClean="0"/>
              <a:t>:</a:t>
            </a:r>
          </a:p>
          <a:p>
            <a:pPr marL="0" indent="0">
              <a:buNone/>
            </a:pPr>
            <a:r>
              <a:rPr lang="nb-NO" dirty="0" err="1" smtClean="0"/>
              <a:t>Example</a:t>
            </a:r>
            <a:r>
              <a:rPr lang="nb-NO" dirty="0" smtClean="0"/>
              <a:t> (book </a:t>
            </a:r>
            <a:r>
              <a:rPr lang="nb-NO" dirty="0" err="1" smtClean="0"/>
              <a:t>on</a:t>
            </a:r>
            <a:r>
              <a:rPr lang="nb-NO" dirty="0" smtClean="0"/>
              <a:t> dog </a:t>
            </a:r>
            <a:r>
              <a:rPr lang="nb-NO" dirty="0" err="1" smtClean="0"/>
              <a:t>massage</a:t>
            </a:r>
            <a:r>
              <a:rPr lang="nb-NO" dirty="0" smtClean="0"/>
              <a:t>):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DDK5: 636.7089582</a:t>
            </a:r>
          </a:p>
          <a:p>
            <a:pPr marL="0" indent="0">
              <a:buNone/>
            </a:pPr>
            <a:r>
              <a:rPr lang="nb-NO" dirty="0" smtClean="0"/>
              <a:t>    No </a:t>
            </a:r>
            <a:r>
              <a:rPr lang="nb-NO" dirty="0" err="1" smtClean="0"/>
              <a:t>suggestion</a:t>
            </a:r>
            <a:r>
              <a:rPr lang="nb-NO" dirty="0" smtClean="0"/>
              <a:t> as to </a:t>
            </a:r>
            <a:r>
              <a:rPr lang="nb-NO" dirty="0" err="1" smtClean="0"/>
              <a:t>where</a:t>
            </a:r>
            <a:r>
              <a:rPr lang="nb-NO" dirty="0" smtClean="0"/>
              <a:t> to </a:t>
            </a:r>
            <a:r>
              <a:rPr lang="nb-NO" dirty="0" err="1" smtClean="0"/>
              <a:t>shorten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number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2068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When replacing DDK5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Surveys/seminar/workshops on the use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en-GB" dirty="0" smtClean="0"/>
              <a:t>classification</a:t>
            </a:r>
            <a:r>
              <a:rPr lang="nb-NO" dirty="0" smtClean="0"/>
              <a:t> and </a:t>
            </a:r>
            <a:r>
              <a:rPr lang="nb-NO" dirty="0" err="1" smtClean="0"/>
              <a:t>indexing</a:t>
            </a:r>
            <a:endParaRPr lang="nb-NO" dirty="0" smtClean="0"/>
          </a:p>
          <a:p>
            <a:r>
              <a:rPr lang="nb-NO" dirty="0" smtClean="0"/>
              <a:t>Little </a:t>
            </a:r>
            <a:r>
              <a:rPr lang="nb-NO" dirty="0" err="1" smtClean="0"/>
              <a:t>reuse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DDC </a:t>
            </a:r>
            <a:r>
              <a:rPr lang="nb-NO" dirty="0" err="1" smtClean="0"/>
              <a:t>numbers</a:t>
            </a:r>
            <a:r>
              <a:rPr lang="nb-NO" dirty="0" smtClean="0"/>
              <a:t> (</a:t>
            </a:r>
            <a:r>
              <a:rPr lang="nb-NO" dirty="0" err="1" smtClean="0"/>
              <a:t>partly</a:t>
            </a:r>
            <a:r>
              <a:rPr lang="nb-NO" dirty="0" smtClean="0"/>
              <a:t> due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number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editions</a:t>
            </a:r>
            <a:r>
              <a:rPr lang="nb-NO" dirty="0" smtClean="0"/>
              <a:t> in </a:t>
            </a:r>
            <a:r>
              <a:rPr lang="nb-NO" dirty="0" err="1" smtClean="0"/>
              <a:t>use</a:t>
            </a:r>
            <a:r>
              <a:rPr lang="nb-NO" dirty="0" smtClean="0"/>
              <a:t>, </a:t>
            </a:r>
            <a:r>
              <a:rPr lang="nb-NO" dirty="0" err="1" smtClean="0"/>
              <a:t>partly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 </a:t>
            </a:r>
            <a:r>
              <a:rPr lang="nb-NO" dirty="0" err="1" smtClean="0"/>
              <a:t>numbers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adjusted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collections</a:t>
            </a:r>
            <a:r>
              <a:rPr lang="nb-NO" dirty="0" smtClean="0"/>
              <a:t>)</a:t>
            </a:r>
          </a:p>
          <a:p>
            <a:r>
              <a:rPr lang="nb-NO" dirty="0" smtClean="0"/>
              <a:t>Pilot </a:t>
            </a:r>
            <a:r>
              <a:rPr lang="nb-NO" dirty="0" err="1" smtClean="0"/>
              <a:t>project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mixed</a:t>
            </a:r>
            <a:r>
              <a:rPr lang="nb-NO" dirty="0" smtClean="0"/>
              <a:t> English/Norwegian (an </a:t>
            </a:r>
            <a:r>
              <a:rPr lang="nb-NO" dirty="0" err="1" smtClean="0"/>
              <a:t>attempt</a:t>
            </a:r>
            <a:r>
              <a:rPr lang="nb-NO" dirty="0" smtClean="0"/>
              <a:t> to </a:t>
            </a:r>
            <a:r>
              <a:rPr lang="nb-NO" dirty="0" err="1" smtClean="0"/>
              <a:t>create</a:t>
            </a:r>
            <a:r>
              <a:rPr lang="nb-NO" dirty="0" smtClean="0"/>
              <a:t> </a:t>
            </a:r>
            <a:r>
              <a:rPr lang="nb-NO" dirty="0" err="1" smtClean="0"/>
              <a:t>one</a:t>
            </a:r>
            <a:r>
              <a:rPr lang="nb-NO" dirty="0" smtClean="0"/>
              <a:t> </a:t>
            </a:r>
            <a:r>
              <a:rPr lang="nb-NO" dirty="0" err="1" smtClean="0"/>
              <a:t>Dewey</a:t>
            </a:r>
            <a:r>
              <a:rPr lang="nb-NO" dirty="0" smtClean="0"/>
              <a:t> </a:t>
            </a:r>
            <a:r>
              <a:rPr lang="nb-NO" dirty="0" err="1" smtClean="0"/>
              <a:t>edition</a:t>
            </a:r>
            <a:r>
              <a:rPr lang="nb-NO" dirty="0" smtClean="0"/>
              <a:t> </a:t>
            </a:r>
            <a:r>
              <a:rPr lang="nb-NO" dirty="0" err="1" smtClean="0"/>
              <a:t>applicable</a:t>
            </a:r>
            <a:r>
              <a:rPr lang="nb-NO" dirty="0" smtClean="0"/>
              <a:t> to all types and </a:t>
            </a:r>
            <a:r>
              <a:rPr lang="nb-NO" dirty="0" err="1" smtClean="0"/>
              <a:t>sizes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/>
              <a:t> </a:t>
            </a:r>
            <a:r>
              <a:rPr lang="nb-NO" dirty="0" smtClean="0"/>
              <a:t>+ «</a:t>
            </a:r>
            <a:r>
              <a:rPr lang="nb-NO" dirty="0" err="1" smtClean="0"/>
              <a:t>quick</a:t>
            </a:r>
            <a:r>
              <a:rPr lang="nb-NO" dirty="0" smtClean="0"/>
              <a:t> </a:t>
            </a:r>
            <a:r>
              <a:rPr lang="nb-NO" dirty="0" err="1" smtClean="0"/>
              <a:t>fix</a:t>
            </a:r>
            <a:r>
              <a:rPr lang="nb-NO" dirty="0" smtClean="0"/>
              <a:t>»)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480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Reasons</a:t>
            </a:r>
            <a:r>
              <a:rPr lang="nb-NO" dirty="0" smtClean="0"/>
              <a:t> </a:t>
            </a:r>
            <a:r>
              <a:rPr lang="nb-NO" dirty="0"/>
              <a:t>for </a:t>
            </a:r>
            <a:r>
              <a:rPr lang="nb-NO" dirty="0" err="1" smtClean="0"/>
              <a:t>choosing</a:t>
            </a:r>
            <a:r>
              <a:rPr lang="nb-NO" dirty="0" smtClean="0"/>
              <a:t> a full </a:t>
            </a:r>
            <a:r>
              <a:rPr lang="nb-NO" dirty="0" err="1" smtClean="0"/>
              <a:t>translation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DDC: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556792"/>
            <a:ext cx="7920000" cy="4214888"/>
          </a:xfrm>
        </p:spPr>
        <p:txBody>
          <a:bodyPr>
            <a:normAutofit/>
          </a:bodyPr>
          <a:lstStyle/>
          <a:p>
            <a:r>
              <a:rPr lang="nb-NO" dirty="0" smtClean="0"/>
              <a:t>One </a:t>
            </a:r>
            <a:r>
              <a:rPr lang="nb-NO" dirty="0" err="1" smtClean="0"/>
              <a:t>size</a:t>
            </a:r>
            <a:r>
              <a:rPr lang="nb-NO" dirty="0" smtClean="0"/>
              <a:t> </a:t>
            </a:r>
            <a:r>
              <a:rPr lang="nb-NO" dirty="0" err="1" smtClean="0"/>
              <a:t>fits</a:t>
            </a:r>
            <a:r>
              <a:rPr lang="nb-NO" dirty="0" smtClean="0"/>
              <a:t> all</a:t>
            </a:r>
          </a:p>
          <a:p>
            <a:r>
              <a:rPr lang="nb-NO" dirty="0" smtClean="0"/>
              <a:t>The </a:t>
            </a:r>
            <a:r>
              <a:rPr lang="nb-NO" dirty="0" err="1" smtClean="0"/>
              <a:t>need</a:t>
            </a:r>
            <a:r>
              <a:rPr lang="nb-NO" dirty="0" smtClean="0"/>
              <a:t> for Norwegian </a:t>
            </a:r>
            <a:r>
              <a:rPr lang="nb-NO" dirty="0" err="1" smtClean="0"/>
              <a:t>vocabulary</a:t>
            </a:r>
            <a:r>
              <a:rPr lang="nb-NO" dirty="0" smtClean="0"/>
              <a:t> </a:t>
            </a:r>
            <a:r>
              <a:rPr lang="nb-NO" dirty="0" err="1" smtClean="0"/>
              <a:t>throughout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system to form </a:t>
            </a:r>
            <a:r>
              <a:rPr lang="nb-NO" dirty="0" err="1" smtClean="0"/>
              <a:t>subject</a:t>
            </a:r>
            <a:r>
              <a:rPr lang="nb-NO" dirty="0" smtClean="0"/>
              <a:t> headings</a:t>
            </a:r>
          </a:p>
          <a:p>
            <a:r>
              <a:rPr lang="nb-NO" dirty="0" smtClean="0"/>
              <a:t>End </a:t>
            </a:r>
            <a:r>
              <a:rPr lang="nb-NO" dirty="0" err="1" smtClean="0"/>
              <a:t>user</a:t>
            </a:r>
            <a:r>
              <a:rPr lang="nb-NO" dirty="0" smtClean="0"/>
              <a:t> </a:t>
            </a:r>
            <a:r>
              <a:rPr lang="nb-NO" dirty="0" err="1" smtClean="0"/>
              <a:t>tools</a:t>
            </a:r>
            <a:r>
              <a:rPr lang="nb-NO" dirty="0" smtClean="0"/>
              <a:t> </a:t>
            </a:r>
            <a:r>
              <a:rPr lang="nb-NO" dirty="0" err="1" smtClean="0"/>
              <a:t>need</a:t>
            </a:r>
            <a:r>
              <a:rPr lang="nb-NO" dirty="0" smtClean="0"/>
              <a:t> to be in Norwegian</a:t>
            </a:r>
          </a:p>
          <a:p>
            <a:r>
              <a:rPr lang="nb-NO" dirty="0" err="1" smtClean="0"/>
              <a:t>Updating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mixed</a:t>
            </a:r>
            <a:r>
              <a:rPr lang="nb-NO" dirty="0" smtClean="0"/>
              <a:t> </a:t>
            </a:r>
            <a:r>
              <a:rPr lang="nb-NO" dirty="0" err="1" smtClean="0"/>
              <a:t>edition</a:t>
            </a:r>
            <a:r>
              <a:rPr lang="nb-NO" dirty="0" smtClean="0"/>
              <a:t> time </a:t>
            </a:r>
            <a:r>
              <a:rPr lang="nb-NO" dirty="0" err="1" smtClean="0"/>
              <a:t>consuming</a:t>
            </a:r>
            <a:r>
              <a:rPr lang="nb-NO" dirty="0" smtClean="0"/>
              <a:t> and </a:t>
            </a:r>
            <a:r>
              <a:rPr lang="nb-NO" dirty="0" err="1" smtClean="0"/>
              <a:t>costly</a:t>
            </a:r>
            <a:endParaRPr lang="nb-NO" dirty="0" smtClean="0"/>
          </a:p>
          <a:p>
            <a:r>
              <a:rPr lang="nb-NO" dirty="0" smtClean="0"/>
              <a:t>The </a:t>
            </a:r>
            <a:r>
              <a:rPr lang="nb-NO" dirty="0" err="1" smtClean="0"/>
              <a:t>university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 </a:t>
            </a:r>
            <a:r>
              <a:rPr lang="nb-NO" dirty="0" err="1" smtClean="0"/>
              <a:t>prefer</a:t>
            </a:r>
            <a:r>
              <a:rPr lang="nb-NO" dirty="0" smtClean="0"/>
              <a:t> a full </a:t>
            </a:r>
            <a:r>
              <a:rPr lang="nb-NO" dirty="0" err="1" smtClean="0"/>
              <a:t>translation</a:t>
            </a:r>
            <a:endParaRPr lang="nb-NO" dirty="0" smtClean="0"/>
          </a:p>
          <a:p>
            <a:r>
              <a:rPr lang="nb-NO" dirty="0"/>
              <a:t>One </a:t>
            </a:r>
            <a:r>
              <a:rPr lang="nb-NO" dirty="0" err="1"/>
              <a:t>source</a:t>
            </a:r>
            <a:r>
              <a:rPr lang="nb-NO" dirty="0"/>
              <a:t> </a:t>
            </a:r>
          </a:p>
          <a:p>
            <a:pPr lvl="1"/>
            <a:r>
              <a:rPr lang="nb-NO" dirty="0" err="1"/>
              <a:t>Easier</a:t>
            </a:r>
            <a:r>
              <a:rPr lang="nb-NO" dirty="0"/>
              <a:t> to </a:t>
            </a:r>
            <a:r>
              <a:rPr lang="nb-NO" dirty="0" err="1"/>
              <a:t>reuse</a:t>
            </a:r>
            <a:r>
              <a:rPr lang="nb-NO" dirty="0"/>
              <a:t> </a:t>
            </a:r>
            <a:r>
              <a:rPr lang="nb-NO" dirty="0" err="1"/>
              <a:t>classification</a:t>
            </a:r>
            <a:endParaRPr lang="nb-NO" dirty="0"/>
          </a:p>
          <a:p>
            <a:pPr lvl="1"/>
            <a:r>
              <a:rPr lang="nb-NO" dirty="0" err="1"/>
              <a:t>Improve</a:t>
            </a:r>
            <a:r>
              <a:rPr lang="nb-NO" dirty="0"/>
              <a:t> </a:t>
            </a:r>
            <a:r>
              <a:rPr lang="nb-NO" dirty="0" err="1"/>
              <a:t>consistency</a:t>
            </a:r>
            <a:r>
              <a:rPr lang="nb-NO" dirty="0"/>
              <a:t> in </a:t>
            </a:r>
            <a:r>
              <a:rPr lang="nb-NO" dirty="0" err="1"/>
              <a:t>OPACs</a:t>
            </a:r>
            <a:endParaRPr lang="nb-NO" dirty="0"/>
          </a:p>
          <a:p>
            <a:pPr lvl="1"/>
            <a:r>
              <a:rPr lang="nb-NO" dirty="0" err="1"/>
              <a:t>Facilitate</a:t>
            </a:r>
            <a:r>
              <a:rPr lang="nb-NO" dirty="0"/>
              <a:t> </a:t>
            </a:r>
            <a:r>
              <a:rPr lang="nb-NO" dirty="0" err="1"/>
              <a:t>federated</a:t>
            </a:r>
            <a:r>
              <a:rPr lang="nb-NO" dirty="0"/>
              <a:t> </a:t>
            </a:r>
            <a:r>
              <a:rPr lang="nb-NO" dirty="0" err="1"/>
              <a:t>searches</a:t>
            </a:r>
            <a:endParaRPr lang="nb-NO" dirty="0"/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4450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Cultural </a:t>
            </a:r>
            <a:r>
              <a:rPr lang="nb-NO" dirty="0" err="1" smtClean="0"/>
              <a:t>diversity</a:t>
            </a:r>
            <a:r>
              <a:rPr lang="nb-NO" dirty="0" smtClean="0"/>
              <a:t> … BIBSYS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01" y="1759908"/>
            <a:ext cx="1101722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48" y="3645023"/>
            <a:ext cx="113347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13648" y="1484784"/>
            <a:ext cx="8174352" cy="4710105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806404"/>
              </p:ext>
            </p:extLst>
          </p:nvPr>
        </p:nvGraphicFramePr>
        <p:xfrm>
          <a:off x="1691680" y="1412776"/>
          <a:ext cx="7308304" cy="4692747"/>
        </p:xfrm>
        <a:graphic>
          <a:graphicData uri="http://schemas.openxmlformats.org/drawingml/2006/table">
            <a:tbl>
              <a:tblPr/>
              <a:tblGrid>
                <a:gridCol w="1067758"/>
                <a:gridCol w="6050631"/>
                <a:gridCol w="189915"/>
              </a:tblGrid>
              <a:tr h="307089">
                <a:tc>
                  <a:txBody>
                    <a:bodyPr/>
                    <a:lstStyle/>
                    <a:p>
                      <a:pPr algn="l"/>
                      <a:r>
                        <a:rPr lang="en-GB" sz="1500" dirty="0"/>
                        <a:t>Title:</a:t>
                      </a:r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1" dirty="0"/>
                        <a:t>At home : a short history of private life / Bill </a:t>
                      </a:r>
                      <a:r>
                        <a:rPr lang="en-GB" sz="1500" b="1" dirty="0" smtClean="0"/>
                        <a:t>Bryson </a:t>
                      </a:r>
                      <a:endParaRPr lang="en-GB" sz="1500" dirty="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4298" marR="74298" marT="37149" marB="37149">
                    <a:lnL>
                      <a:noFill/>
                    </a:lnL>
                  </a:tcPr>
                </a:tc>
              </a:tr>
              <a:tr h="307089">
                <a:tc>
                  <a:txBody>
                    <a:bodyPr/>
                    <a:lstStyle/>
                    <a:p>
                      <a:pPr algn="l"/>
                      <a:r>
                        <a:rPr lang="en-GB" sz="1500"/>
                        <a:t> </a:t>
                      </a:r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sz="1500" dirty="0" smtClean="0">
                          <a:solidFill>
                            <a:srgbClr val="FF0000"/>
                          </a:solidFill>
                        </a:rPr>
                        <a:t>DDC=</a:t>
                      </a:r>
                      <a:r>
                        <a:rPr lang="nb-NO" sz="1500" baseline="0" dirty="0" smtClean="0">
                          <a:solidFill>
                            <a:srgbClr val="FF0000"/>
                          </a:solidFill>
                        </a:rPr>
                        <a:t> all </a:t>
                      </a:r>
                      <a:r>
                        <a:rPr lang="nb-NO" sz="1500" baseline="0" smtClean="0">
                          <a:solidFill>
                            <a:srgbClr val="FF0000"/>
                          </a:solidFill>
                        </a:rPr>
                        <a:t>editions</a:t>
                      </a:r>
                      <a:endParaRPr lang="en-GB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4298" marR="74298" marT="37149" marB="37149">
                    <a:lnL>
                      <a:noFill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4298" marR="74298" marT="37149" marB="37149"/>
                </a:tc>
              </a:tr>
              <a:tr h="263150">
                <a:tc gridSpan="3">
                  <a:txBody>
                    <a:bodyPr/>
                    <a:lstStyle/>
                    <a:p>
                      <a:pPr algn="l"/>
                      <a:endParaRPr lang="en-GB" sz="150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3150">
                <a:tc>
                  <a:txBody>
                    <a:bodyPr/>
                    <a:lstStyle/>
                    <a:p>
                      <a:pPr algn="l"/>
                      <a:r>
                        <a:rPr lang="en-GB" sz="1500"/>
                        <a:t> </a:t>
                      </a:r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/>
                        <a:t> </a:t>
                      </a:r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/>
                        <a:t> </a:t>
                      </a:r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150">
                <a:tc gridSpan="3">
                  <a:txBody>
                    <a:bodyPr/>
                    <a:lstStyle/>
                    <a:p>
                      <a:endParaRPr lang="en-GB" sz="150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7089">
                <a:tc>
                  <a:txBody>
                    <a:bodyPr/>
                    <a:lstStyle/>
                    <a:p>
                      <a:pPr algn="l"/>
                      <a:r>
                        <a:rPr lang="en-GB" sz="1500" dirty="0" smtClean="0"/>
                        <a:t>Keyword </a:t>
                      </a:r>
                      <a:endParaRPr lang="en-GB" sz="1500" dirty="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b-NO" sz="1500">
                          <a:hlinkClick r:id="rId5"/>
                        </a:rPr>
                        <a:t>privatliv</a:t>
                      </a:r>
                      <a:r>
                        <a:rPr lang="nb-NO" sz="1500"/>
                        <a:t> | </a:t>
                      </a:r>
                      <a:r>
                        <a:rPr lang="nb-NO" sz="1500">
                          <a:hlinkClick r:id="rId6"/>
                        </a:rPr>
                        <a:t>boliger</a:t>
                      </a:r>
                      <a:r>
                        <a:rPr lang="nb-NO" sz="1500"/>
                        <a:t> | </a:t>
                      </a:r>
                      <a:r>
                        <a:rPr lang="nb-NO" sz="1500">
                          <a:hlinkClick r:id="rId7"/>
                        </a:rPr>
                        <a:t>historie</a:t>
                      </a:r>
                      <a:r>
                        <a:rPr lang="nb-NO" sz="1500"/>
                        <a:t> | </a:t>
                      </a:r>
                      <a:r>
                        <a:rPr lang="nb-NO" sz="1500">
                          <a:hlinkClick r:id="rId8"/>
                        </a:rPr>
                        <a:t>sosial</a:t>
                      </a:r>
                      <a:r>
                        <a:rPr lang="nb-NO" sz="1500"/>
                        <a:t> | </a:t>
                      </a:r>
                      <a:r>
                        <a:rPr lang="nb-NO" sz="1500">
                          <a:hlinkClick r:id="rId9"/>
                        </a:rPr>
                        <a:t>utvikling</a:t>
                      </a:r>
                      <a:endParaRPr lang="nb-NO" sz="150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4298" marR="74298" marT="37149" marB="37149">
                    <a:lnL>
                      <a:noFill/>
                    </a:lnL>
                    <a:lnT>
                      <a:noFill/>
                    </a:lnT>
                  </a:tcPr>
                </a:tc>
              </a:tr>
              <a:tr h="726676">
                <a:tc>
                  <a:txBody>
                    <a:bodyPr/>
                    <a:lstStyle/>
                    <a:p>
                      <a:pPr algn="l"/>
                      <a:r>
                        <a:rPr lang="en-GB" sz="1500" dirty="0"/>
                        <a:t>Local subject </a:t>
                      </a:r>
                      <a:r>
                        <a:rPr lang="en-GB" sz="1500" dirty="0" smtClean="0"/>
                        <a:t>heading</a:t>
                      </a:r>
                      <a:endParaRPr lang="en-GB" sz="1500" dirty="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>
                          <a:hlinkClick r:id="rId10"/>
                        </a:rPr>
                        <a:t>privatliv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1"/>
                        </a:rPr>
                        <a:t>rom boliger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2"/>
                        </a:rPr>
                        <a:t>Boliger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3"/>
                        </a:rPr>
                        <a:t>Privatliv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4"/>
                        </a:rPr>
                        <a:t>Rom Arkitektur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5"/>
                        </a:rPr>
                        <a:t>Hjemmet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6"/>
                        </a:rPr>
                        <a:t>Hjeminnredning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7"/>
                        </a:rPr>
                        <a:t>Husholdning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8"/>
                        </a:rPr>
                        <a:t>Innbo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19"/>
                        </a:rPr>
                        <a:t>Møbler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20"/>
                        </a:rPr>
                        <a:t>Inventar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21"/>
                        </a:rPr>
                        <a:t>Gjenstander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22"/>
                        </a:rPr>
                        <a:t>Hygiene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23"/>
                        </a:rPr>
                        <a:t>Dagligliv</a:t>
                      </a:r>
                      <a:endParaRPr lang="en-GB" sz="150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4298" marR="74298" marT="37149" marB="37149">
                    <a:lnL>
                      <a:noFill/>
                    </a:lnL>
                  </a:tcPr>
                </a:tc>
              </a:tr>
              <a:tr h="307089">
                <a:tc>
                  <a:txBody>
                    <a:bodyPr/>
                    <a:lstStyle/>
                    <a:p>
                      <a:pPr algn="l"/>
                      <a:r>
                        <a:rPr lang="en-GB" sz="1500"/>
                        <a:t>HUMORD: </a:t>
                      </a:r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500">
                          <a:hlinkClick r:id="rId24"/>
                        </a:rPr>
                        <a:t>Boligforhold</a:t>
                      </a:r>
                      <a:r>
                        <a:rPr lang="da-DK" sz="1500"/>
                        <a:t> | </a:t>
                      </a:r>
                      <a:r>
                        <a:rPr lang="da-DK" sz="1500">
                          <a:hlinkClick r:id="rId25"/>
                        </a:rPr>
                        <a:t>Historisk framstilling</a:t>
                      </a:r>
                      <a:r>
                        <a:rPr lang="da-DK" sz="1500"/>
                        <a:t> | </a:t>
                      </a:r>
                      <a:r>
                        <a:rPr lang="da-DK" sz="1500">
                          <a:hlinkClick r:id="rId26"/>
                        </a:rPr>
                        <a:t>Kultur</a:t>
                      </a:r>
                      <a:r>
                        <a:rPr lang="da-DK" sz="1500"/>
                        <a:t> | </a:t>
                      </a:r>
                      <a:r>
                        <a:rPr lang="da-DK" sz="1500">
                          <a:hlinkClick r:id="rId27"/>
                        </a:rPr>
                        <a:t>Hjem</a:t>
                      </a:r>
                      <a:endParaRPr lang="da-DK" sz="150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4298" marR="74298" marT="37149" marB="37149">
                    <a:lnL>
                      <a:noFill/>
                    </a:lnL>
                  </a:tcPr>
                </a:tc>
              </a:tr>
              <a:tr h="494913">
                <a:tc>
                  <a:txBody>
                    <a:bodyPr/>
                    <a:lstStyle/>
                    <a:p>
                      <a:pPr algn="l"/>
                      <a:r>
                        <a:rPr lang="en-GB" sz="1500" dirty="0"/>
                        <a:t>TEK subject </a:t>
                      </a:r>
                      <a:r>
                        <a:rPr lang="en-GB" sz="1500" dirty="0" smtClean="0"/>
                        <a:t>heading </a:t>
                      </a:r>
                      <a:endParaRPr lang="en-GB" sz="1500" dirty="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>
                          <a:hlinkClick r:id="rId28"/>
                        </a:rPr>
                        <a:t>Rom Arkitektur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29"/>
                        </a:rPr>
                        <a:t>Boliger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30"/>
                        </a:rPr>
                        <a:t>Boliginnredning</a:t>
                      </a:r>
                      <a:endParaRPr lang="en-GB" sz="150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4298" marR="74298" marT="37149" marB="37149">
                    <a:lnL>
                      <a:noFill/>
                    </a:lnL>
                  </a:tcPr>
                </a:tc>
              </a:tr>
              <a:tr h="726676">
                <a:tc>
                  <a:txBody>
                    <a:bodyPr/>
                    <a:lstStyle/>
                    <a:p>
                      <a:pPr algn="l"/>
                      <a:r>
                        <a:rPr lang="en-GB" sz="1500" dirty="0"/>
                        <a:t>UDC </a:t>
                      </a:r>
                      <a:r>
                        <a:rPr lang="en-GB" sz="1500" dirty="0" smtClean="0"/>
                        <a:t>classification </a:t>
                      </a:r>
                      <a:endParaRPr lang="en-GB" sz="1500" dirty="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>
                          <a:hlinkClick r:id="rId31"/>
                        </a:rPr>
                        <a:t>728:392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32"/>
                        </a:rPr>
                        <a:t>72:159.937.52(09)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33"/>
                        </a:rPr>
                        <a:t>643(091)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34"/>
                        </a:rPr>
                        <a:t>316.7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35"/>
                        </a:rPr>
                        <a:t>643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36"/>
                        </a:rPr>
                        <a:t>728.1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37"/>
                        </a:rPr>
                        <a:t>72.011</a:t>
                      </a:r>
                      <a:r>
                        <a:rPr lang="en-GB" sz="1500"/>
                        <a:t> | </a:t>
                      </a:r>
                      <a:r>
                        <a:rPr lang="en-GB" sz="1500">
                          <a:hlinkClick r:id="rId38"/>
                        </a:rPr>
                        <a:t>930.85</a:t>
                      </a:r>
                      <a:endParaRPr lang="en-GB" sz="150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74298" marR="74298" marT="37149" marB="37149">
                    <a:lnL>
                      <a:noFill/>
                    </a:lnL>
                  </a:tcPr>
                </a:tc>
              </a:tr>
              <a:tr h="726676">
                <a:tc>
                  <a:txBody>
                    <a:bodyPr/>
                    <a:lstStyle/>
                    <a:p>
                      <a:pPr algn="l"/>
                      <a:r>
                        <a:rPr lang="en-GB" sz="1500" dirty="0"/>
                        <a:t>DDC </a:t>
                      </a:r>
                      <a:r>
                        <a:rPr lang="en-GB" sz="1500" dirty="0" smtClean="0"/>
                        <a:t>classification</a:t>
                      </a:r>
                      <a:endParaRPr lang="en-GB" sz="1500" dirty="0"/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dirty="0" smtClean="0">
                          <a:solidFill>
                            <a:srgbClr val="C00000"/>
                          </a:solidFill>
                        </a:rPr>
                        <a:t>306.09, 810, </a:t>
                      </a:r>
                      <a:r>
                        <a:rPr lang="en-GB" sz="1500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GB" sz="1500" dirty="0" smtClean="0">
                          <a:solidFill>
                            <a:srgbClr val="C00000"/>
                          </a:solidFill>
                        </a:rPr>
                        <a:t>390.094, </a:t>
                      </a:r>
                      <a:r>
                        <a:rPr lang="en-GB" sz="1500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GB" sz="1600" dirty="0" smtClean="0">
                          <a:solidFill>
                            <a:srgbClr val="C00000"/>
                          </a:solidFill>
                        </a:rPr>
                        <a:t>392.3, DDC-23 </a:t>
                      </a:r>
                      <a:r>
                        <a:rPr lang="en-GB" sz="1600" u="none" dirty="0" smtClean="0">
                          <a:solidFill>
                            <a:srgbClr val="C00000"/>
                          </a:solidFill>
                        </a:rPr>
                        <a:t>392.3,</a:t>
                      </a:r>
                      <a:r>
                        <a:rPr lang="en-GB" sz="1600" baseline="0" dirty="0" smtClean="0">
                          <a:solidFill>
                            <a:srgbClr val="C00000"/>
                          </a:solidFill>
                        </a:rPr>
                        <a:t>  </a:t>
                      </a:r>
                      <a:r>
                        <a:rPr lang="en-GB" sz="1600" u="none" baseline="0" dirty="0" smtClean="0">
                          <a:solidFill>
                            <a:srgbClr val="C00000"/>
                          </a:solidFill>
                        </a:rPr>
                        <a:t>392.36, 643,</a:t>
                      </a:r>
                      <a:r>
                        <a:rPr lang="en-GB" sz="1600" baseline="0" dirty="0" smtClean="0">
                          <a:solidFill>
                            <a:srgbClr val="C00000"/>
                          </a:solidFill>
                        </a:rPr>
                        <a:t>  </a:t>
                      </a:r>
                      <a:r>
                        <a:rPr lang="en-GB" sz="1600" u="none" dirty="0" smtClean="0">
                          <a:solidFill>
                            <a:srgbClr val="C00000"/>
                          </a:solidFill>
                        </a:rPr>
                        <a:t>643.1,</a:t>
                      </a:r>
                      <a:r>
                        <a:rPr lang="en-GB" sz="160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en-GB" sz="1600" u="sng" dirty="0" smtClean="0">
                          <a:solidFill>
                            <a:srgbClr val="C00000"/>
                          </a:solidFill>
                        </a:rPr>
                        <a:t>Dewey NB: 643.1</a:t>
                      </a:r>
                      <a:endParaRPr lang="en-GB" sz="1500" b="1" u="sng" dirty="0">
                        <a:solidFill>
                          <a:srgbClr val="C00000"/>
                        </a:solidFill>
                      </a:endParaRPr>
                    </a:p>
                  </a:txBody>
                  <a:tcPr marL="15479" marR="15479" marT="15479" marB="154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8" marR="74298" marT="37149" marB="37149">
                    <a:lnL>
                      <a:noFill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30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	</a:t>
            </a:r>
            <a:r>
              <a:rPr lang="nb-NO" dirty="0" smtClean="0"/>
              <a:t>      </a:t>
            </a:r>
            <a:r>
              <a:rPr lang="nb-NO" dirty="0" err="1" smtClean="0"/>
              <a:t>Classification</a:t>
            </a:r>
            <a:r>
              <a:rPr lang="nb-NO" dirty="0" smtClean="0"/>
              <a:t> </a:t>
            </a:r>
            <a:r>
              <a:rPr lang="nb-NO" dirty="0" err="1"/>
              <a:t>issues</a:t>
            </a:r>
            <a:r>
              <a:rPr lang="nb-NO" dirty="0"/>
              <a:t> </a:t>
            </a:r>
            <a:r>
              <a:rPr lang="nb-NO" dirty="0" err="1"/>
              <a:t>which</a:t>
            </a:r>
            <a:r>
              <a:rPr lang="nb-NO" dirty="0"/>
              <a:t> </a:t>
            </a:r>
            <a:r>
              <a:rPr lang="nb-NO" dirty="0" err="1" smtClean="0"/>
              <a:t>need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/>
              <a:t> </a:t>
            </a:r>
            <a:r>
              <a:rPr lang="nb-NO" dirty="0" smtClean="0"/>
              <a:t>              </a:t>
            </a:r>
            <a:r>
              <a:rPr lang="nb-NO" dirty="0" err="1" smtClean="0"/>
              <a:t>attention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Acceptance</a:t>
            </a:r>
            <a:r>
              <a:rPr lang="nb-NO" dirty="0" smtClean="0"/>
              <a:t> for </a:t>
            </a:r>
            <a:r>
              <a:rPr lang="nb-NO" dirty="0" err="1" smtClean="0"/>
              <a:t>reuse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 from </a:t>
            </a:r>
            <a:r>
              <a:rPr lang="nb-NO" dirty="0" err="1" smtClean="0"/>
              <a:t>centralized</a:t>
            </a:r>
            <a:r>
              <a:rPr lang="nb-NO" dirty="0" smtClean="0"/>
              <a:t> </a:t>
            </a:r>
            <a:r>
              <a:rPr lang="nb-NO" dirty="0" err="1" smtClean="0"/>
              <a:t>sources</a:t>
            </a:r>
            <a:endParaRPr lang="nb-NO" dirty="0" smtClean="0"/>
          </a:p>
          <a:p>
            <a:r>
              <a:rPr lang="nb-NO" dirty="0" smtClean="0"/>
              <a:t>Convince libraries that Dewey is more than a </a:t>
            </a:r>
            <a:r>
              <a:rPr lang="nb-NO" dirty="0" err="1" smtClean="0"/>
              <a:t>shelving</a:t>
            </a:r>
            <a:r>
              <a:rPr lang="nb-NO" dirty="0" smtClean="0"/>
              <a:t> system!</a:t>
            </a:r>
          </a:p>
          <a:p>
            <a:r>
              <a:rPr lang="nb-NO" dirty="0" smtClean="0"/>
              <a:t>Experiment </a:t>
            </a:r>
            <a:r>
              <a:rPr lang="nb-NO" dirty="0" err="1" smtClean="0"/>
              <a:t>with</a:t>
            </a:r>
            <a:r>
              <a:rPr lang="nb-NO" dirty="0" smtClean="0"/>
              <a:t>, </a:t>
            </a:r>
            <a:r>
              <a:rPr lang="nb-NO" dirty="0" err="1" smtClean="0"/>
              <a:t>develop</a:t>
            </a:r>
            <a:r>
              <a:rPr lang="nb-NO" dirty="0" smtClean="0"/>
              <a:t> and </a:t>
            </a:r>
            <a:r>
              <a:rPr lang="nb-NO" dirty="0" err="1" smtClean="0"/>
              <a:t>implement</a:t>
            </a:r>
            <a:r>
              <a:rPr lang="nb-NO" dirty="0" smtClean="0"/>
              <a:t> end-</a:t>
            </a:r>
            <a:r>
              <a:rPr lang="nb-NO" dirty="0" err="1" smtClean="0"/>
              <a:t>user</a:t>
            </a:r>
            <a:r>
              <a:rPr lang="nb-NO" dirty="0" smtClean="0"/>
              <a:t> </a:t>
            </a:r>
            <a:r>
              <a:rPr lang="nb-NO" dirty="0" err="1" smtClean="0"/>
              <a:t>browsing</a:t>
            </a:r>
            <a:r>
              <a:rPr lang="nb-NO" dirty="0" smtClean="0"/>
              <a:t> </a:t>
            </a:r>
            <a:r>
              <a:rPr lang="nb-NO" dirty="0" err="1" smtClean="0"/>
              <a:t>tools</a:t>
            </a:r>
            <a:endParaRPr lang="nb-NO" dirty="0" smtClean="0"/>
          </a:p>
          <a:p>
            <a:r>
              <a:rPr lang="nb-NO" dirty="0" smtClean="0"/>
              <a:t>Support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mapping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vocabularies</a:t>
            </a:r>
            <a:r>
              <a:rPr lang="nb-NO" dirty="0" smtClean="0"/>
              <a:t> to </a:t>
            </a:r>
            <a:r>
              <a:rPr lang="nb-NO" dirty="0" err="1" smtClean="0"/>
              <a:t>WebDewey</a:t>
            </a:r>
            <a:endParaRPr lang="nb-NO" dirty="0" smtClean="0"/>
          </a:p>
          <a:p>
            <a:r>
              <a:rPr lang="nb-NO" dirty="0" err="1" smtClean="0"/>
              <a:t>Many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 </a:t>
            </a:r>
            <a:r>
              <a:rPr lang="nb-NO" dirty="0" err="1" smtClean="0"/>
              <a:t>find</a:t>
            </a:r>
            <a:r>
              <a:rPr lang="nb-NO" dirty="0" smtClean="0"/>
              <a:t> DDK5 </a:t>
            </a:r>
            <a:r>
              <a:rPr lang="nb-NO" dirty="0" err="1" smtClean="0"/>
              <a:t>too</a:t>
            </a:r>
            <a:r>
              <a:rPr lang="nb-NO" dirty="0" smtClean="0"/>
              <a:t> </a:t>
            </a:r>
            <a:r>
              <a:rPr lang="nb-NO" dirty="0" err="1" smtClean="0"/>
              <a:t>detailed</a:t>
            </a:r>
            <a:r>
              <a:rPr lang="nb-NO" dirty="0" smtClean="0"/>
              <a:t>, show </a:t>
            </a:r>
            <a:r>
              <a:rPr lang="nb-NO" dirty="0" err="1" smtClean="0"/>
              <a:t>where</a:t>
            </a:r>
            <a:r>
              <a:rPr lang="nb-NO" dirty="0" smtClean="0"/>
              <a:t> to </a:t>
            </a:r>
            <a:r>
              <a:rPr lang="nb-NO" dirty="0" err="1" smtClean="0"/>
              <a:t>abbreviate</a:t>
            </a:r>
            <a:endParaRPr lang="nb-NO" dirty="0" smtClean="0"/>
          </a:p>
          <a:p>
            <a:r>
              <a:rPr lang="nb-NO" dirty="0" err="1" smtClean="0"/>
              <a:t>Affordable</a:t>
            </a:r>
            <a:r>
              <a:rPr lang="nb-NO" dirty="0" smtClean="0"/>
              <a:t> </a:t>
            </a:r>
            <a:r>
              <a:rPr lang="nb-NO" dirty="0" err="1" smtClean="0"/>
              <a:t>licence</a:t>
            </a:r>
            <a:r>
              <a:rPr lang="nb-NO" dirty="0" smtClean="0"/>
              <a:t> 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88642"/>
            <a:ext cx="1296145" cy="1037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207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Hanna Lund, </a:t>
            </a:r>
            <a:r>
              <a:rPr lang="nb-NO" dirty="0" err="1" smtClean="0"/>
              <a:t>University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Oslo Library, 1943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«Life is </a:t>
            </a:r>
            <a:r>
              <a:rPr lang="nb-NO" dirty="0" err="1" smtClean="0"/>
              <a:t>too</a:t>
            </a:r>
            <a:r>
              <a:rPr lang="nb-NO" dirty="0" smtClean="0"/>
              <a:t> </a:t>
            </a:r>
            <a:r>
              <a:rPr lang="nb-NO" dirty="0" err="1" smtClean="0"/>
              <a:t>short</a:t>
            </a:r>
            <a:r>
              <a:rPr lang="nb-NO" dirty="0" smtClean="0"/>
              <a:t> to </a:t>
            </a:r>
            <a:r>
              <a:rPr lang="nb-NO" dirty="0" err="1" smtClean="0"/>
              <a:t>allow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neglect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»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  <a:p>
            <a:endParaRPr lang="nb-NO" dirty="0"/>
          </a:p>
        </p:txBody>
      </p:sp>
      <p:pic>
        <p:nvPicPr>
          <p:cNvPr id="1026" name="Picture 2" descr="http://www.happiness-project.com/tfiles/happiness_project/6a00d8341c5aa953ef0120a509acae970b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935139"/>
            <a:ext cx="247650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10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My talk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Who </a:t>
            </a:r>
            <a:r>
              <a:rPr lang="en-GB" dirty="0" smtClean="0"/>
              <a:t>needs</a:t>
            </a:r>
            <a:r>
              <a:rPr lang="nb-NO" dirty="0" smtClean="0"/>
              <a:t> Dewey?</a:t>
            </a:r>
            <a:endParaRPr lang="nb-NO" dirty="0"/>
          </a:p>
        </p:txBody>
      </p:sp>
      <p:pic>
        <p:nvPicPr>
          <p:cNvPr id="5" name="Picture 2" descr="http://www.happiness-project.com/tfiles/happiness_project/6a00d8341c5aa953ef0120a509acae970b.jpg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4464496" cy="4189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12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	 </a:t>
            </a:r>
            <a:r>
              <a:rPr lang="nb-NO" dirty="0" smtClean="0"/>
              <a:t>   Norway</a:t>
            </a:r>
            <a:r>
              <a:rPr lang="nb-NO" dirty="0"/>
              <a:t>: 5 million </a:t>
            </a:r>
            <a:r>
              <a:rPr lang="nb-NO" dirty="0" err="1"/>
              <a:t>people</a:t>
            </a:r>
            <a:r>
              <a:rPr lang="nb-NO" dirty="0"/>
              <a:t> </a:t>
            </a:r>
            <a:r>
              <a:rPr lang="nb-NO" dirty="0" err="1" smtClean="0"/>
              <a:t>scattered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/>
              <a:t> </a:t>
            </a:r>
            <a:r>
              <a:rPr lang="nb-NO" dirty="0" smtClean="0"/>
              <a:t>            </a:t>
            </a:r>
            <a:r>
              <a:rPr lang="nb-NO" dirty="0" err="1" smtClean="0"/>
              <a:t>around</a:t>
            </a:r>
            <a:r>
              <a:rPr lang="nb-NO" dirty="0" smtClean="0"/>
              <a:t> …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  <a:p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432048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Sylinder 4"/>
          <p:cNvSpPr txBox="1"/>
          <p:nvPr/>
        </p:nvSpPr>
        <p:spPr>
          <a:xfrm>
            <a:off x="5508104" y="2204864"/>
            <a:ext cx="28083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b-NO" dirty="0" smtClean="0">
                <a:solidFill>
                  <a:prstClr val="black"/>
                </a:solidFill>
              </a:rPr>
              <a:t>19 </a:t>
            </a:r>
            <a:r>
              <a:rPr lang="nb-NO" dirty="0" err="1" smtClean="0">
                <a:solidFill>
                  <a:prstClr val="black"/>
                </a:solidFill>
              </a:rPr>
              <a:t>counties</a:t>
            </a:r>
            <a:endParaRPr lang="nb-NO" dirty="0" smtClean="0">
              <a:solidFill>
                <a:prstClr val="black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b-NO" dirty="0" smtClean="0">
                <a:solidFill>
                  <a:prstClr val="black"/>
                </a:solidFill>
              </a:rPr>
              <a:t>428 </a:t>
            </a:r>
            <a:r>
              <a:rPr lang="nb-NO" dirty="0" err="1" smtClean="0">
                <a:solidFill>
                  <a:prstClr val="black"/>
                </a:solidFill>
              </a:rPr>
              <a:t>municipalities</a:t>
            </a:r>
            <a:r>
              <a:rPr lang="nb-NO" dirty="0" smtClean="0">
                <a:solidFill>
                  <a:prstClr val="black"/>
                </a:solidFill>
              </a:rPr>
              <a:t>, ranging from 201 </a:t>
            </a:r>
            <a:r>
              <a:rPr lang="nb-NO" dirty="0" err="1" smtClean="0">
                <a:solidFill>
                  <a:prstClr val="black"/>
                </a:solidFill>
              </a:rPr>
              <a:t>inhabitants</a:t>
            </a:r>
            <a:r>
              <a:rPr lang="nb-NO" dirty="0" smtClean="0">
                <a:solidFill>
                  <a:prstClr val="black"/>
                </a:solidFill>
              </a:rPr>
              <a:t> (Utsira) to ca. 600 000 </a:t>
            </a:r>
            <a:r>
              <a:rPr lang="nb-NO" dirty="0" err="1" smtClean="0">
                <a:solidFill>
                  <a:prstClr val="black"/>
                </a:solidFill>
              </a:rPr>
              <a:t>inhabitants</a:t>
            </a:r>
            <a:r>
              <a:rPr lang="nb-NO" dirty="0" smtClean="0">
                <a:solidFill>
                  <a:prstClr val="black"/>
                </a:solidFill>
              </a:rPr>
              <a:t> (Oslo). (2012)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nb-NO" dirty="0" smtClean="0">
                <a:solidFill>
                  <a:prstClr val="black"/>
                </a:solidFill>
              </a:rPr>
              <a:t>Public Library </a:t>
            </a:r>
            <a:r>
              <a:rPr lang="nb-NO" dirty="0" err="1" smtClean="0">
                <a:solidFill>
                  <a:prstClr val="black"/>
                </a:solidFill>
              </a:rPr>
              <a:t>Act</a:t>
            </a:r>
            <a:r>
              <a:rPr lang="nb-NO" dirty="0" smtClean="0">
                <a:solidFill>
                  <a:prstClr val="black"/>
                </a:solidFill>
              </a:rPr>
              <a:t>: </a:t>
            </a:r>
            <a:r>
              <a:rPr lang="nb-NO" dirty="0" err="1" smtClean="0">
                <a:solidFill>
                  <a:prstClr val="black"/>
                </a:solidFill>
              </a:rPr>
              <a:t>Each</a:t>
            </a:r>
            <a:r>
              <a:rPr lang="nb-NO" dirty="0" smtClean="0">
                <a:solidFill>
                  <a:prstClr val="black"/>
                </a:solidFill>
              </a:rPr>
              <a:t> </a:t>
            </a:r>
            <a:r>
              <a:rPr lang="nb-NO" dirty="0" err="1" smtClean="0">
                <a:solidFill>
                  <a:prstClr val="black"/>
                </a:solidFill>
              </a:rPr>
              <a:t>municipality</a:t>
            </a:r>
            <a:r>
              <a:rPr lang="nb-NO" dirty="0" smtClean="0">
                <a:solidFill>
                  <a:prstClr val="black"/>
                </a:solidFill>
              </a:rPr>
              <a:t> </a:t>
            </a:r>
            <a:r>
              <a:rPr lang="nb-NO" dirty="0" err="1" smtClean="0">
                <a:solidFill>
                  <a:prstClr val="black"/>
                </a:solidFill>
              </a:rPr>
              <a:t>shall</a:t>
            </a:r>
            <a:r>
              <a:rPr lang="nb-NO" dirty="0" smtClean="0">
                <a:solidFill>
                  <a:prstClr val="black"/>
                </a:solidFill>
              </a:rPr>
              <a:t> have a </a:t>
            </a:r>
            <a:r>
              <a:rPr lang="nb-NO" dirty="0" err="1" smtClean="0">
                <a:solidFill>
                  <a:prstClr val="black"/>
                </a:solidFill>
              </a:rPr>
              <a:t>public</a:t>
            </a:r>
            <a:r>
              <a:rPr lang="nb-NO" dirty="0" smtClean="0">
                <a:solidFill>
                  <a:prstClr val="black"/>
                </a:solidFill>
              </a:rPr>
              <a:t> </a:t>
            </a:r>
            <a:r>
              <a:rPr lang="nb-NO" dirty="0" err="1" smtClean="0">
                <a:solidFill>
                  <a:prstClr val="black"/>
                </a:solidFill>
              </a:rPr>
              <a:t>library</a:t>
            </a:r>
            <a:r>
              <a:rPr lang="nb-NO" dirty="0" smtClean="0">
                <a:solidFill>
                  <a:prstClr val="black"/>
                </a:solidFill>
              </a:rPr>
              <a:t>, </a:t>
            </a:r>
            <a:r>
              <a:rPr lang="nb-NO" dirty="0" err="1" smtClean="0">
                <a:solidFill>
                  <a:prstClr val="black"/>
                </a:solidFill>
              </a:rPr>
              <a:t>which</a:t>
            </a:r>
            <a:r>
              <a:rPr lang="nb-NO" dirty="0" smtClean="0">
                <a:solidFill>
                  <a:prstClr val="black"/>
                </a:solidFill>
              </a:rPr>
              <a:t> is </a:t>
            </a:r>
            <a:r>
              <a:rPr lang="nb-NO" dirty="0" err="1" smtClean="0">
                <a:solidFill>
                  <a:prstClr val="black"/>
                </a:solidFill>
              </a:rPr>
              <a:t>administered</a:t>
            </a:r>
            <a:r>
              <a:rPr lang="nb-NO" dirty="0" smtClean="0">
                <a:solidFill>
                  <a:prstClr val="black"/>
                </a:solidFill>
              </a:rPr>
              <a:t> by </a:t>
            </a:r>
            <a:r>
              <a:rPr lang="nb-NO" dirty="0" err="1" smtClean="0">
                <a:solidFill>
                  <a:prstClr val="black"/>
                </a:solidFill>
              </a:rPr>
              <a:t>the</a:t>
            </a:r>
            <a:r>
              <a:rPr lang="nb-NO" dirty="0" smtClean="0">
                <a:solidFill>
                  <a:prstClr val="black"/>
                </a:solidFill>
              </a:rPr>
              <a:t> </a:t>
            </a:r>
            <a:r>
              <a:rPr lang="nb-NO" dirty="0" err="1" smtClean="0">
                <a:solidFill>
                  <a:prstClr val="black"/>
                </a:solidFill>
              </a:rPr>
              <a:t>municipality</a:t>
            </a:r>
            <a:r>
              <a:rPr lang="nb-NO" dirty="0" smtClean="0">
                <a:solidFill>
                  <a:prstClr val="black"/>
                </a:solidFill>
              </a:rPr>
              <a:t> </a:t>
            </a:r>
            <a:r>
              <a:rPr lang="nb-NO" dirty="0" err="1" smtClean="0">
                <a:solidFill>
                  <a:prstClr val="black"/>
                </a:solidFill>
              </a:rPr>
              <a:t>alone</a:t>
            </a:r>
            <a:r>
              <a:rPr lang="nb-NO" dirty="0" smtClean="0">
                <a:solidFill>
                  <a:prstClr val="black"/>
                </a:solidFill>
              </a:rPr>
              <a:t> or in </a:t>
            </a:r>
            <a:r>
              <a:rPr lang="nb-NO" dirty="0" err="1" smtClean="0">
                <a:solidFill>
                  <a:prstClr val="black"/>
                </a:solidFill>
              </a:rPr>
              <a:t>cooperation</a:t>
            </a:r>
            <a:r>
              <a:rPr lang="nb-NO" dirty="0" smtClean="0">
                <a:solidFill>
                  <a:prstClr val="black"/>
                </a:solidFill>
              </a:rPr>
              <a:t> </a:t>
            </a:r>
            <a:r>
              <a:rPr lang="nb-NO" dirty="0" err="1" smtClean="0">
                <a:solidFill>
                  <a:prstClr val="black"/>
                </a:solidFill>
              </a:rPr>
              <a:t>with</a:t>
            </a:r>
            <a:r>
              <a:rPr lang="nb-NO" dirty="0" smtClean="0">
                <a:solidFill>
                  <a:prstClr val="black"/>
                </a:solidFill>
              </a:rPr>
              <a:t> </a:t>
            </a:r>
            <a:r>
              <a:rPr lang="nb-NO" dirty="0" err="1" smtClean="0">
                <a:solidFill>
                  <a:prstClr val="black"/>
                </a:solidFill>
              </a:rPr>
              <a:t>other</a:t>
            </a:r>
            <a:r>
              <a:rPr lang="nb-NO" dirty="0" smtClean="0">
                <a:solidFill>
                  <a:prstClr val="black"/>
                </a:solidFill>
              </a:rPr>
              <a:t> </a:t>
            </a:r>
            <a:r>
              <a:rPr lang="nb-NO" dirty="0" err="1" smtClean="0">
                <a:solidFill>
                  <a:prstClr val="black"/>
                </a:solidFill>
              </a:rPr>
              <a:t>municipalities</a:t>
            </a:r>
            <a:endParaRPr lang="nb-NO" dirty="0" smtClean="0">
              <a:solidFill>
                <a:prstClr val="black"/>
              </a:solidFill>
            </a:endParaRPr>
          </a:p>
          <a:p>
            <a:endParaRPr lang="nb-NO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1008112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121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Is </a:t>
            </a:r>
            <a:r>
              <a:rPr lang="nb-NO" dirty="0" err="1" smtClean="0"/>
              <a:t>small</a:t>
            </a:r>
            <a:r>
              <a:rPr lang="nb-NO" dirty="0" smtClean="0"/>
              <a:t> </a:t>
            </a:r>
            <a:r>
              <a:rPr lang="nb-NO" dirty="0" err="1" smtClean="0"/>
              <a:t>beautiful</a:t>
            </a:r>
            <a:r>
              <a:rPr lang="nb-NO" dirty="0" smtClean="0"/>
              <a:t>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smtClean="0"/>
              <a:t>Public </a:t>
            </a:r>
            <a:r>
              <a:rPr lang="nb-NO" dirty="0" err="1" smtClean="0"/>
              <a:t>libraries</a:t>
            </a:r>
            <a:r>
              <a:rPr lang="nb-NO" dirty="0" smtClean="0"/>
              <a:t>:</a:t>
            </a:r>
            <a:endParaRPr lang="nb-NO" dirty="0"/>
          </a:p>
          <a:p>
            <a:pPr marL="0" indent="0">
              <a:buNone/>
            </a:pPr>
            <a:r>
              <a:rPr lang="nb-NO" dirty="0" smtClean="0"/>
              <a:t>Report to </a:t>
            </a:r>
            <a:r>
              <a:rPr lang="nb-NO" dirty="0" err="1" smtClean="0"/>
              <a:t>the</a:t>
            </a:r>
            <a:r>
              <a:rPr lang="nb-NO" dirty="0" smtClean="0"/>
              <a:t> Storting </a:t>
            </a:r>
            <a:r>
              <a:rPr lang="nb-NO" dirty="0"/>
              <a:t>23 (2008-2009): </a:t>
            </a:r>
          </a:p>
          <a:p>
            <a:r>
              <a:rPr lang="nb-NO" dirty="0" smtClean="0"/>
              <a:t>108 </a:t>
            </a:r>
            <a:r>
              <a:rPr lang="nb-NO" dirty="0" err="1" smtClean="0"/>
              <a:t>public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 have less staff </a:t>
            </a:r>
            <a:r>
              <a:rPr lang="nb-NO" dirty="0" err="1" smtClean="0"/>
              <a:t>than</a:t>
            </a:r>
            <a:r>
              <a:rPr lang="nb-NO" dirty="0" smtClean="0"/>
              <a:t> </a:t>
            </a:r>
            <a:r>
              <a:rPr lang="nb-NO" dirty="0" err="1" smtClean="0"/>
              <a:t>one</a:t>
            </a:r>
            <a:r>
              <a:rPr lang="nb-NO" dirty="0" smtClean="0"/>
              <a:t> man-</a:t>
            </a:r>
            <a:r>
              <a:rPr lang="nb-NO" dirty="0" err="1" smtClean="0"/>
              <a:t>year</a:t>
            </a:r>
            <a:endParaRPr lang="nb-NO" dirty="0"/>
          </a:p>
          <a:p>
            <a:r>
              <a:rPr lang="nb-NO" dirty="0" smtClean="0"/>
              <a:t>56 %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public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 have less </a:t>
            </a:r>
            <a:r>
              <a:rPr lang="nb-NO" dirty="0" err="1" smtClean="0"/>
              <a:t>than</a:t>
            </a:r>
            <a:r>
              <a:rPr lang="nb-NO" dirty="0" smtClean="0"/>
              <a:t> </a:t>
            </a:r>
            <a:r>
              <a:rPr lang="nb-NO" dirty="0" err="1" smtClean="0"/>
              <a:t>two</a:t>
            </a:r>
            <a:r>
              <a:rPr lang="nb-NO" dirty="0" smtClean="0"/>
              <a:t> man-</a:t>
            </a:r>
            <a:r>
              <a:rPr lang="nb-NO" dirty="0" err="1" smtClean="0"/>
              <a:t>years</a:t>
            </a:r>
            <a:endParaRPr lang="nb-NO" dirty="0"/>
          </a:p>
          <a:p>
            <a:r>
              <a:rPr lang="nb-NO" dirty="0" smtClean="0"/>
              <a:t>124 </a:t>
            </a:r>
            <a:r>
              <a:rPr lang="nb-NO" dirty="0" err="1" smtClean="0"/>
              <a:t>municipalities</a:t>
            </a:r>
            <a:r>
              <a:rPr lang="nb-NO" dirty="0" smtClean="0"/>
              <a:t> (29 %) have </a:t>
            </a:r>
            <a:r>
              <a:rPr lang="nb-NO" dirty="0" err="1" smtClean="0"/>
              <a:t>no</a:t>
            </a:r>
            <a:r>
              <a:rPr lang="nb-NO" dirty="0" smtClean="0"/>
              <a:t> </a:t>
            </a:r>
            <a:r>
              <a:rPr lang="nb-NO" dirty="0" err="1" smtClean="0"/>
              <a:t>professionally</a:t>
            </a:r>
            <a:endParaRPr lang="nb-NO" dirty="0" smtClean="0"/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</a:t>
            </a:r>
            <a:r>
              <a:rPr lang="nb-NO" dirty="0" err="1" smtClean="0"/>
              <a:t>qualified</a:t>
            </a:r>
            <a:r>
              <a:rPr lang="nb-NO" dirty="0" smtClean="0"/>
              <a:t> </a:t>
            </a:r>
            <a:r>
              <a:rPr lang="nb-NO" dirty="0"/>
              <a:t>head </a:t>
            </a:r>
            <a:r>
              <a:rPr lang="nb-NO" dirty="0" err="1" smtClean="0"/>
              <a:t>librarian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This shows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there</a:t>
            </a:r>
            <a:r>
              <a:rPr lang="nb-NO" dirty="0" smtClean="0"/>
              <a:t> is </a:t>
            </a:r>
            <a:r>
              <a:rPr lang="nb-NO" dirty="0" err="1" smtClean="0"/>
              <a:t>need</a:t>
            </a:r>
            <a:r>
              <a:rPr lang="nb-NO" dirty="0" smtClean="0"/>
              <a:t> to have an </a:t>
            </a:r>
            <a:r>
              <a:rPr lang="nb-NO" dirty="0" err="1" smtClean="0"/>
              <a:t>efficient</a:t>
            </a:r>
            <a:r>
              <a:rPr lang="nb-NO" dirty="0" smtClean="0"/>
              <a:t> </a:t>
            </a:r>
            <a:r>
              <a:rPr lang="nb-NO" dirty="0" err="1" smtClean="0"/>
              <a:t>bibliographic</a:t>
            </a:r>
            <a:r>
              <a:rPr lang="nb-NO" dirty="0" smtClean="0"/>
              <a:t> system 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allows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reuse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(</a:t>
            </a:r>
            <a:r>
              <a:rPr lang="nb-NO" dirty="0" err="1" smtClean="0"/>
              <a:t>classification</a:t>
            </a:r>
            <a:r>
              <a:rPr lang="nb-NO" dirty="0" smtClean="0"/>
              <a:t>) data</a:t>
            </a:r>
          </a:p>
          <a:p>
            <a:pPr marL="0" indent="0">
              <a:buNone/>
            </a:pPr>
            <a:r>
              <a:rPr lang="nb-NO" dirty="0" smtClean="0"/>
              <a:t>Main provider to </a:t>
            </a:r>
            <a:r>
              <a:rPr lang="nb-NO" dirty="0" err="1" smtClean="0"/>
              <a:t>public</a:t>
            </a:r>
            <a:r>
              <a:rPr lang="nb-NO" dirty="0" smtClean="0"/>
              <a:t> and </a:t>
            </a:r>
            <a:r>
              <a:rPr lang="nb-NO" dirty="0" err="1" smtClean="0"/>
              <a:t>school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: Norwegian Library </a:t>
            </a:r>
            <a:r>
              <a:rPr lang="nb-NO" dirty="0" err="1" smtClean="0"/>
              <a:t>Bureau</a:t>
            </a:r>
            <a:r>
              <a:rPr lang="nb-NO" dirty="0" smtClean="0"/>
              <a:t>. DDK5 (latest Norwegian DDC </a:t>
            </a:r>
            <a:r>
              <a:rPr lang="nb-NO" dirty="0" err="1" smtClean="0"/>
              <a:t>translation</a:t>
            </a:r>
            <a:r>
              <a:rPr lang="nb-NO" dirty="0" smtClean="0"/>
              <a:t> used).</a:t>
            </a:r>
            <a:r>
              <a:rPr lang="nb-NO" dirty="0" err="1" smtClean="0"/>
              <a:t>Subject</a:t>
            </a:r>
            <a:r>
              <a:rPr lang="nb-NO" dirty="0" smtClean="0"/>
              <a:t> headings and </a:t>
            </a:r>
            <a:r>
              <a:rPr lang="nb-NO" dirty="0" err="1" smtClean="0"/>
              <a:t>classifiaction</a:t>
            </a:r>
            <a:r>
              <a:rPr lang="nb-NO" dirty="0" smtClean="0"/>
              <a:t> </a:t>
            </a:r>
            <a:r>
              <a:rPr lang="nb-NO" dirty="0" err="1" smtClean="0"/>
              <a:t>numbers</a:t>
            </a:r>
            <a:r>
              <a:rPr lang="nb-NO" dirty="0" smtClean="0"/>
              <a:t> </a:t>
            </a:r>
            <a:r>
              <a:rPr lang="nb-NO" dirty="0" err="1" smtClean="0"/>
              <a:t>mapped</a:t>
            </a:r>
            <a:r>
              <a:rPr lang="nb-NO" dirty="0"/>
              <a:t>: </a:t>
            </a:r>
          </a:p>
          <a:p>
            <a:pPr marL="0" indent="0">
              <a:buNone/>
            </a:pPr>
            <a:r>
              <a:rPr lang="nb-NO" dirty="0" smtClean="0"/>
              <a:t>*</a:t>
            </a:r>
            <a:r>
              <a:rPr lang="nb-NO" dirty="0"/>
              <a:t>650 1$aBoliger$0husholdning$1643.1$2BS$9nob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8089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Academic</a:t>
            </a:r>
            <a:r>
              <a:rPr lang="nb-NO" dirty="0" smtClean="0"/>
              <a:t> and </a:t>
            </a:r>
            <a:r>
              <a:rPr lang="nb-NO" dirty="0" err="1" smtClean="0"/>
              <a:t>special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23528" y="1412776"/>
            <a:ext cx="7920000" cy="42148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 smtClean="0"/>
              <a:t>Library units in all: 314 (</a:t>
            </a:r>
            <a:r>
              <a:rPr lang="nb-NO" dirty="0" err="1" smtClean="0"/>
              <a:t>Statistics</a:t>
            </a:r>
            <a:r>
              <a:rPr lang="nb-NO" dirty="0" smtClean="0"/>
              <a:t> Norway, 2011)</a:t>
            </a:r>
          </a:p>
          <a:p>
            <a:r>
              <a:rPr lang="nb-NO" dirty="0" smtClean="0"/>
              <a:t> 1 </a:t>
            </a:r>
            <a:r>
              <a:rPr lang="nb-NO" dirty="0" err="1" smtClean="0"/>
              <a:t>national</a:t>
            </a:r>
            <a:r>
              <a:rPr lang="nb-NO" dirty="0" smtClean="0"/>
              <a:t> </a:t>
            </a:r>
            <a:r>
              <a:rPr lang="nb-NO" dirty="0" err="1" smtClean="0"/>
              <a:t>library</a:t>
            </a:r>
            <a:endParaRPr lang="nb-NO" dirty="0" smtClean="0"/>
          </a:p>
          <a:p>
            <a:r>
              <a:rPr lang="nb-NO" dirty="0" smtClean="0"/>
              <a:t>146 </a:t>
            </a:r>
            <a:r>
              <a:rPr lang="nb-NO" dirty="0" err="1" smtClean="0"/>
              <a:t>academic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 (</a:t>
            </a:r>
            <a:r>
              <a:rPr lang="nb-NO" dirty="0" err="1" smtClean="0"/>
              <a:t>universities</a:t>
            </a:r>
            <a:r>
              <a:rPr lang="nb-NO" dirty="0" smtClean="0"/>
              <a:t> and </a:t>
            </a:r>
            <a:r>
              <a:rPr lang="nb-NO" dirty="0" err="1" smtClean="0"/>
              <a:t>university</a:t>
            </a:r>
            <a:r>
              <a:rPr lang="nb-NO" dirty="0" smtClean="0"/>
              <a:t> colleges)</a:t>
            </a:r>
          </a:p>
          <a:p>
            <a:r>
              <a:rPr lang="nb-NO" dirty="0" smtClean="0"/>
              <a:t>36 </a:t>
            </a:r>
            <a:r>
              <a:rPr lang="nb-NO" dirty="0" err="1" smtClean="0"/>
              <a:t>libraries</a:t>
            </a:r>
            <a:r>
              <a:rPr lang="nb-NO" dirty="0" smtClean="0"/>
              <a:t> in </a:t>
            </a:r>
            <a:r>
              <a:rPr lang="nb-NO" dirty="0" err="1" smtClean="0"/>
              <a:t>health</a:t>
            </a:r>
            <a:r>
              <a:rPr lang="nb-NO" dirty="0" smtClean="0"/>
              <a:t> </a:t>
            </a:r>
            <a:r>
              <a:rPr lang="nb-NO" dirty="0" err="1" smtClean="0"/>
              <a:t>institutions</a:t>
            </a:r>
            <a:endParaRPr lang="nb-NO" dirty="0" smtClean="0"/>
          </a:p>
          <a:p>
            <a:r>
              <a:rPr lang="nb-NO" dirty="0" smtClean="0"/>
              <a:t>109 </a:t>
            </a:r>
            <a:r>
              <a:rPr lang="nb-NO" dirty="0" err="1" smtClean="0"/>
              <a:t>public</a:t>
            </a:r>
            <a:r>
              <a:rPr lang="nb-NO" dirty="0" smtClean="0"/>
              <a:t> </a:t>
            </a:r>
            <a:r>
              <a:rPr lang="nb-NO" dirty="0" err="1" smtClean="0"/>
              <a:t>special</a:t>
            </a:r>
            <a:r>
              <a:rPr lang="nb-NO" dirty="0" smtClean="0"/>
              <a:t>/</a:t>
            </a:r>
            <a:r>
              <a:rPr lang="nb-NO" dirty="0" err="1" smtClean="0"/>
              <a:t>research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endParaRPr lang="nb-NO" dirty="0" smtClean="0"/>
          </a:p>
          <a:p>
            <a:r>
              <a:rPr lang="nb-NO" dirty="0" smtClean="0"/>
              <a:t>22 private </a:t>
            </a:r>
            <a:r>
              <a:rPr lang="nb-NO" dirty="0" err="1" smtClean="0"/>
              <a:t>special</a:t>
            </a:r>
            <a:r>
              <a:rPr lang="nb-NO" dirty="0" smtClean="0"/>
              <a:t>/</a:t>
            </a:r>
            <a:r>
              <a:rPr lang="nb-NO" dirty="0" err="1" smtClean="0"/>
              <a:t>research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112 </a:t>
            </a:r>
            <a:r>
              <a:rPr lang="nb-NO" dirty="0" err="1" smtClean="0"/>
              <a:t>libraries</a:t>
            </a:r>
            <a:r>
              <a:rPr lang="nb-NO" dirty="0" smtClean="0"/>
              <a:t> in </a:t>
            </a:r>
            <a:r>
              <a:rPr lang="nb-NO" dirty="0" err="1" smtClean="0"/>
              <a:t>research</a:t>
            </a:r>
            <a:r>
              <a:rPr lang="nb-NO" dirty="0" smtClean="0"/>
              <a:t> </a:t>
            </a:r>
            <a:r>
              <a:rPr lang="nb-NO" dirty="0" err="1" smtClean="0"/>
              <a:t>institutions</a:t>
            </a:r>
            <a:r>
              <a:rPr lang="nb-NO" dirty="0" smtClean="0"/>
              <a:t> and </a:t>
            </a:r>
            <a:r>
              <a:rPr lang="nb-NO" dirty="0" err="1" smtClean="0"/>
              <a:t>higher</a:t>
            </a:r>
            <a:r>
              <a:rPr lang="nb-NO" dirty="0" smtClean="0"/>
              <a:t> </a:t>
            </a:r>
            <a:r>
              <a:rPr lang="nb-NO" dirty="0" err="1" smtClean="0"/>
              <a:t>educational</a:t>
            </a:r>
            <a:r>
              <a:rPr lang="nb-NO" dirty="0" smtClean="0"/>
              <a:t> </a:t>
            </a:r>
            <a:r>
              <a:rPr lang="nb-NO" dirty="0" err="1" smtClean="0"/>
              <a:t>institutions</a:t>
            </a:r>
            <a:r>
              <a:rPr lang="nb-NO" dirty="0" smtClean="0"/>
              <a:t> + </a:t>
            </a:r>
            <a:r>
              <a:rPr lang="nb-NO" dirty="0" err="1" smtClean="0"/>
              <a:t>their</a:t>
            </a:r>
            <a:r>
              <a:rPr lang="nb-NO" dirty="0" smtClean="0"/>
              <a:t> </a:t>
            </a:r>
            <a:r>
              <a:rPr lang="nb-NO" dirty="0" err="1" smtClean="0"/>
              <a:t>subunits</a:t>
            </a:r>
            <a:r>
              <a:rPr lang="nb-NO" dirty="0" smtClean="0"/>
              <a:t> </a:t>
            </a:r>
            <a:r>
              <a:rPr lang="nb-NO" dirty="0" err="1" smtClean="0"/>
              <a:t>participate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BIBSYS </a:t>
            </a:r>
            <a:r>
              <a:rPr lang="nb-NO" dirty="0" err="1" smtClean="0"/>
              <a:t>shared</a:t>
            </a:r>
            <a:r>
              <a:rPr lang="nb-NO" dirty="0" smtClean="0"/>
              <a:t> </a:t>
            </a:r>
            <a:r>
              <a:rPr lang="nb-NO" dirty="0" err="1" smtClean="0"/>
              <a:t>cataloguing</a:t>
            </a:r>
            <a:r>
              <a:rPr lang="nb-NO" dirty="0" smtClean="0"/>
              <a:t> system. No </a:t>
            </a:r>
            <a:r>
              <a:rPr lang="nb-NO" dirty="0" err="1" smtClean="0"/>
              <a:t>unified</a:t>
            </a:r>
            <a:r>
              <a:rPr lang="nb-NO" dirty="0"/>
              <a:t> </a:t>
            </a:r>
            <a:r>
              <a:rPr lang="nb-NO" dirty="0" err="1" smtClean="0"/>
              <a:t>classification</a:t>
            </a:r>
            <a:r>
              <a:rPr lang="nb-NO" dirty="0" smtClean="0"/>
              <a:t> and </a:t>
            </a:r>
            <a:r>
              <a:rPr lang="nb-NO" dirty="0" err="1" smtClean="0"/>
              <a:t>subject</a:t>
            </a:r>
            <a:r>
              <a:rPr lang="nb-NO" dirty="0" smtClean="0"/>
              <a:t> data policy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7912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Haakon Nyhuus «</a:t>
            </a:r>
            <a:r>
              <a:rPr lang="nb-NO" dirty="0" err="1" smtClean="0"/>
              <a:t>imported</a:t>
            </a:r>
            <a:r>
              <a:rPr lang="nb-NO" dirty="0" smtClean="0"/>
              <a:t>» </a:t>
            </a:r>
            <a:r>
              <a:rPr lang="nb-NO" dirty="0" err="1" smtClean="0"/>
              <a:t>Dewey</a:t>
            </a:r>
            <a:r>
              <a:rPr lang="nb-NO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5"/>
            <a:r>
              <a:rPr lang="nb-NO" dirty="0" err="1" smtClean="0"/>
              <a:t>Newberry</a:t>
            </a:r>
            <a:r>
              <a:rPr lang="nb-NO" dirty="0" smtClean="0"/>
              <a:t> Library, Chicago Public </a:t>
            </a:r>
            <a:r>
              <a:rPr lang="nb-NO" dirty="0" err="1" smtClean="0"/>
              <a:t>Libray</a:t>
            </a:r>
            <a:endParaRPr lang="nb-NO" dirty="0" smtClean="0"/>
          </a:p>
          <a:p>
            <a:pPr lvl="5"/>
            <a:r>
              <a:rPr lang="nb-NO" dirty="0" smtClean="0"/>
              <a:t>Head </a:t>
            </a:r>
            <a:r>
              <a:rPr lang="nb-NO" dirty="0" err="1" smtClean="0"/>
              <a:t>of</a:t>
            </a:r>
            <a:r>
              <a:rPr lang="nb-NO" dirty="0" smtClean="0"/>
              <a:t> Oslo Public Library in 1897</a:t>
            </a:r>
          </a:p>
          <a:p>
            <a:pPr lvl="5"/>
            <a:r>
              <a:rPr lang="nb-NO" dirty="0" smtClean="0"/>
              <a:t>Library reformer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century</a:t>
            </a:r>
            <a:r>
              <a:rPr lang="nb-NO" dirty="0" smtClean="0"/>
              <a:t>!</a:t>
            </a:r>
          </a:p>
          <a:p>
            <a:pPr lvl="5"/>
            <a:r>
              <a:rPr lang="nb-NO" dirty="0" err="1" smtClean="0"/>
              <a:t>Introduced</a:t>
            </a:r>
            <a:r>
              <a:rPr lang="nb-NO" dirty="0" smtClean="0"/>
              <a:t> </a:t>
            </a:r>
            <a:r>
              <a:rPr lang="nb-NO" dirty="0" err="1" smtClean="0"/>
              <a:t>Dewey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library</a:t>
            </a:r>
            <a:r>
              <a:rPr lang="nb-NO" dirty="0" smtClean="0"/>
              <a:t> 1898</a:t>
            </a:r>
          </a:p>
          <a:p>
            <a:pPr lvl="5"/>
            <a:r>
              <a:rPr lang="nb-NO" dirty="0" err="1" smtClean="0"/>
              <a:t>Mildly</a:t>
            </a:r>
            <a:r>
              <a:rPr lang="nb-NO" dirty="0" smtClean="0"/>
              <a:t> </a:t>
            </a:r>
            <a:r>
              <a:rPr lang="nb-NO" dirty="0" err="1" smtClean="0"/>
              <a:t>sceptical</a:t>
            </a:r>
            <a:r>
              <a:rPr lang="nb-NO" dirty="0" smtClean="0"/>
              <a:t> to </a:t>
            </a:r>
            <a:r>
              <a:rPr lang="nb-NO" dirty="0" err="1" smtClean="0"/>
              <a:t>Dewey</a:t>
            </a:r>
            <a:r>
              <a:rPr lang="nb-NO" dirty="0" smtClean="0"/>
              <a:t>: «…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old</a:t>
            </a:r>
            <a:r>
              <a:rPr lang="nb-NO" dirty="0" smtClean="0"/>
              <a:t> </a:t>
            </a:r>
            <a:r>
              <a:rPr lang="nb-NO" dirty="0" err="1" smtClean="0"/>
              <a:t>carriage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</a:t>
            </a:r>
            <a:r>
              <a:rPr lang="nb-NO" dirty="0" err="1" smtClean="0"/>
              <a:t>its</a:t>
            </a:r>
            <a:r>
              <a:rPr lang="nb-NO" dirty="0" smtClean="0"/>
              <a:t> </a:t>
            </a:r>
            <a:r>
              <a:rPr lang="nb-NO" dirty="0" err="1" smtClean="0"/>
              <a:t>ten</a:t>
            </a:r>
            <a:r>
              <a:rPr lang="nb-NO" dirty="0" smtClean="0"/>
              <a:t> </a:t>
            </a:r>
            <a:r>
              <a:rPr lang="nb-NO" dirty="0" err="1" smtClean="0"/>
              <a:t>wheels</a:t>
            </a:r>
            <a:r>
              <a:rPr lang="nb-NO" dirty="0"/>
              <a:t>,</a:t>
            </a:r>
            <a:r>
              <a:rPr lang="nb-NO" dirty="0" smtClean="0"/>
              <a:t> </a:t>
            </a:r>
            <a:r>
              <a:rPr lang="nb-NO" dirty="0" err="1"/>
              <a:t>s</a:t>
            </a:r>
            <a:r>
              <a:rPr lang="nb-NO" dirty="0" err="1" smtClean="0"/>
              <a:t>ome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a </a:t>
            </a:r>
            <a:r>
              <a:rPr lang="nb-NO" dirty="0" err="1" smtClean="0"/>
              <a:t>little</a:t>
            </a:r>
            <a:r>
              <a:rPr lang="nb-NO" dirty="0" smtClean="0"/>
              <a:t> </a:t>
            </a:r>
            <a:r>
              <a:rPr lang="nb-NO" dirty="0" err="1" smtClean="0"/>
              <a:t>loose</a:t>
            </a:r>
            <a:r>
              <a:rPr lang="nb-NO" dirty="0" smtClean="0"/>
              <a:t> and </a:t>
            </a:r>
            <a:r>
              <a:rPr lang="nb-NO" dirty="0" err="1" smtClean="0"/>
              <a:t>shaky</a:t>
            </a:r>
            <a:r>
              <a:rPr lang="nb-NO" dirty="0" smtClean="0"/>
              <a:t> from </a:t>
            </a:r>
            <a:r>
              <a:rPr lang="nb-NO" dirty="0" err="1" smtClean="0"/>
              <a:t>wear</a:t>
            </a:r>
            <a:r>
              <a:rPr lang="nb-NO" dirty="0" smtClean="0"/>
              <a:t> and </a:t>
            </a:r>
            <a:r>
              <a:rPr lang="nb-NO" dirty="0" err="1" smtClean="0"/>
              <a:t>tear</a:t>
            </a:r>
            <a:r>
              <a:rPr lang="nb-NO" dirty="0" smtClean="0"/>
              <a:t>…»</a:t>
            </a:r>
          </a:p>
          <a:p>
            <a:pPr lvl="5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Who </a:t>
            </a:r>
            <a:r>
              <a:rPr lang="nb-NO" dirty="0" err="1" smtClean="0"/>
              <a:t>needs</a:t>
            </a:r>
            <a:r>
              <a:rPr lang="nb-NO" dirty="0" smtClean="0"/>
              <a:t> </a:t>
            </a:r>
            <a:r>
              <a:rPr lang="nb-NO" dirty="0" err="1" smtClean="0"/>
              <a:t>Dewey</a:t>
            </a:r>
            <a:r>
              <a:rPr lang="nb-NO" dirty="0" smtClean="0"/>
              <a:t>?</a:t>
            </a:r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19240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869160"/>
            <a:ext cx="1371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9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Arne Arnesen – </a:t>
            </a:r>
            <a:r>
              <a:rPr lang="nb-NO" dirty="0" err="1" smtClean="0"/>
              <a:t>disseminated</a:t>
            </a:r>
            <a:r>
              <a:rPr lang="nb-NO" dirty="0" smtClean="0"/>
              <a:t> </a:t>
            </a:r>
            <a:r>
              <a:rPr lang="nb-NO" dirty="0" err="1" smtClean="0"/>
              <a:t>Dewey</a:t>
            </a:r>
            <a:r>
              <a:rPr lang="nb-NO" dirty="0" smtClean="0"/>
              <a:t> 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 smtClean="0"/>
              <a:t>?    Picture from Oslo Public Library</a:t>
            </a:r>
            <a:endParaRPr lang="nb-NO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77807"/>
            <a:ext cx="4845348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561667" y="2132856"/>
            <a:ext cx="3347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b-NO" dirty="0"/>
              <a:t>Head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cataloguing</a:t>
            </a:r>
            <a:r>
              <a:rPr lang="nb-NO" dirty="0"/>
              <a:t>, later head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library</a:t>
            </a:r>
            <a:endParaRPr lang="nb-NO" dirty="0"/>
          </a:p>
          <a:p>
            <a:pPr marL="285750" indent="-285750">
              <a:buFont typeface="Arial" pitchFamily="34" charset="0"/>
              <a:buChar char="•"/>
            </a:pPr>
            <a:r>
              <a:rPr lang="nb-NO" dirty="0" err="1"/>
              <a:t>Published</a:t>
            </a:r>
            <a:r>
              <a:rPr lang="nb-NO" dirty="0"/>
              <a:t> </a:t>
            </a:r>
            <a:r>
              <a:rPr lang="nb-NO" dirty="0" err="1"/>
              <a:t>articles</a:t>
            </a:r>
            <a:r>
              <a:rPr lang="nb-NO" dirty="0"/>
              <a:t>/</a:t>
            </a:r>
            <a:r>
              <a:rPr lang="nb-NO" dirty="0" err="1"/>
              <a:t>books</a:t>
            </a:r>
            <a:r>
              <a:rPr lang="nb-NO" dirty="0"/>
              <a:t>  </a:t>
            </a:r>
            <a:r>
              <a:rPr lang="nb-NO" dirty="0" err="1"/>
              <a:t>about</a:t>
            </a:r>
            <a:r>
              <a:rPr lang="nb-NO" dirty="0"/>
              <a:t> </a:t>
            </a:r>
            <a:r>
              <a:rPr lang="nb-NO" dirty="0" err="1"/>
              <a:t>cataloguing</a:t>
            </a:r>
            <a:r>
              <a:rPr lang="nb-NO" dirty="0"/>
              <a:t> and </a:t>
            </a:r>
            <a:r>
              <a:rPr lang="nb-NO" dirty="0" err="1" smtClean="0"/>
              <a:t>classification</a:t>
            </a:r>
            <a:endParaRPr lang="nb-NO" dirty="0"/>
          </a:p>
          <a:p>
            <a:pPr marL="285750" indent="-285750">
              <a:buFont typeface="Arial" pitchFamily="34" charset="0"/>
              <a:buChar char="•"/>
            </a:pPr>
            <a:r>
              <a:rPr lang="nb-NO" dirty="0" err="1"/>
              <a:t>Published</a:t>
            </a:r>
            <a:r>
              <a:rPr lang="nb-NO" dirty="0"/>
              <a:t> </a:t>
            </a:r>
            <a:r>
              <a:rPr lang="nb-NO" dirty="0" err="1"/>
              <a:t>cataloguing</a:t>
            </a:r>
            <a:r>
              <a:rPr lang="nb-NO" dirty="0"/>
              <a:t> </a:t>
            </a:r>
            <a:r>
              <a:rPr lang="nb-NO" dirty="0" err="1" smtClean="0"/>
              <a:t>rules</a:t>
            </a:r>
            <a:r>
              <a:rPr lang="nb-NO" dirty="0" smtClean="0"/>
              <a:t> and DDC </a:t>
            </a:r>
            <a:r>
              <a:rPr lang="nb-NO" dirty="0" err="1"/>
              <a:t>schedules</a:t>
            </a:r>
            <a:r>
              <a:rPr lang="nb-NO" dirty="0"/>
              <a:t> in </a:t>
            </a:r>
            <a:r>
              <a:rPr lang="nb-NO" dirty="0" smtClean="0"/>
              <a:t>Norwegian</a:t>
            </a:r>
            <a:endParaRPr lang="nb-NO" dirty="0"/>
          </a:p>
          <a:p>
            <a:pPr marL="285750" indent="-285750">
              <a:buFont typeface="Arial" pitchFamily="34" charset="0"/>
              <a:buChar char="•"/>
            </a:pPr>
            <a:r>
              <a:rPr lang="nb-NO" dirty="0" err="1" smtClean="0"/>
              <a:t>Initiated</a:t>
            </a:r>
            <a:r>
              <a:rPr lang="nb-NO" dirty="0" smtClean="0"/>
              <a:t> </a:t>
            </a:r>
            <a:r>
              <a:rPr lang="nb-NO" dirty="0" err="1"/>
              <a:t>courses</a:t>
            </a:r>
            <a:r>
              <a:rPr lang="nb-NO" dirty="0"/>
              <a:t> in </a:t>
            </a:r>
            <a:r>
              <a:rPr lang="nb-NO" dirty="0" err="1"/>
              <a:t>librarianship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0202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All </a:t>
            </a:r>
            <a:r>
              <a:rPr lang="nb-NO" dirty="0" err="1" smtClean="0"/>
              <a:t>editions</a:t>
            </a:r>
            <a:r>
              <a:rPr lang="nb-NO" dirty="0" smtClean="0"/>
              <a:t> up to 1983 </a:t>
            </a:r>
            <a:r>
              <a:rPr lang="nb-NO" dirty="0" err="1" smtClean="0"/>
              <a:t>named</a:t>
            </a:r>
            <a:r>
              <a:rPr lang="nb-NO" dirty="0" smtClean="0"/>
              <a:t> </a:t>
            </a:r>
            <a:r>
              <a:rPr lang="nb-NO" dirty="0" err="1" smtClean="0"/>
              <a:t>after</a:t>
            </a:r>
            <a:r>
              <a:rPr lang="nb-NO" dirty="0" smtClean="0"/>
              <a:t> Arnesen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2806148" cy="421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39952" y="1999144"/>
            <a:ext cx="46850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b-NO" dirty="0"/>
              <a:t>Bøkenes </a:t>
            </a:r>
            <a:r>
              <a:rPr lang="nb-NO" dirty="0" err="1"/>
              <a:t>opstilling</a:t>
            </a:r>
            <a:r>
              <a:rPr lang="nb-NO" dirty="0"/>
              <a:t> og </a:t>
            </a:r>
            <a:r>
              <a:rPr lang="nb-NO" dirty="0" smtClean="0"/>
              <a:t>nummerering,  1914</a:t>
            </a:r>
          </a:p>
          <a:p>
            <a:r>
              <a:rPr lang="nb-NO" dirty="0"/>
              <a:t> </a:t>
            </a:r>
            <a:r>
              <a:rPr lang="nb-NO" dirty="0" smtClean="0"/>
              <a:t>      (1. </a:t>
            </a:r>
            <a:r>
              <a:rPr lang="nb-NO" dirty="0"/>
              <a:t>ed.)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nb-NO" dirty="0" smtClean="0"/>
              <a:t>Klassifikasjon </a:t>
            </a:r>
            <a:r>
              <a:rPr lang="nb-NO" dirty="0"/>
              <a:t>etter </a:t>
            </a:r>
            <a:r>
              <a:rPr lang="nb-NO" dirty="0" err="1"/>
              <a:t>Melvil</a:t>
            </a:r>
            <a:r>
              <a:rPr lang="nb-NO" dirty="0"/>
              <a:t> </a:t>
            </a:r>
            <a:r>
              <a:rPr lang="nb-NO" dirty="0" err="1"/>
              <a:t>Deweys</a:t>
            </a:r>
            <a:r>
              <a:rPr lang="nb-NO" dirty="0"/>
              <a:t> system, 1920 </a:t>
            </a:r>
            <a:r>
              <a:rPr lang="nb-NO" dirty="0" smtClean="0"/>
              <a:t>(2. ed.)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nb-NO" dirty="0"/>
              <a:t>Klassifikasjon etter </a:t>
            </a:r>
            <a:r>
              <a:rPr lang="nb-NO" dirty="0" err="1"/>
              <a:t>Melvil</a:t>
            </a:r>
            <a:r>
              <a:rPr lang="nb-NO" dirty="0"/>
              <a:t> </a:t>
            </a:r>
            <a:r>
              <a:rPr lang="nb-NO" dirty="0" err="1"/>
              <a:t>Deweys</a:t>
            </a:r>
            <a:r>
              <a:rPr lang="nb-NO" dirty="0"/>
              <a:t> system, </a:t>
            </a:r>
            <a:r>
              <a:rPr lang="nb-NO" dirty="0" smtClean="0"/>
              <a:t>1969 </a:t>
            </a:r>
            <a:r>
              <a:rPr lang="nb-NO" dirty="0"/>
              <a:t>(3. </a:t>
            </a:r>
            <a:r>
              <a:rPr lang="nb-NO" dirty="0" smtClean="0"/>
              <a:t>ed.)</a:t>
            </a:r>
            <a:endParaRPr lang="nb-NO" dirty="0"/>
          </a:p>
          <a:p>
            <a:pPr marL="285750" indent="-285750">
              <a:buFont typeface="Arial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itchFamily="34" charset="0"/>
              <a:buChar char="•"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44545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Historically</a:t>
            </a:r>
            <a:r>
              <a:rPr lang="nb-NO" dirty="0" smtClean="0"/>
              <a:t>: </a:t>
            </a:r>
            <a:r>
              <a:rPr lang="nb-NO" dirty="0" err="1" smtClean="0"/>
              <a:t>Dewey</a:t>
            </a:r>
            <a:r>
              <a:rPr lang="nb-NO" dirty="0" smtClean="0"/>
              <a:t> = </a:t>
            </a:r>
            <a:r>
              <a:rPr lang="nb-NO" dirty="0" err="1" smtClean="0"/>
              <a:t>public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smtClean="0"/>
              <a:t>The </a:t>
            </a:r>
            <a:r>
              <a:rPr lang="nb-NO" dirty="0" err="1" smtClean="0"/>
              <a:t>national</a:t>
            </a:r>
            <a:r>
              <a:rPr lang="nb-NO" dirty="0" smtClean="0"/>
              <a:t> </a:t>
            </a:r>
            <a:r>
              <a:rPr lang="nb-NO" dirty="0" err="1" smtClean="0"/>
              <a:t>bibliography</a:t>
            </a:r>
            <a:r>
              <a:rPr lang="nb-NO" dirty="0" smtClean="0"/>
              <a:t> (</a:t>
            </a:r>
            <a:r>
              <a:rPr lang="nb-NO" dirty="0" err="1" smtClean="0"/>
              <a:t>University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Oslo Library) </a:t>
            </a:r>
            <a:r>
              <a:rPr lang="nb-NO" dirty="0" err="1" smtClean="0"/>
              <a:t>started</a:t>
            </a:r>
            <a:r>
              <a:rPr lang="nb-NO" dirty="0" smtClean="0"/>
              <a:t> </a:t>
            </a:r>
            <a:r>
              <a:rPr lang="nb-NO" dirty="0" err="1" smtClean="0"/>
              <a:t>using</a:t>
            </a:r>
            <a:r>
              <a:rPr lang="nb-NO" dirty="0" smtClean="0"/>
              <a:t> </a:t>
            </a:r>
            <a:r>
              <a:rPr lang="nb-NO" dirty="0" err="1" smtClean="0"/>
              <a:t>Dewey</a:t>
            </a:r>
            <a:r>
              <a:rPr lang="nb-NO" dirty="0" smtClean="0"/>
              <a:t> in 1956</a:t>
            </a:r>
          </a:p>
          <a:p>
            <a:r>
              <a:rPr lang="nb-NO" dirty="0" err="1" smtClean="0"/>
              <a:t>Academic</a:t>
            </a:r>
            <a:r>
              <a:rPr lang="nb-NO" dirty="0" smtClean="0"/>
              <a:t>/</a:t>
            </a:r>
            <a:r>
              <a:rPr lang="nb-NO" dirty="0" err="1" smtClean="0"/>
              <a:t>special</a:t>
            </a:r>
            <a:r>
              <a:rPr lang="nb-NO" dirty="0" smtClean="0"/>
              <a:t> </a:t>
            </a:r>
            <a:r>
              <a:rPr lang="nb-NO" dirty="0" err="1" smtClean="0"/>
              <a:t>libraries</a:t>
            </a:r>
            <a:r>
              <a:rPr lang="nb-NO" dirty="0" smtClean="0"/>
              <a:t>: </a:t>
            </a:r>
          </a:p>
          <a:p>
            <a:pPr lvl="1"/>
            <a:r>
              <a:rPr lang="nb-NO" dirty="0" smtClean="0"/>
              <a:t>«Home </a:t>
            </a:r>
            <a:r>
              <a:rPr lang="nb-NO" dirty="0" err="1" smtClean="0"/>
              <a:t>grown</a:t>
            </a:r>
            <a:r>
              <a:rPr lang="nb-NO" dirty="0"/>
              <a:t> </a:t>
            </a:r>
            <a:r>
              <a:rPr lang="nb-NO" dirty="0" smtClean="0"/>
              <a:t>systems»</a:t>
            </a:r>
          </a:p>
          <a:p>
            <a:pPr lvl="1"/>
            <a:r>
              <a:rPr lang="nb-NO" dirty="0" smtClean="0"/>
              <a:t>UDC </a:t>
            </a:r>
          </a:p>
          <a:p>
            <a:pPr lvl="1"/>
            <a:r>
              <a:rPr lang="nb-NO" dirty="0" err="1" smtClean="0"/>
              <a:t>Dewey</a:t>
            </a:r>
            <a:endParaRPr lang="nb-NO" dirty="0" smtClean="0"/>
          </a:p>
          <a:p>
            <a:r>
              <a:rPr lang="nb-NO" dirty="0" smtClean="0"/>
              <a:t>No </a:t>
            </a:r>
            <a:r>
              <a:rPr lang="nb-NO" dirty="0" err="1" smtClean="0"/>
              <a:t>official</a:t>
            </a:r>
            <a:r>
              <a:rPr lang="nb-NO" dirty="0" smtClean="0"/>
              <a:t> </a:t>
            </a:r>
            <a:r>
              <a:rPr lang="nb-NO" dirty="0" err="1" smtClean="0"/>
              <a:t>coordination</a:t>
            </a:r>
            <a:r>
              <a:rPr lang="nb-NO" dirty="0" smtClean="0"/>
              <a:t> </a:t>
            </a:r>
            <a:r>
              <a:rPr lang="nb-NO" dirty="0" err="1" smtClean="0"/>
              <a:t>between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two</a:t>
            </a:r>
            <a:r>
              <a:rPr lang="nb-NO" dirty="0" smtClean="0"/>
              <a:t> </a:t>
            </a:r>
            <a:r>
              <a:rPr lang="nb-NO" dirty="0" err="1" smtClean="0"/>
              <a:t>sectors</a:t>
            </a:r>
            <a:r>
              <a:rPr lang="nb-NO" dirty="0" smtClean="0"/>
              <a:t>, </a:t>
            </a:r>
            <a:r>
              <a:rPr lang="nb-NO" dirty="0" err="1" smtClean="0"/>
              <a:t>Dewey</a:t>
            </a:r>
            <a:r>
              <a:rPr lang="nb-NO" dirty="0" smtClean="0"/>
              <a:t> </a:t>
            </a:r>
            <a:r>
              <a:rPr lang="nb-NO" dirty="0" err="1" smtClean="0"/>
              <a:t>remained</a:t>
            </a:r>
            <a:r>
              <a:rPr lang="nb-NO" dirty="0" smtClean="0"/>
              <a:t> «</a:t>
            </a:r>
            <a:r>
              <a:rPr lang="nb-NO" dirty="0" err="1" smtClean="0"/>
              <a:t>public</a:t>
            </a:r>
            <a:r>
              <a:rPr lang="nb-NO" dirty="0" smtClean="0"/>
              <a:t> </a:t>
            </a:r>
            <a:r>
              <a:rPr lang="nb-NO" dirty="0" err="1" smtClean="0"/>
              <a:t>library</a:t>
            </a:r>
            <a:r>
              <a:rPr lang="nb-NO" dirty="0" smtClean="0"/>
              <a:t> </a:t>
            </a:r>
            <a:r>
              <a:rPr lang="nb-NO" dirty="0" err="1" smtClean="0"/>
              <a:t>property</a:t>
            </a:r>
            <a:r>
              <a:rPr lang="nb-NO" dirty="0" smtClean="0"/>
              <a:t>»</a:t>
            </a:r>
          </a:p>
          <a:p>
            <a:r>
              <a:rPr lang="nb-NO" dirty="0" smtClean="0"/>
              <a:t>1977: National Office for Research </a:t>
            </a:r>
            <a:r>
              <a:rPr lang="nb-NO" dirty="0" err="1" smtClean="0"/>
              <a:t>Documentation</a:t>
            </a:r>
            <a:r>
              <a:rPr lang="nb-NO" dirty="0" smtClean="0"/>
              <a:t>, </a:t>
            </a:r>
            <a:r>
              <a:rPr lang="nb-NO" dirty="0" err="1" smtClean="0"/>
              <a:t>Academic</a:t>
            </a:r>
            <a:r>
              <a:rPr lang="nb-NO" dirty="0" smtClean="0"/>
              <a:t> and Special Libraries (RBT) </a:t>
            </a:r>
            <a:r>
              <a:rPr lang="nb-NO" dirty="0" err="1" smtClean="0"/>
              <a:t>established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Norwegian General </a:t>
            </a:r>
            <a:r>
              <a:rPr lang="nb-NO" dirty="0" err="1" smtClean="0"/>
              <a:t>Classification</a:t>
            </a:r>
            <a:r>
              <a:rPr lang="nb-NO" dirty="0" smtClean="0"/>
              <a:t> Committee, DDC </a:t>
            </a:r>
            <a:r>
              <a:rPr lang="nb-NO" dirty="0" err="1" smtClean="0"/>
              <a:t>Section</a:t>
            </a:r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needs</a:t>
            </a:r>
            <a:r>
              <a:rPr lang="nb-NO" dirty="0"/>
              <a:t> </a:t>
            </a:r>
            <a:r>
              <a:rPr lang="nb-NO" dirty="0" err="1"/>
              <a:t>Dewey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8820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A-powerpoint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HIOA-powerpointmal</Template>
  <TotalTime>1541</TotalTime>
  <Words>1221</Words>
  <Application>Microsoft Office PowerPoint</Application>
  <PresentationFormat>On-screen Show (4:3)</PresentationFormat>
  <Paragraphs>159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HIOA-powerpointmal</vt:lpstr>
      <vt:lpstr>Who needs Dewey?</vt:lpstr>
      <vt:lpstr>My talk</vt:lpstr>
      <vt:lpstr>     Norway: 5 million people scattered              around …</vt:lpstr>
      <vt:lpstr>Is small beautiful?</vt:lpstr>
      <vt:lpstr>Academic and special libraries</vt:lpstr>
      <vt:lpstr>Haakon Nyhuus «imported» Dewey </vt:lpstr>
      <vt:lpstr>Arne Arnesen – disseminated Dewey </vt:lpstr>
      <vt:lpstr>All editions up to 1983 named after Arnesen</vt:lpstr>
      <vt:lpstr>Historically: Dewey = public libraries</vt:lpstr>
      <vt:lpstr>1970s – Turning point</vt:lpstr>
      <vt:lpstr>National classification policy (1977)</vt:lpstr>
      <vt:lpstr>National classification policy (1977)</vt:lpstr>
      <vt:lpstr>Results …</vt:lpstr>
      <vt:lpstr>Intermediary editions (DDK4 and DDK5)</vt:lpstr>
      <vt:lpstr>When replacing DDK5</vt:lpstr>
      <vt:lpstr>Reasons for choosing a full translation of DDC: </vt:lpstr>
      <vt:lpstr>Cultural diversity … BIBSYS</vt:lpstr>
      <vt:lpstr>       Classification issues which need                attention</vt:lpstr>
      <vt:lpstr>Hanna Lund, University of Oslo Library, 1943</vt:lpstr>
    </vt:vector>
  </TitlesOfParts>
  <Company>Høgksolen i Oslo og Akershus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needs Dewey?</dc:title>
  <dc:creator>Unni Knutsen</dc:creator>
  <cp:lastModifiedBy>Gordon Dunsire</cp:lastModifiedBy>
  <cp:revision>95</cp:revision>
  <cp:lastPrinted>2013-04-10T13:48:49Z</cp:lastPrinted>
  <dcterms:created xsi:type="dcterms:W3CDTF">2013-03-22T09:53:31Z</dcterms:created>
  <dcterms:modified xsi:type="dcterms:W3CDTF">2013-06-01T18:41:30Z</dcterms:modified>
</cp:coreProperties>
</file>