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88"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7102475" cy="10234613"/>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14" autoAdjust="0"/>
  </p:normalViewPr>
  <p:slideViewPr>
    <p:cSldViewPr>
      <p:cViewPr varScale="1">
        <p:scale>
          <a:sx n="46" d="100"/>
          <a:sy n="46" d="100"/>
        </p:scale>
        <p:origin x="1200" y="48"/>
      </p:cViewPr>
      <p:guideLst>
        <p:guide orient="horz" pos="2160"/>
        <p:guide pos="2880"/>
      </p:guideLst>
    </p:cSldViewPr>
  </p:slideViewPr>
  <p:notesTextViewPr>
    <p:cViewPr>
      <p:scale>
        <a:sx n="100" d="100"/>
        <a:sy n="100" d="100"/>
      </p:scale>
      <p:origin x="0" y="0"/>
    </p:cViewPr>
  </p:notesTextViewPr>
  <p:notesViewPr>
    <p:cSldViewPr showGuides="1">
      <p:cViewPr varScale="1">
        <p:scale>
          <a:sx n="80" d="100"/>
          <a:sy n="80" d="100"/>
        </p:scale>
        <p:origin x="-3834"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defRPr sz="1300">
                <a:latin typeface="Arial" charset="0"/>
              </a:defRPr>
            </a:lvl1pPr>
          </a:lstStyle>
          <a:p>
            <a:pPr>
              <a:defRPr/>
            </a:pPr>
            <a:endParaRPr lang="de-DE"/>
          </a:p>
        </p:txBody>
      </p:sp>
      <p:sp>
        <p:nvSpPr>
          <p:cNvPr id="20483" name="Rectangle 3"/>
          <p:cNvSpPr>
            <a:spLocks noGrp="1" noChangeArrowheads="1"/>
          </p:cNvSpPr>
          <p:nvPr>
            <p:ph type="dt" idx="1"/>
          </p:nvPr>
        </p:nvSpPr>
        <p:spPr bwMode="auto">
          <a:xfrm>
            <a:off x="4023092" y="0"/>
            <a:ext cx="3077739" cy="511731"/>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a:defRPr sz="13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10248" y="4861441"/>
            <a:ext cx="5681980" cy="4605576"/>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defRPr sz="130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4023092" y="9721106"/>
            <a:ext cx="3077739" cy="511731"/>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a:defRPr sz="1300">
                <a:latin typeface="Arial" charset="0"/>
              </a:defRPr>
            </a:lvl1pPr>
          </a:lstStyle>
          <a:p>
            <a:pPr>
              <a:defRPr/>
            </a:pPr>
            <a:fld id="{A6B60990-A456-4E15-8235-A772450F9E97}" type="slidenum">
              <a:rPr lang="de-DE"/>
              <a:pPr>
                <a:defRPr/>
              </a:pPr>
              <a:t>‹#›</a:t>
            </a:fld>
            <a:endParaRPr lang="de-DE"/>
          </a:p>
        </p:txBody>
      </p:sp>
    </p:spTree>
    <p:extLst>
      <p:ext uri="{BB962C8B-B14F-4D97-AF65-F5344CB8AC3E}">
        <p14:creationId xmlns:p14="http://schemas.microsoft.com/office/powerpoint/2010/main" val="863579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a:t>
            </a:fld>
            <a:endParaRPr lang="de-DE"/>
          </a:p>
        </p:txBody>
      </p:sp>
    </p:spTree>
    <p:extLst>
      <p:ext uri="{BB962C8B-B14F-4D97-AF65-F5344CB8AC3E}">
        <p14:creationId xmlns:p14="http://schemas.microsoft.com/office/powerpoint/2010/main" val="353528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10</a:t>
            </a:fld>
            <a:endParaRPr lang="de-DE"/>
          </a:p>
        </p:txBody>
      </p:sp>
    </p:spTree>
    <p:extLst>
      <p:ext uri="{BB962C8B-B14F-4D97-AF65-F5344CB8AC3E}">
        <p14:creationId xmlns:p14="http://schemas.microsoft.com/office/powerpoint/2010/main" val="255023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Let</a:t>
            </a:r>
            <a:r>
              <a:rPr lang="en-US" baseline="0" noProof="0" dirty="0" smtClean="0"/>
              <a:t> us now go to the Updates page, the heart of the new functionality.</a:t>
            </a:r>
          </a:p>
          <a:p>
            <a:endParaRPr lang="en-US" baseline="0" noProof="0" dirty="0" smtClean="0"/>
          </a:p>
          <a:p>
            <a:r>
              <a:rPr lang="en-US" baseline="0" noProof="0" dirty="0" smtClean="0"/>
              <a:t>The upper part of the screen is the search area. It looks basically the same than in the Preferences. Peter can show some search queries later, I will now focus on explaining the Results views.</a:t>
            </a:r>
          </a:p>
          <a:p>
            <a:endParaRPr lang="en-US" baseline="0" noProof="0" dirty="0" smtClean="0"/>
          </a:p>
          <a:p>
            <a:r>
              <a:rPr lang="en-US" baseline="0" noProof="0" dirty="0" smtClean="0"/>
              <a:t>The area beneath can represent the results in two different modes:</a:t>
            </a:r>
          </a:p>
          <a:p>
            <a:endParaRPr lang="en-US" baseline="0" noProof="0" dirty="0" smtClean="0"/>
          </a:p>
          <a:p>
            <a:r>
              <a:rPr lang="en-US" dirty="0" smtClean="0"/>
              <a:t>The one we see here, is the </a:t>
            </a:r>
            <a:r>
              <a:rPr lang="en-US" baseline="0" noProof="0" dirty="0" smtClean="0"/>
              <a:t>single-line mode: This is a quick view mode to get an overview of how many results there are, or to check if other numbers are involved in a project, which would be displayed in the Project numbers column. </a:t>
            </a:r>
          </a:p>
          <a:p>
            <a:r>
              <a:rPr lang="en-US" baseline="0" noProof="0" dirty="0" smtClean="0"/>
              <a:t>The single-line display can be turned on and off by clicking on the respective icon.</a:t>
            </a:r>
          </a:p>
          <a:p>
            <a:endParaRPr lang="en-US" baseline="0" noProof="0" dirty="0" smtClean="0"/>
          </a:p>
          <a:p>
            <a:endParaRPr lang="en-US" baseline="0" noProof="0" dirty="0" smtClean="0"/>
          </a:p>
          <a:p>
            <a:endParaRPr lang="en-US" baseline="0" noProof="0" dirty="0" smtClean="0"/>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a:p>
        </p:txBody>
      </p:sp>
    </p:spTree>
    <p:extLst>
      <p:ext uri="{BB962C8B-B14F-4D97-AF65-F5344CB8AC3E}">
        <p14:creationId xmlns:p14="http://schemas.microsoft.com/office/powerpoint/2010/main" val="317804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The other</a:t>
            </a:r>
            <a:r>
              <a:rPr lang="en-US" baseline="0" noProof="0" dirty="0" smtClean="0"/>
              <a:t> results display mode is the Detailed-view mode. </a:t>
            </a:r>
          </a:p>
          <a:p>
            <a:endParaRPr lang="en-US" baseline="0" noProof="0" dirty="0" smtClean="0"/>
          </a:p>
          <a:p>
            <a:r>
              <a:rPr lang="en-US" baseline="0" noProof="0" dirty="0" smtClean="0"/>
              <a:t>In this mode, the user is finally able to track changes on every class level - as they appear. What I think is really fantastic is the before/after representation within the class. I don’t think I need to give this info explicitly, because it is quite intuitive, however : GREEN-highlighted means ADDED CONTENT, RED-highlighted and crossed-out means DELETED CONTENT.</a:t>
            </a:r>
          </a:p>
          <a:p>
            <a:endParaRPr lang="en-US" baseline="0" noProof="0" dirty="0" smtClean="0"/>
          </a:p>
          <a:p>
            <a:endParaRPr lang="en-US" baseline="0" noProof="0" dirty="0" smtClean="0"/>
          </a:p>
          <a:p>
            <a:endParaRPr lang="en-US" baseline="0" noProof="0" dirty="0" smtClean="0"/>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a:p>
        </p:txBody>
      </p:sp>
    </p:spTree>
    <p:extLst>
      <p:ext uri="{BB962C8B-B14F-4D97-AF65-F5344CB8AC3E}">
        <p14:creationId xmlns:p14="http://schemas.microsoft.com/office/powerpoint/2010/main" val="211248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Additional</a:t>
            </a:r>
            <a:r>
              <a:rPr lang="en-US" baseline="0" noProof="0" dirty="0" smtClean="0"/>
              <a:t> view modes for</a:t>
            </a:r>
          </a:p>
          <a:p>
            <a:endParaRPr lang="en-US" baseline="0" noProof="0" dirty="0" smtClean="0"/>
          </a:p>
          <a:p>
            <a:r>
              <a:rPr lang="en-US" baseline="0" noProof="0" dirty="0" smtClean="0"/>
              <a:t>Relocations, Discontinuations, Expansions,</a:t>
            </a:r>
          </a:p>
          <a:p>
            <a:endParaRPr lang="en-US" baseline="0" noProof="0" dirty="0" smtClean="0"/>
          </a:p>
          <a:p>
            <a:r>
              <a:rPr lang="en-US" baseline="0" noProof="0" dirty="0" smtClean="0"/>
              <a:t>based on what we were used to in the printed editions.</a:t>
            </a:r>
          </a:p>
          <a:p>
            <a:endParaRPr lang="en-US" dirty="0"/>
          </a:p>
          <a:p>
            <a:r>
              <a:rPr lang="en-US" noProof="0" dirty="0" smtClean="0"/>
              <a:t>I think that is quite self-explaining, too. You select what you want see being compared and select the editions you want to see compared.</a:t>
            </a:r>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13</a:t>
            </a:fld>
            <a:endParaRPr lang="de-DE"/>
          </a:p>
        </p:txBody>
      </p:sp>
    </p:spTree>
    <p:extLst>
      <p:ext uri="{BB962C8B-B14F-4D97-AF65-F5344CB8AC3E}">
        <p14:creationId xmlns:p14="http://schemas.microsoft.com/office/powerpoint/2010/main" val="386666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248" y="4714324"/>
            <a:ext cx="5681980" cy="4605576"/>
          </a:xfrm>
        </p:spPr>
        <p:txBody>
          <a:bodyPr/>
          <a:lstStyle/>
          <a:p>
            <a:r>
              <a:rPr lang="en-US" baseline="0" noProof="0" dirty="0" smtClean="0"/>
              <a:t>Soon to come after the implementation of the Updates &amp; Notification functionality, the translation software will be equipped by some new processing modes that enable the translator to create working sets. Working sets will be shown in WebDewey as Projects, and coherent Dewey numbers that were processed as a working set will be shown in the Project Numbers column on the Updates page in WebDewey. </a:t>
            </a:r>
          </a:p>
          <a:p>
            <a:endParaRPr lang="en-US" baseline="0" noProof="0" dirty="0" smtClean="0"/>
          </a:p>
          <a:p>
            <a:r>
              <a:rPr lang="en-US" baseline="0" noProof="0" dirty="0" smtClean="0"/>
              <a:t>I won’t tell too much of that today, as we are still in the pre-testing phase. But as soon as there is any news to report, information will be found on the EDUG website. I am also going to publish some help documents for both functionalities there. </a:t>
            </a:r>
          </a:p>
          <a:p>
            <a:endParaRPr lang="en-US" baseline="0" noProof="0" dirty="0" smtClean="0"/>
          </a:p>
          <a:p>
            <a:r>
              <a:rPr lang="en-US" baseline="0" noProof="0" dirty="0" smtClean="0"/>
              <a:t>So, stay tuned for updates on the DDC updates on the EDUG website!</a:t>
            </a:r>
          </a:p>
          <a:p>
            <a:endParaRPr lang="en-US" baseline="0" noProof="0" dirty="0" smtClean="0"/>
          </a:p>
          <a:p>
            <a:r>
              <a:rPr lang="en-US" baseline="0" noProof="0" dirty="0" smtClean="0"/>
              <a:t>http://edug.pansoft.de/tiki-index.php</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a:p>
        </p:txBody>
      </p:sp>
    </p:spTree>
    <p:extLst>
      <p:ext uri="{BB962C8B-B14F-4D97-AF65-F5344CB8AC3E}">
        <p14:creationId xmlns:p14="http://schemas.microsoft.com/office/powerpoint/2010/main" val="199382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a:t>
            </a:fld>
            <a:endParaRPr lang="de-DE"/>
          </a:p>
        </p:txBody>
      </p:sp>
    </p:spTree>
    <p:extLst>
      <p:ext uri="{BB962C8B-B14F-4D97-AF65-F5344CB8AC3E}">
        <p14:creationId xmlns:p14="http://schemas.microsoft.com/office/powerpoint/2010/main" val="2299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noProof="0" dirty="0" smtClean="0"/>
              <a:t>I would like to make a short step back in history, because at least from the German National Library’s point of view, DDC updating already has a story to tell.</a:t>
            </a:r>
          </a:p>
          <a:p>
            <a:r>
              <a:rPr lang="en-US" baseline="0" noProof="0" dirty="0" smtClean="0"/>
              <a:t>In 2006, the German National Library had introduced MelvilClass, the customized application for the electronic version of the then freshly translated DDC 22, which soon became the central working tool for classifying with the DDC.</a:t>
            </a:r>
          </a:p>
          <a:p>
            <a:r>
              <a:rPr lang="en-US" baseline="0" noProof="0" dirty="0" smtClean="0"/>
              <a:t>Due to several reasons</a:t>
            </a:r>
            <a:r>
              <a:rPr lang="de-DE" baseline="0" dirty="0" smtClean="0"/>
              <a:t>, t</a:t>
            </a:r>
            <a:r>
              <a:rPr lang="en-US" baseline="0" dirty="0" smtClean="0"/>
              <a:t>he workup of the continuously increasing amount of regular changes that was coming in from OCLC could not be taken up until November 2008 – and that was three years after the appearance of the German DDC 22 – resulting in thousands of changes waiting to be translated and published to the German edition.</a:t>
            </a:r>
          </a:p>
          <a:p>
            <a:endParaRPr lang="en-US" baseline="0" dirty="0" smtClean="0"/>
          </a:p>
          <a:p>
            <a:r>
              <a:rPr lang="de-DE" dirty="0" smtClean="0"/>
              <a:t>In 2008, </a:t>
            </a:r>
            <a:r>
              <a:rPr lang="en-US" noProof="0" dirty="0" smtClean="0"/>
              <a:t>the DNB and the Cologne</a:t>
            </a:r>
            <a:r>
              <a:rPr lang="en-US" baseline="0" noProof="0" dirty="0" smtClean="0"/>
              <a:t> University of </a:t>
            </a:r>
            <a:r>
              <a:rPr lang="de-DE" baseline="0" dirty="0" smtClean="0"/>
              <a:t>Applied </a:t>
            </a:r>
            <a:r>
              <a:rPr lang="en-US" baseline="0" noProof="0" dirty="0" smtClean="0"/>
              <a:t>Sciences could manage a part-time employment for me to start working up the long queue of DDC updates. So, I split my work time for the </a:t>
            </a:r>
            <a:r>
              <a:rPr lang="en-US" baseline="0" noProof="0" dirty="0" err="1" smtClean="0"/>
              <a:t>CrissCross</a:t>
            </a:r>
            <a:r>
              <a:rPr lang="en-US" baseline="0" noProof="0" dirty="0" smtClean="0"/>
              <a:t> project and started off translating in the translation software – an application I knew quite well from the time I worked on the initial translation of DDC 22.</a:t>
            </a:r>
          </a:p>
          <a:p>
            <a:endParaRPr lang="en-US" baseline="0" noProof="0" dirty="0" smtClean="0"/>
          </a:p>
          <a:p>
            <a:r>
              <a:rPr lang="en-US" baseline="0" noProof="0" dirty="0" smtClean="0"/>
              <a:t>Let’s go on to see why “external” and “descriptive” is bold-faced here.</a:t>
            </a:r>
          </a:p>
          <a:p>
            <a:endParaRPr lang="en-US" baseline="0" noProof="0" dirty="0" smtClean="0"/>
          </a:p>
          <a:p>
            <a:endParaRPr lang="en-US" baseline="0" noProof="0" dirty="0" smtClean="0"/>
          </a:p>
          <a:p>
            <a:endParaRPr lang="en-US" baseline="0" noProof="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a:p>
        </p:txBody>
      </p:sp>
    </p:spTree>
    <p:extLst>
      <p:ext uri="{BB962C8B-B14F-4D97-AF65-F5344CB8AC3E}">
        <p14:creationId xmlns:p14="http://schemas.microsoft.com/office/powerpoint/2010/main" val="306640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248" y="4613250"/>
            <a:ext cx="5681980" cy="4605576"/>
          </a:xfrm>
        </p:spPr>
        <p:txBody>
          <a:bodyPr/>
          <a:lstStyle/>
          <a:p>
            <a:r>
              <a:rPr lang="en-US" sz="1100" dirty="0"/>
              <a:t>On this slide, you see the first workflow for DDC Deutsch Update, which was created by my own resources and was meant to be an interim solution for the time the decision-making went on regarding the further development of MelvilClass. </a:t>
            </a:r>
            <a:endParaRPr lang="en-US" sz="1100" dirty="0" smtClean="0"/>
          </a:p>
          <a:p>
            <a:r>
              <a:rPr lang="en-US" sz="1100" dirty="0" smtClean="0"/>
              <a:t>What </a:t>
            </a:r>
            <a:r>
              <a:rPr lang="en-US" sz="1100" dirty="0"/>
              <a:t>we actually wanted was a solution that was included in MelvilClass, with the updates information coming in directly from the translation software. What I mean is, you could already upload classes from the translation software to MelvilClass, but there was no hint at all in MelvilClass to see that there was any change in the DDC content. I know, the interim workflow was (and still is, for some days left) inconvenient and far too time-consuming, but at least it has been serving with regard to the kinds of information we wanted to provide</a:t>
            </a:r>
            <a:r>
              <a:rPr lang="en-US" sz="1100" dirty="0" smtClean="0"/>
              <a:t>.</a:t>
            </a:r>
          </a:p>
          <a:p>
            <a:endParaRPr lang="en-US" sz="1100" dirty="0"/>
          </a:p>
          <a:p>
            <a:r>
              <a:rPr lang="en-US" sz="1100" dirty="0"/>
              <a:t>In that time, there wasn’t any history information for a class integrated in the electronic versions, neither in OCLC’s WebDewey nor in MelvilClass. The printed edition provided several listings of changes like the table of Relocations and Discontinuations, and some other comparative tables where also the main topics were given that were subject to a bigger change. Besides that, OCLC published on their website on a regular basis hand-made PDFs for relevant changes – which was the most valuable source of information to follow updates resulting form EPC decisions, and in general, for updates that took place in more than one discipline. CLICK. EXPLAIN. CLICK. </a:t>
            </a:r>
            <a:endParaRPr lang="en-US" sz="1100" dirty="0" smtClean="0"/>
          </a:p>
          <a:p>
            <a:endParaRPr lang="en-US" sz="1100" dirty="0"/>
          </a:p>
          <a:p>
            <a:r>
              <a:rPr lang="en-US" sz="1100" dirty="0"/>
              <a:t>Therefore, for me, it seemed only logic to translate updates according to their topical coherency and to publish those updates together - a concept that I gave the name “strings of changes”, and which will be found in the new Update feature under the name “projects” respectively “project numbers”.</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a:t>
            </a:fld>
            <a:endParaRPr lang="de-DE"/>
          </a:p>
        </p:txBody>
      </p:sp>
    </p:spTree>
    <p:extLst>
      <p:ext uri="{BB962C8B-B14F-4D97-AF65-F5344CB8AC3E}">
        <p14:creationId xmlns:p14="http://schemas.microsoft.com/office/powerpoint/2010/main" val="306640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248" y="4633728"/>
            <a:ext cx="5681980" cy="4996980"/>
          </a:xfrm>
        </p:spPr>
        <p:txBody>
          <a:bodyPr/>
          <a:lstStyle/>
          <a:p>
            <a:pPr defTabSz="990661">
              <a:defRPr/>
            </a:pPr>
            <a:r>
              <a:rPr lang="en-US" sz="1100" dirty="0"/>
              <a:t>And also for another reason it became clear, that we would even need more history information beyond what was given by OCLC’s New and changed entries documentation.</a:t>
            </a:r>
          </a:p>
          <a:p>
            <a:pPr defTabSz="990661">
              <a:defRPr/>
            </a:pPr>
            <a:r>
              <a:rPr lang="en-US" sz="1100" dirty="0"/>
              <a:t>What happens to a GND-DDC mapping if the number used for a mapping has been deleted in WebDewey? What happens to a mapping if a Relative Index term moves from one class to another? When we do a mapping that is bound to the scope of meaning of a topic based on DDC </a:t>
            </a:r>
            <a:r>
              <a:rPr lang="en-US" sz="1100" dirty="0" smtClean="0"/>
              <a:t>criteria </a:t>
            </a:r>
            <a:r>
              <a:rPr lang="en-US" sz="1100" dirty="0"/>
              <a:t>like “approximate the whole” and “including” – Does it have any impact on the mapping, if a topic moves from a Class-here note to an Including note?</a:t>
            </a:r>
          </a:p>
          <a:p>
            <a:pPr defTabSz="990661">
              <a:defRPr/>
            </a:pPr>
            <a:r>
              <a:rPr lang="en-US" sz="1100" dirty="0"/>
              <a:t>Well, we soon found out: IT DOES</a:t>
            </a:r>
            <a:r>
              <a:rPr lang="en-US" sz="1100" dirty="0" smtClean="0"/>
              <a:t>!</a:t>
            </a:r>
          </a:p>
          <a:p>
            <a:pPr defTabSz="990661">
              <a:defRPr/>
            </a:pPr>
            <a:endParaRPr lang="en-US" sz="1100" dirty="0"/>
          </a:p>
          <a:p>
            <a:r>
              <a:rPr lang="en-US" sz="1100" dirty="0"/>
              <a:t>CLICK. This being told, you may understand why I decided in favor of the inconvenient </a:t>
            </a:r>
            <a:r>
              <a:rPr lang="en-US" sz="1100" dirty="0" smtClean="0"/>
              <a:t>way </a:t>
            </a:r>
            <a:r>
              <a:rPr lang="en-US" sz="1100" dirty="0"/>
              <a:t>of documenting the translated updates for the German DDC users; I wanted to provide them with the same detailed information on “WHAT has happened WHEN and WHERE in a class and how updates were connected to each other”… This is a cutout of my update documentation website. Here you can see why it is descriptive: As history information for a class was not inside MelvilClass, later WebDewey Deutsch, I had to describe everything, so that the information could be used accompanied with the view in the classification tool to enable the user to follow the updates. Since I am translating and publishing the updates in the form of topically coherent projects, the documented entries are presented as a group of changes that belong together. This group contains a date info, some keywords to name the topic or topics of the update, the Dewey numbers, the main types of changes, like relocations or new classes, and further types of changes when the update there might have an effect on the classification or the mapping process</a:t>
            </a:r>
            <a:r>
              <a:rPr lang="en-US" sz="1100" dirty="0" smtClean="0"/>
              <a:t>.</a:t>
            </a:r>
            <a:endParaRPr lang="en-US" sz="110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a:t>
            </a:fld>
            <a:endParaRPr lang="de-DE"/>
          </a:p>
        </p:txBody>
      </p:sp>
    </p:spTree>
    <p:extLst>
      <p:ext uri="{BB962C8B-B14F-4D97-AF65-F5344CB8AC3E}">
        <p14:creationId xmlns:p14="http://schemas.microsoft.com/office/powerpoint/2010/main" val="240775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10248" y="4622150"/>
            <a:ext cx="5681980" cy="4455596"/>
          </a:xfrm>
        </p:spPr>
        <p:txBody>
          <a:bodyPr/>
          <a:lstStyle/>
          <a:p>
            <a:r>
              <a:rPr lang="en-US" sz="1100" dirty="0" smtClean="0"/>
              <a:t>Retrospectively</a:t>
            </a:r>
            <a:r>
              <a:rPr lang="en-US" sz="1100" dirty="0"/>
              <a:t>, the EDUG meeting in Stockholm in 2011 marked a changing point – or should I say, it had kind of a booster effect for the things we are talking about here. </a:t>
            </a:r>
          </a:p>
          <a:p>
            <a:r>
              <a:rPr lang="en-US" sz="1100" dirty="0"/>
              <a:t>In that time, the idea to share the same applications for Dewey to give emphasis to a vision of an international Dewey family was turning more and more into reality. Joan Mitchell, former DDC editor in chief, was persistently promoting and pushing this vision into the direction we can today call “a standard solution”; I think we all agree that is a great achievement for the international Dewey community. </a:t>
            </a:r>
            <a:endParaRPr lang="en-US" sz="1100" dirty="0" smtClean="0"/>
          </a:p>
          <a:p>
            <a:endParaRPr lang="en-US" sz="1100" dirty="0"/>
          </a:p>
          <a:p>
            <a:r>
              <a:rPr lang="en-US" sz="1100" dirty="0"/>
              <a:t>The Dewey family has, so to say become a WebDewey family as well – A trend that opened up new and realistic discussions on many DDC issues. Among them were those issues like</a:t>
            </a:r>
            <a:r>
              <a:rPr lang="en-US" sz="1100" dirty="0" smtClean="0"/>
              <a:t>:</a:t>
            </a:r>
          </a:p>
          <a:p>
            <a:r>
              <a:rPr lang="en-US" sz="1100" dirty="0" smtClean="0"/>
              <a:t>What </a:t>
            </a:r>
            <a:r>
              <a:rPr lang="en-US" sz="1100" dirty="0"/>
              <a:t>about other DDC-translating countries – Won’t they be in the same update situation when they have completed their first translation of DDC full edition? How will they process and publish their updates? Wouldn’t it be the best solution to find a common way for the updating process? What about the updating of DDC-mappings?  Now, that the DDC data was in MARC 21 format, a field 685 saying “history note” popped up – Why not making use of it for history information of a class? And so on</a:t>
            </a:r>
            <a:r>
              <a:rPr lang="en-US" sz="1100" dirty="0" smtClean="0"/>
              <a:t>.</a:t>
            </a:r>
          </a:p>
          <a:p>
            <a:r>
              <a:rPr lang="en-US" sz="1100" dirty="0" smtClean="0"/>
              <a:t>After </a:t>
            </a:r>
            <a:r>
              <a:rPr lang="en-US" sz="1100" dirty="0"/>
              <a:t>Stockholm, a team of </a:t>
            </a:r>
            <a:r>
              <a:rPr lang="en-US" sz="1100" dirty="0" smtClean="0"/>
              <a:t>OCLC, DNB</a:t>
            </a:r>
            <a:r>
              <a:rPr lang="en-US" sz="1100" baseline="0" dirty="0" smtClean="0"/>
              <a:t> and </a:t>
            </a:r>
            <a:r>
              <a:rPr lang="en-US" sz="1100" baseline="0" dirty="0" err="1" smtClean="0"/>
              <a:t>Pansoft</a:t>
            </a:r>
            <a:r>
              <a:rPr lang="en-US" sz="1100" dirty="0" smtClean="0"/>
              <a:t> started </a:t>
            </a:r>
            <a:r>
              <a:rPr lang="en-US" sz="1100" dirty="0"/>
              <a:t>developing the Updates and Notification functionality which </a:t>
            </a:r>
            <a:r>
              <a:rPr lang="en-US" sz="1100" dirty="0" smtClean="0"/>
              <a:t>will finally be</a:t>
            </a:r>
            <a:r>
              <a:rPr lang="en-US" sz="1100" baseline="0" dirty="0" smtClean="0"/>
              <a:t> going live in the next few weeks</a:t>
            </a:r>
            <a:r>
              <a:rPr lang="en-US" sz="1100" dirty="0" smtClean="0"/>
              <a:t>.</a:t>
            </a:r>
            <a:endParaRPr lang="en-US" sz="110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a:p>
        </p:txBody>
      </p:sp>
    </p:spTree>
    <p:extLst>
      <p:ext uri="{BB962C8B-B14F-4D97-AF65-F5344CB8AC3E}">
        <p14:creationId xmlns:p14="http://schemas.microsoft.com/office/powerpoint/2010/main" val="393930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On the following slides, I will give you a very short overview of the main features of the Updates &amp; Notification functionality. </a:t>
            </a:r>
          </a:p>
          <a:p>
            <a:r>
              <a:rPr lang="en-US" dirty="0" smtClean="0"/>
              <a:t>More information can be found soon on the EDUG website.</a:t>
            </a:r>
            <a:endParaRPr lang="en-US"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a:p>
        </p:txBody>
      </p:sp>
    </p:spTree>
    <p:extLst>
      <p:ext uri="{BB962C8B-B14F-4D97-AF65-F5344CB8AC3E}">
        <p14:creationId xmlns:p14="http://schemas.microsoft.com/office/powerpoint/2010/main" val="161894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From now on</a:t>
            </a:r>
            <a:r>
              <a:rPr lang="en-US" baseline="0" noProof="0" dirty="0" smtClean="0"/>
              <a:t>, a WebDewey user‘s first sight after the login to WebDewey will certainly be the one at the UPDATES area:</a:t>
            </a:r>
          </a:p>
          <a:p>
            <a:endParaRPr lang="en-US" baseline="0" noProof="0" dirty="0" smtClean="0"/>
          </a:p>
          <a:p>
            <a:r>
              <a:rPr lang="en-US" baseline="0" noProof="0" dirty="0" smtClean="0"/>
              <a:t>Are there any new Updates for me since my last login?</a:t>
            </a:r>
          </a:p>
          <a:p>
            <a:endParaRPr lang="en-US" baseline="0" noProof="0" dirty="0" smtClean="0"/>
          </a:p>
          <a:p>
            <a:r>
              <a:rPr lang="en-US" baseline="0" noProof="0" dirty="0" smtClean="0"/>
              <a:t>In the example here we see a number in brackets – that is the number of updates added since your last login – and the</a:t>
            </a:r>
            <a:r>
              <a:rPr lang="en-US" noProof="0" dirty="0" smtClean="0"/>
              <a:t> number refers </a:t>
            </a:r>
            <a:r>
              <a:rPr lang="en-US" baseline="0" noProof="0" dirty="0" smtClean="0"/>
              <a:t>to your subscription of areas of interest.</a:t>
            </a:r>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a:p>
        </p:txBody>
      </p:sp>
    </p:spTree>
    <p:extLst>
      <p:ext uri="{BB962C8B-B14F-4D97-AF65-F5344CB8AC3E}">
        <p14:creationId xmlns:p14="http://schemas.microsoft.com/office/powerpoint/2010/main" val="48131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WebDewey users know</a:t>
            </a:r>
            <a:r>
              <a:rPr lang="en-US" baseline="0" noProof="0" dirty="0" smtClean="0"/>
              <a:t> that they can set several defaults for their view of the DDC, for example whether to see segmentation marks or not, or what page to see after the first login.</a:t>
            </a:r>
          </a:p>
          <a:p>
            <a:endParaRPr lang="en-US" baseline="0" noProof="0" dirty="0" smtClean="0"/>
          </a:p>
          <a:p>
            <a:r>
              <a:rPr lang="en-US" baseline="0" noProof="0" dirty="0" smtClean="0"/>
              <a:t>The preferences page will be extended by another box to set the defaults for the notation areas of interest, plus other selectable</a:t>
            </a:r>
            <a:r>
              <a:rPr lang="en-US" noProof="0" dirty="0" smtClean="0"/>
              <a:t> </a:t>
            </a:r>
            <a:r>
              <a:rPr lang="en-US" baseline="0" noProof="0" dirty="0" smtClean="0"/>
              <a:t>search parameters for a combined</a:t>
            </a:r>
            <a:r>
              <a:rPr lang="en-US" noProof="0" dirty="0" smtClean="0"/>
              <a:t> search query</a:t>
            </a:r>
            <a:r>
              <a:rPr lang="en-US" baseline="0" noProof="0" dirty="0" smtClean="0"/>
              <a:t>. You can set quite detailed combined queries as default, but I have a feeling that most of the users will start by subscribing for a certain number of notation areas.</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a:p>
        </p:txBody>
      </p:sp>
    </p:spTree>
    <p:extLst>
      <p:ext uri="{BB962C8B-B14F-4D97-AF65-F5344CB8AC3E}">
        <p14:creationId xmlns:p14="http://schemas.microsoft.com/office/powerpoint/2010/main" val="115730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dnb_RGB"/>
          <p:cNvPicPr>
            <a:picLocks noChangeAspect="1" noChangeArrowheads="1"/>
          </p:cNvPicPr>
          <p:nvPr/>
        </p:nvPicPr>
        <p:blipFill>
          <a:blip r:embed="rId2" cstate="print"/>
          <a:srcRect/>
          <a:stretch>
            <a:fillRect/>
          </a:stretch>
        </p:blipFill>
        <p:spPr bwMode="auto">
          <a:xfrm>
            <a:off x="7812088" y="404813"/>
            <a:ext cx="1236662" cy="798512"/>
          </a:xfrm>
          <a:prstGeom prst="rect">
            <a:avLst/>
          </a:prstGeom>
          <a:noFill/>
          <a:ln w="9525">
            <a:noFill/>
            <a:miter lim="800000"/>
            <a:headEnd/>
            <a:tailEnd/>
          </a:ln>
        </p:spPr>
      </p:pic>
      <p:sp>
        <p:nvSpPr>
          <p:cNvPr id="19463" name="Rectangle 7"/>
          <p:cNvSpPr>
            <a:spLocks noGrp="1" noChangeArrowheads="1"/>
          </p:cNvSpPr>
          <p:nvPr>
            <p:ph type="ctrTitle"/>
          </p:nvPr>
        </p:nvSpPr>
        <p:spPr>
          <a:xfrm>
            <a:off x="827088" y="3343275"/>
            <a:ext cx="7593012" cy="1295400"/>
          </a:xfrm>
        </p:spPr>
        <p:txBody>
          <a:bodyPr/>
          <a:lstStyle>
            <a:lvl1pPr>
              <a:lnSpc>
                <a:spcPts val="3600"/>
              </a:lnSpc>
              <a:defRPr sz="3200" b="0"/>
            </a:lvl1pPr>
          </a:lstStyle>
          <a:p>
            <a:r>
              <a:rPr lang="de-DE" smtClean="0"/>
              <a:t>Titelmasterformat durch Klicken bearbeiten</a:t>
            </a:r>
            <a:endParaRPr lang="de-DE" dirty="0"/>
          </a:p>
        </p:txBody>
      </p:sp>
      <p:sp>
        <p:nvSpPr>
          <p:cNvPr id="19464" name="Rectangle 8"/>
          <p:cNvSpPr>
            <a:spLocks noGrp="1" noChangeArrowheads="1"/>
          </p:cNvSpPr>
          <p:nvPr>
            <p:ph type="subTitle" idx="1"/>
          </p:nvPr>
        </p:nvSpPr>
        <p:spPr>
          <a:xfrm>
            <a:off x="827088" y="2914650"/>
            <a:ext cx="7593012" cy="385763"/>
          </a:xfrm>
        </p:spPr>
        <p:txBody>
          <a:bodyPr/>
          <a:lstStyle>
            <a:lvl1pPr marL="0" indent="0">
              <a:buFont typeface="Verdana" pitchFamily="34" charset="0"/>
              <a:buNone/>
              <a:defRPr sz="2000"/>
            </a:lvl1pPr>
          </a:lstStyle>
          <a:p>
            <a:r>
              <a:rPr lang="de-DE" smtClean="0"/>
              <a:t>Formatvorlage des Untertitelmasters durch Klicken bearbeiten</a:t>
            </a:r>
            <a:endParaRPr lang="de-DE" dirty="0"/>
          </a:p>
        </p:txBody>
      </p:sp>
      <p:sp>
        <p:nvSpPr>
          <p:cNvPr id="5" name="Rectangle 10"/>
          <p:cNvSpPr>
            <a:spLocks noGrp="1" noChangeArrowheads="1"/>
          </p:cNvSpPr>
          <p:nvPr>
            <p:ph type="ftr" sz="quarter" idx="10"/>
          </p:nvPr>
        </p:nvSpPr>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4" name="Titel 1"/>
          <p:cNvSpPr>
            <a:spLocks noGrp="1"/>
          </p:cNvSpPr>
          <p:nvPr>
            <p:ph type="title"/>
          </p:nvPr>
        </p:nvSpPr>
        <p:spPr>
          <a:xfrm>
            <a:off x="827088" y="1619250"/>
            <a:ext cx="7593012" cy="777875"/>
          </a:xfrm>
        </p:spPr>
        <p:txBody>
          <a:bodyPr/>
          <a:lstStyle>
            <a:lvl1pPr>
              <a:lnSpc>
                <a:spcPts val="3000"/>
              </a:lnSpc>
              <a:defRPr b="0"/>
            </a:lvl1pPr>
          </a:lstStyle>
          <a:p>
            <a:r>
              <a:rPr lang="de-DE" smtClean="0"/>
              <a:t>Titelmasterformat durch Klicken bearbeiten</a:t>
            </a:r>
            <a:endParaRPr lang="de-DE" dirty="0"/>
          </a:p>
        </p:txBody>
      </p:sp>
      <p:sp>
        <p:nvSpPr>
          <p:cNvPr id="5" name="Inhaltsplatzhalter 2"/>
          <p:cNvSpPr>
            <a:spLocks noGrp="1"/>
          </p:cNvSpPr>
          <p:nvPr>
            <p:ph idx="1"/>
          </p:nvPr>
        </p:nvSpPr>
        <p:spPr>
          <a:xfrm>
            <a:off x="827088" y="2422800"/>
            <a:ext cx="7593012" cy="3697200"/>
          </a:xfrm>
        </p:spPr>
        <p:txBody>
          <a:bodyPr/>
          <a:lstStyle>
            <a:lvl1pPr>
              <a:lnSpc>
                <a:spcPts val="3000"/>
              </a:lnSpc>
              <a:spcBef>
                <a:spcPts val="1680"/>
              </a:spcBef>
              <a:defRPr sz="2600" b="1"/>
            </a:lvl1pPr>
            <a:lvl2pPr marL="1076325" indent="-452438">
              <a:lnSpc>
                <a:spcPts val="2400"/>
              </a:lnSpc>
              <a:spcBef>
                <a:spcPts val="300"/>
              </a:spcBef>
              <a:defRPr sz="2000"/>
            </a:lvl2pPr>
            <a:lvl3pPr marL="1341438" indent="-265113">
              <a:lnSpc>
                <a:spcPts val="2400"/>
              </a:lnSpc>
              <a:spcBef>
                <a:spcPts val="300"/>
              </a:spcBef>
              <a:defRPr sz="2000"/>
            </a:lvl3pPr>
            <a:lvl4pPr marL="1600200" indent="-258763">
              <a:lnSpc>
                <a:spcPts val="2400"/>
              </a:lnSpc>
              <a:spcBef>
                <a:spcPts val="300"/>
              </a:spcBef>
              <a:defRPr sz="2000"/>
            </a:lvl4pPr>
            <a:lvl5pPr marL="1879600" indent="-265113">
              <a:lnSpc>
                <a:spcPts val="2400"/>
              </a:lnSpc>
              <a:spcBef>
                <a:spcPts val="300"/>
              </a:spcBef>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Rectangle 9"/>
          <p:cNvSpPr>
            <a:spLocks noGrp="1" noChangeArrowheads="1"/>
          </p:cNvSpPr>
          <p:nvPr>
            <p:ph type="ftr" sz="quarter" idx="10"/>
          </p:nvPr>
        </p:nvSpPr>
        <p:spPr>
          <a:xfrm>
            <a:off x="514350" y="6384925"/>
            <a:ext cx="7874000" cy="152400"/>
          </a:xfrm>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spcBef>
                <a:spcPts val="168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el und zwei 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27088" y="2698750"/>
            <a:ext cx="3719512" cy="3417888"/>
          </a:xfrm>
        </p:spPr>
        <p:txBody>
          <a:bodyPr/>
          <a:lstStyle>
            <a:lvl1pPr>
              <a:spcBef>
                <a:spcPts val="1200"/>
              </a:spcBef>
              <a:defRPr sz="2000"/>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99000" y="2698750"/>
            <a:ext cx="3721100" cy="3417888"/>
          </a:xfrm>
        </p:spPr>
        <p:txBody>
          <a:bodyPr/>
          <a:lstStyle>
            <a:lvl1pPr>
              <a:spcBef>
                <a:spcPts val="1200"/>
              </a:spcBef>
              <a:defRPr lang="de-DE" sz="2000" dirty="0" smtClean="0">
                <a:solidFill>
                  <a:schemeClr val="tx1"/>
                </a:solidFill>
                <a:latin typeface="+mn-lt"/>
                <a:ea typeface="+mn-ea"/>
                <a:cs typeface="+mn-cs"/>
              </a:defRPr>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solidFill>
                  <a:srgbClr val="808080"/>
                </a:solidFill>
              </a:rPr>
              <a:t>| Tina Mengel, German National Library | EDUG 2016, Göttingen</a:t>
            </a:r>
            <a:endParaRPr lang="de-DE">
              <a:solidFill>
                <a:srgbClr val="808080"/>
              </a:solidFill>
            </a:endParaRPr>
          </a:p>
        </p:txBody>
      </p:sp>
    </p:spTree>
    <p:extLst>
      <p:ext uri="{BB962C8B-B14F-4D97-AF65-F5344CB8AC3E}">
        <p14:creationId xmlns:p14="http://schemas.microsoft.com/office/powerpoint/2010/main" val="395973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2"/>
          <p:cNvSpPr>
            <a:spLocks noGrp="1"/>
          </p:cNvSpPr>
          <p:nvPr>
            <p:ph idx="1"/>
          </p:nvPr>
        </p:nvSpPr>
        <p:spPr>
          <a:xfrm>
            <a:off x="827088" y="2698750"/>
            <a:ext cx="7593012" cy="3417888"/>
          </a:xfrm>
        </p:spPr>
        <p:txBody>
          <a:bodyPr/>
          <a:lstStyle>
            <a:lvl1pPr>
              <a:spcBef>
                <a:spcPts val="1680"/>
              </a:spcBef>
              <a:buNone/>
              <a:defRPr/>
            </a:lvl1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und zwei Objek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27088" y="2698750"/>
            <a:ext cx="3719512" cy="3417888"/>
          </a:xfrm>
        </p:spPr>
        <p:txBody>
          <a:bodyPr/>
          <a:lstStyle>
            <a:lvl1pPr>
              <a:spcBef>
                <a:spcPts val="12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Textmasterformat bearbeiten</a:t>
            </a:r>
          </a:p>
        </p:txBody>
      </p:sp>
      <p:sp>
        <p:nvSpPr>
          <p:cNvPr id="4" name="Inhaltsplatzhalter 3"/>
          <p:cNvSpPr>
            <a:spLocks noGrp="1"/>
          </p:cNvSpPr>
          <p:nvPr>
            <p:ph sz="half" idx="2"/>
          </p:nvPr>
        </p:nvSpPr>
        <p:spPr>
          <a:xfrm>
            <a:off x="4699000" y="2698750"/>
            <a:ext cx="3721100" cy="3417888"/>
          </a:xfrm>
        </p:spPr>
        <p:txBody>
          <a:bodyPr/>
          <a:lstStyle>
            <a:lvl1pPr>
              <a:spcBef>
                <a:spcPts val="12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Tina Mengel, German National Library | EDUG 2016, Göttingen</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827088" y="1619250"/>
            <a:ext cx="7593012" cy="77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7" name="Rectangle 8"/>
          <p:cNvSpPr>
            <a:spLocks noGrp="1" noChangeArrowheads="1"/>
          </p:cNvSpPr>
          <p:nvPr>
            <p:ph type="body" idx="1"/>
          </p:nvPr>
        </p:nvSpPr>
        <p:spPr bwMode="auto">
          <a:xfrm>
            <a:off x="827088" y="2698750"/>
            <a:ext cx="7593012" cy="3417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3" name="Rectangle 9"/>
          <p:cNvSpPr>
            <a:spLocks noGrp="1" noChangeArrowheads="1"/>
          </p:cNvSpPr>
          <p:nvPr>
            <p:ph type="ftr" sz="quarter" idx="3"/>
          </p:nvPr>
        </p:nvSpPr>
        <p:spPr bwMode="auto">
          <a:xfrm>
            <a:off x="514350" y="6384925"/>
            <a:ext cx="7874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lvl1pPr>
          </a:lstStyle>
          <a:p>
            <a:pPr>
              <a:defRPr/>
            </a:pPr>
            <a:r>
              <a:rPr lang="de-DE" smtClean="0"/>
              <a:t>| Tina Mengel, German National Library | EDUG 2016, Göttingen</a:t>
            </a:r>
            <a:endParaRPr lang="de-DE"/>
          </a:p>
        </p:txBody>
      </p:sp>
      <p:pic>
        <p:nvPicPr>
          <p:cNvPr id="1029" name="Picture 10" descr="dnb_RGB"/>
          <p:cNvPicPr>
            <a:picLocks noChangeAspect="1" noChangeArrowheads="1"/>
          </p:cNvPicPr>
          <p:nvPr/>
        </p:nvPicPr>
        <p:blipFill>
          <a:blip r:embed="rId11" cstate="print"/>
          <a:srcRect/>
          <a:stretch>
            <a:fillRect/>
          </a:stretch>
        </p:blipFill>
        <p:spPr bwMode="auto">
          <a:xfrm>
            <a:off x="7812088" y="404813"/>
            <a:ext cx="1236662" cy="798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35" r:id="rId3"/>
    <p:sldLayoutId id="2147483736" r:id="rId4"/>
    <p:sldLayoutId id="2147483737" r:id="rId5"/>
    <p:sldLayoutId id="2147483738" r:id="rId6"/>
    <p:sldLayoutId id="2147483744" r:id="rId7"/>
    <p:sldLayoutId id="2147483739" r:id="rId8"/>
    <p:sldLayoutId id="2147483740" r:id="rId9"/>
  </p:sldLayoutIdLst>
  <p:hf sldNum="0" hdr="0" dt="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2400"/>
        </a:lnSpc>
        <a:spcBef>
          <a:spcPct val="700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ct val="20000"/>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ct val="20000"/>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ct val="200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ftr" sz="quarter" idx="10"/>
          </p:nvPr>
        </p:nvSpPr>
        <p:spPr>
          <a:noFill/>
        </p:spPr>
        <p:txBody>
          <a:bodyPr/>
          <a:lstStyle/>
          <a:p>
            <a:r>
              <a:rPr lang="de-DE" smtClean="0"/>
              <a:t>| Tina Mengel, German National Library | EDUG 2016, Göttingen</a:t>
            </a:r>
          </a:p>
        </p:txBody>
      </p:sp>
      <p:sp>
        <p:nvSpPr>
          <p:cNvPr id="3075" name="Rectangle 4"/>
          <p:cNvSpPr>
            <a:spLocks noChangeArrowheads="1"/>
          </p:cNvSpPr>
          <p:nvPr/>
        </p:nvSpPr>
        <p:spPr bwMode="auto">
          <a:xfrm>
            <a:off x="287338" y="0"/>
            <a:ext cx="215900" cy="6856413"/>
          </a:xfrm>
          <a:prstGeom prst="rect">
            <a:avLst/>
          </a:prstGeom>
          <a:solidFill>
            <a:srgbClr val="0046C4"/>
          </a:solidFill>
          <a:ln w="9525">
            <a:noFill/>
            <a:miter lim="800000"/>
            <a:headEnd/>
            <a:tailEnd/>
          </a:ln>
        </p:spPr>
        <p:txBody>
          <a:bodyPr wrap="none" lIns="0" rIns="0" bIns="324000" anchor="b" anchorCtr="1"/>
          <a:lstStyle/>
          <a:p>
            <a:pPr algn="ctr"/>
            <a:fld id="{EBFEB206-4A3F-4696-935B-82AB82FC11DA}" type="slidenum">
              <a:rPr lang="de-DE" sz="1000" b="1"/>
              <a:pPr algn="ctr"/>
              <a:t>1</a:t>
            </a:fld>
            <a:endParaRPr lang="de-DE" sz="1000" b="1"/>
          </a:p>
        </p:txBody>
      </p:sp>
      <p:sp>
        <p:nvSpPr>
          <p:cNvPr id="3076" name="Rectangle 8"/>
          <p:cNvSpPr>
            <a:spLocks noGrp="1" noChangeArrowheads="1"/>
          </p:cNvSpPr>
          <p:nvPr>
            <p:ph type="ctrTitle"/>
          </p:nvPr>
        </p:nvSpPr>
        <p:spPr/>
        <p:txBody>
          <a:bodyPr/>
          <a:lstStyle/>
          <a:p>
            <a:pPr eaLnBrk="1" hangingPunct="1"/>
            <a:r>
              <a:rPr lang="en-US" dirty="0" smtClean="0"/>
              <a:t>DDC Updates &amp; Notification functionality in WebDewey</a:t>
            </a:r>
          </a:p>
        </p:txBody>
      </p:sp>
      <p:sp>
        <p:nvSpPr>
          <p:cNvPr id="3077" name="Rectangle 11"/>
          <p:cNvSpPr>
            <a:spLocks noGrp="1" noChangeArrowheads="1"/>
          </p:cNvSpPr>
          <p:nvPr>
            <p:ph type="subTitle" idx="1"/>
          </p:nvPr>
        </p:nvSpPr>
        <p:spPr>
          <a:noFill/>
        </p:spPr>
        <p:txBody>
          <a:bodyPr/>
          <a:lstStyle/>
          <a:p>
            <a:pPr eaLnBrk="1" hangingPunct="1"/>
            <a:r>
              <a:rPr lang="de-DE" dirty="0" smtClean="0"/>
              <a:t>Tina Mengel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3. WebDewey </a:t>
            </a:r>
            <a:r>
              <a:rPr lang="en-US" dirty="0"/>
              <a:t>Updates page: Updates display &amp; search</a:t>
            </a:r>
          </a:p>
        </p:txBody>
      </p:sp>
      <p:sp>
        <p:nvSpPr>
          <p:cNvPr id="11266"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1267" name="Rectangle 4"/>
          <p:cNvSpPr>
            <a:spLocks noChangeArrowheads="1"/>
          </p:cNvSpPr>
          <p:nvPr/>
        </p:nvSpPr>
        <p:spPr bwMode="auto">
          <a:xfrm>
            <a:off x="287338" y="0"/>
            <a:ext cx="215900" cy="6856413"/>
          </a:xfrm>
          <a:prstGeom prst="rect">
            <a:avLst/>
          </a:prstGeom>
          <a:solidFill>
            <a:srgbClr val="A4B900"/>
          </a:solidFill>
          <a:ln w="9525">
            <a:noFill/>
            <a:miter lim="800000"/>
            <a:headEnd/>
            <a:tailEnd/>
          </a:ln>
        </p:spPr>
        <p:txBody>
          <a:bodyPr wrap="none" lIns="0" rIns="0" bIns="324000" anchor="b" anchorCtr="1"/>
          <a:lstStyle/>
          <a:p>
            <a:pPr algn="ctr"/>
            <a:fld id="{FB9A5C09-60F7-4597-AA13-EB7B3B3D1FF2}" type="slidenum">
              <a:rPr lang="de-DE" sz="1000" b="1"/>
              <a:pPr algn="ctr"/>
              <a:t>10</a:t>
            </a:fld>
            <a:endParaRPr lang="de-DE" sz="10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2291" name="Rectangle 4"/>
          <p:cNvSpPr>
            <a:spLocks noChangeArrowheads="1"/>
          </p:cNvSpPr>
          <p:nvPr/>
        </p:nvSpPr>
        <p:spPr bwMode="auto">
          <a:xfrm>
            <a:off x="287338" y="0"/>
            <a:ext cx="215900" cy="6856413"/>
          </a:xfrm>
          <a:prstGeom prst="rect">
            <a:avLst/>
          </a:prstGeom>
          <a:solidFill>
            <a:srgbClr val="FB8630"/>
          </a:solidFill>
          <a:ln w="9525">
            <a:noFill/>
            <a:miter lim="800000"/>
            <a:headEnd/>
            <a:tailEnd/>
          </a:ln>
        </p:spPr>
        <p:txBody>
          <a:bodyPr wrap="none" lIns="0" rIns="0" bIns="324000" anchor="b" anchorCtr="1"/>
          <a:lstStyle/>
          <a:p>
            <a:pPr algn="ctr"/>
            <a:fld id="{E15918B6-6326-4FE2-9FF6-A6C9AEDA9D7E}" type="slidenum">
              <a:rPr lang="de-DE" sz="1000" b="1"/>
              <a:pPr algn="ctr"/>
              <a:t>11</a:t>
            </a:fld>
            <a:endParaRPr lang="de-DE" sz="1000" b="1"/>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97" y="137268"/>
            <a:ext cx="8550707" cy="6460084"/>
          </a:xfrm>
          <a:prstGeom prst="rect">
            <a:avLst/>
          </a:prstGeom>
        </p:spPr>
      </p:pic>
      <p:sp>
        <p:nvSpPr>
          <p:cNvPr id="2" name="Ellipse 1"/>
          <p:cNvSpPr/>
          <p:nvPr/>
        </p:nvSpPr>
        <p:spPr>
          <a:xfrm>
            <a:off x="251520" y="3501008"/>
            <a:ext cx="122438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3315" name="Rectangle 4"/>
          <p:cNvSpPr>
            <a:spLocks noChangeArrowheads="1"/>
          </p:cNvSpPr>
          <p:nvPr/>
        </p:nvSpPr>
        <p:spPr bwMode="auto">
          <a:xfrm>
            <a:off x="287338" y="0"/>
            <a:ext cx="215900" cy="6856413"/>
          </a:xfrm>
          <a:prstGeom prst="rect">
            <a:avLst/>
          </a:prstGeom>
          <a:solidFill>
            <a:srgbClr val="E62E2E"/>
          </a:solidFill>
          <a:ln w="9525">
            <a:noFill/>
            <a:miter lim="800000"/>
            <a:headEnd/>
            <a:tailEnd/>
          </a:ln>
        </p:spPr>
        <p:txBody>
          <a:bodyPr wrap="none" lIns="0" rIns="0" bIns="324000" anchor="b" anchorCtr="1"/>
          <a:lstStyle/>
          <a:p>
            <a:pPr algn="ctr"/>
            <a:fld id="{5B255F3E-E2AF-4E08-A2BE-E5C3AAFE6FE5}" type="slidenum">
              <a:rPr lang="de-DE" sz="1000" b="1"/>
              <a:pPr algn="ctr"/>
              <a:t>12</a:t>
            </a:fld>
            <a:endParaRPr lang="de-DE" sz="1000" b="1"/>
          </a:p>
        </p:txBody>
      </p:sp>
      <p:pic>
        <p:nvPicPr>
          <p:cNvPr id="4" name="Grafik 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11560" y="146363"/>
            <a:ext cx="7008668" cy="6522997"/>
          </a:xfrm>
          <a:prstGeom prst="rect">
            <a:avLst/>
          </a:prstGeom>
        </p:spPr>
      </p:pic>
      <p:sp>
        <p:nvSpPr>
          <p:cNvPr id="8" name="Ellipse 7"/>
          <p:cNvSpPr/>
          <p:nvPr/>
        </p:nvSpPr>
        <p:spPr>
          <a:xfrm>
            <a:off x="323528" y="44624"/>
            <a:ext cx="122438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Additional view modes</a:t>
            </a:r>
            <a:endParaRPr lang="en-US" dirty="0"/>
          </a:p>
        </p:txBody>
      </p:sp>
      <p:sp>
        <p:nvSpPr>
          <p:cNvPr id="7" name="Inhaltsplatzhalter 6"/>
          <p:cNvSpPr>
            <a:spLocks noGrp="1"/>
          </p:cNvSpPr>
          <p:nvPr>
            <p:ph idx="1"/>
          </p:nvPr>
        </p:nvSpPr>
        <p:spPr>
          <a:xfrm>
            <a:off x="827088" y="2420888"/>
            <a:ext cx="7593012" cy="792088"/>
          </a:xfrm>
        </p:spPr>
        <p:txBody>
          <a:bodyPr/>
          <a:lstStyle/>
          <a:p>
            <a:r>
              <a:rPr lang="en-US" dirty="0" smtClean="0"/>
              <a:t>Comparative tables for Relocations, Discontinuations, Expansions </a:t>
            </a:r>
            <a:r>
              <a:rPr lang="en-US" dirty="0" smtClean="0">
                <a:sym typeface="Wingdings" panose="05000000000000000000" pitchFamily="2" charset="2"/>
              </a:rPr>
              <a:t> based on printed editions</a:t>
            </a:r>
            <a:endParaRPr lang="en-US" dirty="0"/>
          </a:p>
        </p:txBody>
      </p:sp>
      <p:sp>
        <p:nvSpPr>
          <p:cNvPr id="14338"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4339" name="Rectangle 4"/>
          <p:cNvSpPr>
            <a:spLocks noChangeArrowheads="1"/>
          </p:cNvSpPr>
          <p:nvPr/>
        </p:nvSpPr>
        <p:spPr bwMode="auto">
          <a:xfrm>
            <a:off x="287338" y="0"/>
            <a:ext cx="215900" cy="6856413"/>
          </a:xfrm>
          <a:prstGeom prst="rect">
            <a:avLst/>
          </a:prstGeom>
          <a:solidFill>
            <a:srgbClr val="A4B900"/>
          </a:solidFill>
          <a:ln w="9525">
            <a:noFill/>
            <a:miter lim="800000"/>
            <a:headEnd/>
            <a:tailEnd/>
          </a:ln>
        </p:spPr>
        <p:txBody>
          <a:bodyPr wrap="none" lIns="0" rIns="0" bIns="324000" anchor="b" anchorCtr="1"/>
          <a:lstStyle/>
          <a:p>
            <a:pPr algn="ctr"/>
            <a:fld id="{6E989BB9-3CC7-4ADB-A5A9-6FC66B9DB0FD}" type="slidenum">
              <a:rPr lang="de-DE" sz="1000" b="1"/>
              <a:pPr algn="ctr"/>
              <a:t>13</a:t>
            </a:fld>
            <a:endParaRPr lang="de-DE" sz="1000" b="1"/>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7" y="3212976"/>
            <a:ext cx="4950409" cy="29471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Additional view modes : Projects</a:t>
            </a:r>
            <a:endParaRPr lang="en-US" dirty="0"/>
          </a:p>
        </p:txBody>
      </p:sp>
      <p:sp>
        <p:nvSpPr>
          <p:cNvPr id="7" name="Inhaltsplatzhalter 6"/>
          <p:cNvSpPr>
            <a:spLocks noGrp="1"/>
          </p:cNvSpPr>
          <p:nvPr>
            <p:ph idx="1"/>
          </p:nvPr>
        </p:nvSpPr>
        <p:spPr>
          <a:xfrm>
            <a:off x="827088" y="2348880"/>
            <a:ext cx="7593012" cy="3744416"/>
          </a:xfrm>
        </p:spPr>
        <p:txBody>
          <a:bodyPr/>
          <a:lstStyle/>
          <a:p>
            <a:pPr marL="0" indent="0">
              <a:buNone/>
            </a:pPr>
            <a:r>
              <a:rPr lang="en-US" dirty="0" smtClean="0"/>
              <a:t>What is a Project?</a:t>
            </a:r>
          </a:p>
          <a:p>
            <a:pPr marL="0" indent="0">
              <a:buNone/>
            </a:pPr>
            <a:r>
              <a:rPr lang="en-US" dirty="0" smtClean="0"/>
              <a:t>Groupings of classes that are processed together in the translation software / editorial system and published together in WebDewey. Can be used for:</a:t>
            </a:r>
          </a:p>
          <a:p>
            <a:r>
              <a:rPr lang="en-US" dirty="0" smtClean="0"/>
              <a:t>Updates having an effect on more than one discipline</a:t>
            </a:r>
          </a:p>
          <a:p>
            <a:r>
              <a:rPr lang="en-US" dirty="0" smtClean="0"/>
              <a:t>Very important updates, like changes based on EPC decisions</a:t>
            </a:r>
          </a:p>
          <a:p>
            <a:r>
              <a:rPr lang="en-US" dirty="0" smtClean="0"/>
              <a:t>Formal updates that are irrelevant for the classifier (= silent publish)</a:t>
            </a:r>
            <a:endParaRPr lang="en-US" dirty="0"/>
          </a:p>
        </p:txBody>
      </p:sp>
      <p:sp>
        <p:nvSpPr>
          <p:cNvPr id="16386"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6387" name="Rectangle 4"/>
          <p:cNvSpPr>
            <a:spLocks noChangeArrowheads="1"/>
          </p:cNvSpPr>
          <p:nvPr/>
        </p:nvSpPr>
        <p:spPr bwMode="auto">
          <a:xfrm>
            <a:off x="287338" y="0"/>
            <a:ext cx="215900" cy="6856413"/>
          </a:xfrm>
          <a:prstGeom prst="rect">
            <a:avLst/>
          </a:prstGeom>
          <a:solidFill>
            <a:srgbClr val="007EEF"/>
          </a:solidFill>
          <a:ln w="9525">
            <a:noFill/>
            <a:miter lim="800000"/>
            <a:headEnd/>
            <a:tailEnd/>
          </a:ln>
        </p:spPr>
        <p:txBody>
          <a:bodyPr wrap="none" lIns="0" rIns="0" bIns="324000" anchor="b" anchorCtr="1"/>
          <a:lstStyle/>
          <a:p>
            <a:pPr algn="ctr"/>
            <a:fld id="{5BB910FC-E7E2-4C07-816E-9606D72285F4}" type="slidenum">
              <a:rPr lang="de-DE" sz="1000" b="1"/>
              <a:pPr algn="ctr"/>
              <a:t>14</a:t>
            </a:fld>
            <a:endParaRPr lang="de-DE" sz="10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Grp="1" noChangeArrowheads="1"/>
          </p:cNvSpPr>
          <p:nvPr>
            <p:ph type="title"/>
          </p:nvPr>
        </p:nvSpPr>
        <p:spPr>
          <a:noFill/>
        </p:spPr>
        <p:txBody>
          <a:bodyPr/>
          <a:lstStyle/>
          <a:p>
            <a:pPr eaLnBrk="1" hangingPunct="1"/>
            <a:r>
              <a:rPr lang="de-DE" b="0" dirty="0" smtClean="0"/>
              <a:t>Outline</a:t>
            </a:r>
          </a:p>
        </p:txBody>
      </p:sp>
      <p:sp>
        <p:nvSpPr>
          <p:cNvPr id="4100" name="Rectangle 4"/>
          <p:cNvSpPr>
            <a:spLocks noGrp="1" noChangeArrowheads="1"/>
          </p:cNvSpPr>
          <p:nvPr>
            <p:ph idx="1"/>
          </p:nvPr>
        </p:nvSpPr>
        <p:spPr>
          <a:noFill/>
        </p:spPr>
        <p:txBody>
          <a:bodyPr/>
          <a:lstStyle/>
          <a:p>
            <a:pPr marL="542925" indent="-542925" eaLnBrk="1" hangingPunct="1">
              <a:spcBef>
                <a:spcPts val="900"/>
              </a:spcBef>
              <a:buFont typeface="+mj-lt"/>
              <a:buAutoNum type="arabicPeriod"/>
            </a:pPr>
            <a:r>
              <a:rPr lang="en-US" sz="2600" b="1" dirty="0" smtClean="0"/>
              <a:t>Dewey updates</a:t>
            </a:r>
            <a:r>
              <a:rPr lang="en-US" dirty="0" smtClean="0"/>
              <a:t> now and then (Theory first)</a:t>
            </a:r>
          </a:p>
          <a:p>
            <a:pPr marL="514350" indent="-514350" eaLnBrk="1" hangingPunct="1">
              <a:spcBef>
                <a:spcPts val="900"/>
              </a:spcBef>
              <a:buFont typeface="+mj-lt"/>
              <a:buAutoNum type="arabicPeriod"/>
            </a:pPr>
            <a:endParaRPr lang="en-US" dirty="0" smtClean="0"/>
          </a:p>
          <a:p>
            <a:pPr marL="542925" indent="-542925">
              <a:spcBef>
                <a:spcPts val="900"/>
              </a:spcBef>
              <a:buFont typeface="+mj-lt"/>
              <a:buAutoNum type="arabicPeriod"/>
            </a:pPr>
            <a:r>
              <a:rPr lang="en-US" dirty="0"/>
              <a:t>DDC Updates &amp; Notification – Brief introduction to main features</a:t>
            </a:r>
            <a:endParaRPr lang="en-US" sz="2600" b="1" dirty="0" smtClean="0"/>
          </a:p>
          <a:p>
            <a:pPr marL="542925" indent="-542925" eaLnBrk="1" hangingPunct="1">
              <a:spcBef>
                <a:spcPts val="900"/>
              </a:spcBef>
              <a:buFont typeface="Verdana" pitchFamily="34" charset="0"/>
              <a:buAutoNum type="arabicPeriod"/>
            </a:pPr>
            <a:endParaRPr lang="en-US" sz="2600" b="1" dirty="0" smtClean="0"/>
          </a:p>
        </p:txBody>
      </p:sp>
      <p:sp>
        <p:nvSpPr>
          <p:cNvPr id="4098"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4099" name="Rectangle 3"/>
          <p:cNvSpPr>
            <a:spLocks noChangeArrowheads="1"/>
          </p:cNvSpPr>
          <p:nvPr/>
        </p:nvSpPr>
        <p:spPr bwMode="auto">
          <a:xfrm>
            <a:off x="287338" y="0"/>
            <a:ext cx="215900" cy="6856413"/>
          </a:xfrm>
          <a:prstGeom prst="rect">
            <a:avLst/>
          </a:prstGeom>
          <a:solidFill>
            <a:srgbClr val="A4B900"/>
          </a:solidFill>
          <a:ln w="9525">
            <a:noFill/>
            <a:miter lim="800000"/>
            <a:headEnd/>
            <a:tailEnd/>
          </a:ln>
        </p:spPr>
        <p:txBody>
          <a:bodyPr wrap="none" lIns="0" rIns="0" bIns="324000" anchor="b" anchorCtr="1"/>
          <a:lstStyle/>
          <a:p>
            <a:pPr algn="ctr"/>
            <a:fld id="{C9B14742-FF91-4173-BD01-398BF8230A4C}" type="slidenum">
              <a:rPr lang="de-DE" sz="1000" b="1"/>
              <a:pPr algn="ctr"/>
              <a:t>2</a:t>
            </a:fld>
            <a:endParaRPr lang="de-DE" sz="10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5123" name="Rectangle 4"/>
          <p:cNvSpPr>
            <a:spLocks noChangeArrowheads="1"/>
          </p:cNvSpPr>
          <p:nvPr/>
        </p:nvSpPr>
        <p:spPr bwMode="auto">
          <a:xfrm>
            <a:off x="287338" y="0"/>
            <a:ext cx="215900" cy="6856413"/>
          </a:xfrm>
          <a:prstGeom prst="rect">
            <a:avLst/>
          </a:prstGeom>
          <a:solidFill>
            <a:srgbClr val="00AEFA"/>
          </a:solidFill>
          <a:ln w="9525">
            <a:noFill/>
            <a:miter lim="800000"/>
            <a:headEnd/>
            <a:tailEnd/>
          </a:ln>
        </p:spPr>
        <p:txBody>
          <a:bodyPr wrap="none" lIns="0" rIns="0" bIns="324000" anchor="b" anchorCtr="1"/>
          <a:lstStyle/>
          <a:p>
            <a:pPr algn="ctr"/>
            <a:fld id="{41DD5E45-7A98-4147-A7E0-A8DC2A41740A}" type="slidenum">
              <a:rPr lang="de-DE" sz="1000" b="1"/>
              <a:pPr algn="ctr"/>
              <a:t>3</a:t>
            </a:fld>
            <a:endParaRPr lang="de-DE" sz="1000" b="1"/>
          </a:p>
        </p:txBody>
      </p:sp>
      <p:sp>
        <p:nvSpPr>
          <p:cNvPr id="4" name="Titel 3"/>
          <p:cNvSpPr>
            <a:spLocks noGrp="1"/>
          </p:cNvSpPr>
          <p:nvPr>
            <p:ph type="title"/>
          </p:nvPr>
        </p:nvSpPr>
        <p:spPr>
          <a:xfrm>
            <a:off x="827088" y="1619251"/>
            <a:ext cx="7593012" cy="425540"/>
          </a:xfrm>
          <a:solidFill>
            <a:schemeClr val="bg1"/>
          </a:solidFill>
        </p:spPr>
        <p:txBody>
          <a:bodyPr/>
          <a:lstStyle/>
          <a:p>
            <a:r>
              <a:rPr lang="de-DE" dirty="0" smtClean="0"/>
              <a:t>Back in 2008…</a:t>
            </a:r>
            <a:endParaRPr lang="de-DE" dirty="0"/>
          </a:p>
        </p:txBody>
      </p:sp>
      <p:sp>
        <p:nvSpPr>
          <p:cNvPr id="5" name="Inhaltsplatzhalter 4"/>
          <p:cNvSpPr>
            <a:spLocks noGrp="1"/>
          </p:cNvSpPr>
          <p:nvPr>
            <p:ph idx="1"/>
          </p:nvPr>
        </p:nvSpPr>
        <p:spPr/>
        <p:txBody>
          <a:bodyPr/>
          <a:lstStyle/>
          <a:p>
            <a:r>
              <a:rPr lang="en-US" sz="2400" dirty="0" smtClean="0"/>
              <a:t>MelvilClass (developed by DNB, launch in 2006) used to classify with DDC</a:t>
            </a:r>
          </a:p>
          <a:p>
            <a:r>
              <a:rPr lang="en-US" sz="2400" dirty="0" smtClean="0"/>
              <a:t>No regular updates in MelvilClass since first release in 2006 </a:t>
            </a:r>
            <a:r>
              <a:rPr lang="en-US" sz="2400" dirty="0" smtClean="0">
                <a:sym typeface="Wingdings" panose="05000000000000000000" pitchFamily="2" charset="2"/>
              </a:rPr>
              <a:t> Thousands of changes to be translated</a:t>
            </a:r>
          </a:p>
          <a:p>
            <a:r>
              <a:rPr lang="en-US" sz="2400" dirty="0" smtClean="0">
                <a:sym typeface="Wingdings" panose="05000000000000000000" pitchFamily="2" charset="2"/>
              </a:rPr>
              <a:t>Start of “DDC Deutsch Update” : </a:t>
            </a:r>
            <a:r>
              <a:rPr lang="en-US" sz="2400" b="1" dirty="0" smtClean="0">
                <a:sym typeface="Wingdings" panose="05000000000000000000" pitchFamily="2" charset="2"/>
              </a:rPr>
              <a:t>external</a:t>
            </a:r>
            <a:r>
              <a:rPr lang="en-US" sz="2400" dirty="0" smtClean="0">
                <a:sym typeface="Wingdings" panose="05000000000000000000" pitchFamily="2" charset="2"/>
              </a:rPr>
              <a:t> and </a:t>
            </a:r>
            <a:r>
              <a:rPr lang="en-US" sz="2400" b="1" dirty="0" smtClean="0">
                <a:sym typeface="Wingdings" panose="05000000000000000000" pitchFamily="2" charset="2"/>
              </a:rPr>
              <a:t>descriptive</a:t>
            </a:r>
            <a:r>
              <a:rPr lang="en-US" sz="2400" dirty="0" smtClean="0">
                <a:sym typeface="Wingdings" panose="05000000000000000000" pitchFamily="2" charset="2"/>
              </a:rPr>
              <a:t> documentation of changes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DUG_Arbeitspapiere\EDUG_2016_Göttingen\UpdatesFunctionality_EDUG2016\DDC_Deutsch_Updat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263" y="2044791"/>
            <a:ext cx="5932065" cy="41925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122"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5123" name="Rectangle 4"/>
          <p:cNvSpPr>
            <a:spLocks noChangeArrowheads="1"/>
          </p:cNvSpPr>
          <p:nvPr/>
        </p:nvSpPr>
        <p:spPr bwMode="auto">
          <a:xfrm>
            <a:off x="287338" y="0"/>
            <a:ext cx="215900" cy="6856413"/>
          </a:xfrm>
          <a:prstGeom prst="rect">
            <a:avLst/>
          </a:prstGeom>
          <a:solidFill>
            <a:srgbClr val="00AEFA"/>
          </a:solidFill>
          <a:ln w="9525">
            <a:noFill/>
            <a:miter lim="800000"/>
            <a:headEnd/>
            <a:tailEnd/>
          </a:ln>
        </p:spPr>
        <p:txBody>
          <a:bodyPr wrap="none" lIns="0" rIns="0" bIns="324000" anchor="b" anchorCtr="1"/>
          <a:lstStyle/>
          <a:p>
            <a:pPr algn="ctr"/>
            <a:fld id="{41DD5E45-7A98-4147-A7E0-A8DC2A41740A}" type="slidenum">
              <a:rPr lang="de-DE" sz="1000" b="1"/>
              <a:pPr algn="ctr"/>
              <a:t>4</a:t>
            </a:fld>
            <a:endParaRPr lang="de-DE" sz="1000" b="1"/>
          </a:p>
        </p:txBody>
      </p:sp>
      <p:sp>
        <p:nvSpPr>
          <p:cNvPr id="4" name="Titel 3"/>
          <p:cNvSpPr>
            <a:spLocks noGrp="1"/>
          </p:cNvSpPr>
          <p:nvPr>
            <p:ph type="title"/>
          </p:nvPr>
        </p:nvSpPr>
        <p:spPr>
          <a:xfrm>
            <a:off x="827088" y="1619251"/>
            <a:ext cx="7593012" cy="425540"/>
          </a:xfrm>
          <a:solidFill>
            <a:schemeClr val="bg1"/>
          </a:solidFill>
        </p:spPr>
        <p:txBody>
          <a:bodyPr/>
          <a:lstStyle/>
          <a:p>
            <a:r>
              <a:rPr lang="de-DE" dirty="0" smtClean="0"/>
              <a:t>Back in 2008…</a:t>
            </a:r>
            <a:endParaRPr lang="de-DE"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9551"/>
            <a:ext cx="5766422" cy="6858000"/>
          </a:xfrm>
          <a:prstGeom prst="rect">
            <a:avLst/>
          </a:prstGeom>
          <a:ln>
            <a:solidFill>
              <a:schemeClr val="bg1">
                <a:lumMod val="65000"/>
              </a:schemeClr>
            </a:solidFill>
          </a:ln>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662997"/>
            <a:ext cx="6660232" cy="2828202"/>
          </a:xfrm>
          <a:prstGeom prst="rect">
            <a:avLst/>
          </a:prstGeom>
          <a:ln>
            <a:solidFill>
              <a:schemeClr val="bg1">
                <a:lumMod val="65000"/>
              </a:schemeClr>
            </a:solidFill>
          </a:ln>
        </p:spPr>
      </p:pic>
    </p:spTree>
    <p:extLst>
      <p:ext uri="{BB962C8B-B14F-4D97-AF65-F5344CB8AC3E}">
        <p14:creationId xmlns:p14="http://schemas.microsoft.com/office/powerpoint/2010/main" val="9268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6147" name="Rectangle 4"/>
          <p:cNvSpPr>
            <a:spLocks noChangeArrowheads="1"/>
          </p:cNvSpPr>
          <p:nvPr/>
        </p:nvSpPr>
        <p:spPr bwMode="auto">
          <a:xfrm>
            <a:off x="287338" y="0"/>
            <a:ext cx="215900" cy="6856413"/>
          </a:xfrm>
          <a:prstGeom prst="rect">
            <a:avLst/>
          </a:prstGeom>
          <a:solidFill>
            <a:srgbClr val="FFC920"/>
          </a:solidFill>
          <a:ln w="9525">
            <a:noFill/>
            <a:miter lim="800000"/>
            <a:headEnd/>
            <a:tailEnd/>
          </a:ln>
        </p:spPr>
        <p:txBody>
          <a:bodyPr wrap="none" lIns="0" rIns="0" bIns="324000" anchor="b" anchorCtr="1"/>
          <a:lstStyle/>
          <a:p>
            <a:pPr algn="ctr"/>
            <a:fld id="{409DEF66-784C-4ABA-A954-EA29E77B5B61}" type="slidenum">
              <a:rPr lang="de-DE" sz="1000" b="1"/>
              <a:pPr algn="ctr"/>
              <a:t>5</a:t>
            </a:fld>
            <a:endParaRPr lang="de-DE" sz="1000" b="1"/>
          </a:p>
        </p:txBody>
      </p:sp>
      <p:sp>
        <p:nvSpPr>
          <p:cNvPr id="2" name="Inhaltsplatzhalter 1"/>
          <p:cNvSpPr>
            <a:spLocks noGrp="1"/>
          </p:cNvSpPr>
          <p:nvPr>
            <p:ph idx="1"/>
          </p:nvPr>
        </p:nvSpPr>
        <p:spPr>
          <a:xfrm>
            <a:off x="827088" y="2420888"/>
            <a:ext cx="7593012" cy="3888432"/>
          </a:xfrm>
        </p:spPr>
        <p:txBody>
          <a:bodyPr/>
          <a:lstStyle/>
          <a:p>
            <a:pPr marL="0" indent="0">
              <a:lnSpc>
                <a:spcPct val="100000"/>
              </a:lnSpc>
              <a:spcBef>
                <a:spcPts val="0"/>
              </a:spcBef>
              <a:buNone/>
            </a:pPr>
            <a:r>
              <a:rPr lang="en-US" sz="1800" dirty="0"/>
              <a:t>Basic set of documented types of changes essential for the </a:t>
            </a:r>
            <a:r>
              <a:rPr lang="en-US" sz="1800" dirty="0" smtClean="0"/>
              <a:t>updates tracking when DDC-mapped terminology is involved:</a:t>
            </a:r>
          </a:p>
          <a:p>
            <a:pPr marL="0" indent="0">
              <a:lnSpc>
                <a:spcPct val="100000"/>
              </a:lnSpc>
              <a:spcBef>
                <a:spcPts val="0"/>
              </a:spcBef>
              <a:buNone/>
            </a:pPr>
            <a:endParaRPr lang="en-US" sz="1800" dirty="0" smtClean="0"/>
          </a:p>
          <a:p>
            <a:pPr>
              <a:lnSpc>
                <a:spcPts val="1920"/>
              </a:lnSpc>
              <a:spcBef>
                <a:spcPts val="0"/>
              </a:spcBef>
            </a:pPr>
            <a:r>
              <a:rPr lang="en-US" sz="1800" dirty="0" smtClean="0"/>
              <a:t>relocations </a:t>
            </a:r>
            <a:r>
              <a:rPr lang="en-US" sz="1800" dirty="0"/>
              <a:t>and discontinuations (full and </a:t>
            </a:r>
            <a:r>
              <a:rPr lang="en-US" sz="1800" dirty="0" smtClean="0"/>
              <a:t>partial)</a:t>
            </a:r>
          </a:p>
          <a:p>
            <a:pPr>
              <a:lnSpc>
                <a:spcPts val="1920"/>
              </a:lnSpc>
              <a:spcBef>
                <a:spcPts val="0"/>
              </a:spcBef>
            </a:pPr>
            <a:r>
              <a:rPr lang="en-US" sz="1800" dirty="0" smtClean="0"/>
              <a:t>new </a:t>
            </a:r>
            <a:r>
              <a:rPr lang="en-US" sz="1800" dirty="0"/>
              <a:t>and deleted classes</a:t>
            </a:r>
          </a:p>
          <a:p>
            <a:pPr>
              <a:lnSpc>
                <a:spcPts val="1920"/>
              </a:lnSpc>
              <a:spcBef>
                <a:spcPts val="0"/>
              </a:spcBef>
            </a:pPr>
            <a:r>
              <a:rPr lang="en-US" sz="1800" dirty="0"/>
              <a:t>new and deleted built numbers</a:t>
            </a:r>
          </a:p>
          <a:p>
            <a:pPr>
              <a:lnSpc>
                <a:spcPts val="1920"/>
              </a:lnSpc>
              <a:spcBef>
                <a:spcPts val="0"/>
              </a:spcBef>
            </a:pPr>
            <a:r>
              <a:rPr lang="en-US" sz="1800" dirty="0"/>
              <a:t>changes in the Relative Index (new, deleted, changes from one class to another, changes in meaning)</a:t>
            </a:r>
          </a:p>
          <a:p>
            <a:pPr>
              <a:lnSpc>
                <a:spcPts val="1920"/>
              </a:lnSpc>
              <a:spcBef>
                <a:spcPts val="0"/>
              </a:spcBef>
            </a:pPr>
            <a:r>
              <a:rPr lang="en-US" sz="1800" dirty="0"/>
              <a:t>changes in the class heading (if </a:t>
            </a:r>
            <a:r>
              <a:rPr lang="en-US" sz="1800" dirty="0" smtClean="0"/>
              <a:t>changes in meaning)</a:t>
            </a:r>
            <a:endParaRPr lang="en-US" sz="1800" dirty="0"/>
          </a:p>
          <a:p>
            <a:pPr>
              <a:lnSpc>
                <a:spcPts val="1920"/>
              </a:lnSpc>
              <a:spcBef>
                <a:spcPts val="0"/>
              </a:spcBef>
            </a:pPr>
            <a:r>
              <a:rPr lang="en-US" sz="1800" dirty="0"/>
              <a:t>changes in class-here notes and in including notes, new and deleted class-here and including notes</a:t>
            </a:r>
          </a:p>
          <a:p>
            <a:pPr>
              <a:lnSpc>
                <a:spcPts val="1920"/>
              </a:lnSpc>
              <a:spcBef>
                <a:spcPts val="0"/>
              </a:spcBef>
            </a:pPr>
            <a:r>
              <a:rPr lang="en-US" sz="1800" dirty="0"/>
              <a:t>changes in number building instructions</a:t>
            </a:r>
          </a:p>
          <a:p>
            <a:pPr>
              <a:lnSpc>
                <a:spcPts val="1920"/>
              </a:lnSpc>
              <a:spcBef>
                <a:spcPts val="0"/>
              </a:spcBef>
            </a:pPr>
            <a:r>
              <a:rPr lang="en-US" sz="1800" dirty="0"/>
              <a:t>changes in class-elsewhere notes (if a certain context that has been in the class before is now to be found elsewhere)</a:t>
            </a:r>
          </a:p>
          <a:p>
            <a:pPr marL="0" indent="0">
              <a:lnSpc>
                <a:spcPct val="100000"/>
              </a:lnSpc>
              <a:spcBef>
                <a:spcPts val="0"/>
              </a:spcBef>
              <a:buNone/>
            </a:pPr>
            <a:endParaRPr lang="en-US" sz="1800" dirty="0"/>
          </a:p>
        </p:txBody>
      </p:sp>
      <p:sp>
        <p:nvSpPr>
          <p:cNvPr id="3" name="Titel 2"/>
          <p:cNvSpPr>
            <a:spLocks noGrp="1"/>
          </p:cNvSpPr>
          <p:nvPr>
            <p:ph type="title"/>
          </p:nvPr>
        </p:nvSpPr>
        <p:spPr>
          <a:xfrm>
            <a:off x="827088" y="1498997"/>
            <a:ext cx="7593012" cy="777875"/>
          </a:xfrm>
        </p:spPr>
        <p:txBody>
          <a:bodyPr/>
          <a:lstStyle/>
          <a:p>
            <a:r>
              <a:rPr lang="en-US" dirty="0" smtClean="0"/>
              <a:t>How to guarantee up-to-</a:t>
            </a:r>
            <a:r>
              <a:rPr lang="en-US" dirty="0" err="1" smtClean="0"/>
              <a:t>dateness</a:t>
            </a:r>
            <a:r>
              <a:rPr lang="en-US" dirty="0" smtClean="0"/>
              <a:t> of mapped terminology?</a:t>
            </a:r>
            <a:endParaRPr lang="en-US"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738" y="0"/>
            <a:ext cx="633260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7171" name="Rectangle 4"/>
          <p:cNvSpPr>
            <a:spLocks noChangeArrowheads="1"/>
          </p:cNvSpPr>
          <p:nvPr/>
        </p:nvSpPr>
        <p:spPr bwMode="auto">
          <a:xfrm>
            <a:off x="287338" y="0"/>
            <a:ext cx="215900" cy="6856413"/>
          </a:xfrm>
          <a:prstGeom prst="rect">
            <a:avLst/>
          </a:prstGeom>
          <a:solidFill>
            <a:srgbClr val="E62E2E"/>
          </a:solidFill>
          <a:ln w="9525">
            <a:noFill/>
            <a:miter lim="800000"/>
            <a:headEnd/>
            <a:tailEnd/>
          </a:ln>
        </p:spPr>
        <p:txBody>
          <a:bodyPr wrap="none" lIns="0" rIns="0" bIns="324000" anchor="b" anchorCtr="1"/>
          <a:lstStyle/>
          <a:p>
            <a:pPr algn="ctr"/>
            <a:fld id="{3BBA09B9-4503-4404-9519-4B0163DF13EF}" type="slidenum">
              <a:rPr lang="de-DE" sz="1000" b="1"/>
              <a:pPr algn="ctr"/>
              <a:t>6</a:t>
            </a:fld>
            <a:endParaRPr lang="de-DE" sz="1000" b="1"/>
          </a:p>
        </p:txBody>
      </p:sp>
      <p:sp>
        <p:nvSpPr>
          <p:cNvPr id="7" name="Titel 8"/>
          <p:cNvSpPr>
            <a:spLocks noGrp="1"/>
          </p:cNvSpPr>
          <p:nvPr>
            <p:ph type="title"/>
          </p:nvPr>
        </p:nvSpPr>
        <p:spPr/>
        <p:txBody>
          <a:bodyPr/>
          <a:lstStyle/>
          <a:p>
            <a:r>
              <a:rPr lang="de-DE" dirty="0" smtClean="0"/>
              <a:t>Back in 2011 (EDUG, Stockholm)</a:t>
            </a:r>
            <a:endParaRPr lang="de-DE" dirty="0"/>
          </a:p>
        </p:txBody>
      </p:sp>
      <p:sp>
        <p:nvSpPr>
          <p:cNvPr id="10" name="Inhaltsplatzhalter 4"/>
          <p:cNvSpPr>
            <a:spLocks noGrp="1"/>
          </p:cNvSpPr>
          <p:nvPr>
            <p:ph idx="1"/>
          </p:nvPr>
        </p:nvSpPr>
        <p:spPr>
          <a:xfrm>
            <a:off x="827088" y="2698750"/>
            <a:ext cx="7593012" cy="3417888"/>
          </a:xfrm>
        </p:spPr>
        <p:txBody>
          <a:bodyPr/>
          <a:lstStyle/>
          <a:p>
            <a:r>
              <a:rPr lang="en-US" sz="2400" dirty="0" smtClean="0"/>
              <a:t>Trend towards sharing the same applications for Dewey</a:t>
            </a:r>
          </a:p>
          <a:p>
            <a:r>
              <a:rPr lang="en-US" sz="2400" dirty="0" smtClean="0"/>
              <a:t>MARC 21: international standard for DDC data</a:t>
            </a:r>
          </a:p>
          <a:p>
            <a:pPr marL="0" indent="0">
              <a:buNone/>
            </a:pPr>
            <a:endParaRPr lang="en-US" sz="2400" dirty="0" smtClean="0"/>
          </a:p>
          <a:p>
            <a:pPr marL="0" indent="0">
              <a:buNone/>
            </a:pPr>
            <a:r>
              <a:rPr lang="en-US" sz="2400" dirty="0" smtClean="0">
                <a:sym typeface="Wingdings" panose="05000000000000000000" pitchFamily="2" charset="2"/>
              </a:rPr>
              <a:t> paved the way for “realistic” discussions:</a:t>
            </a:r>
          </a:p>
          <a:p>
            <a:pPr marL="0" indent="0">
              <a:buNone/>
            </a:pPr>
            <a:r>
              <a:rPr lang="en-US" sz="2400" dirty="0" smtClean="0">
                <a:sym typeface="Wingdings" panose="05000000000000000000" pitchFamily="2" charset="2"/>
              </a:rPr>
              <a:t>- making use of field 685</a:t>
            </a:r>
          </a:p>
          <a:p>
            <a:pPr marL="0" indent="0">
              <a:buNone/>
            </a:pPr>
            <a:r>
              <a:rPr lang="en-US" sz="2400" dirty="0" smtClean="0"/>
              <a:t>- develop a common DDC update process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DDC Updates &amp; Notification – Brief introduction to main features</a:t>
            </a:r>
            <a:endParaRPr lang="en-US" dirty="0"/>
          </a:p>
        </p:txBody>
      </p:sp>
      <p:sp>
        <p:nvSpPr>
          <p:cNvPr id="9" name="Inhaltsplatzhalter 8"/>
          <p:cNvSpPr>
            <a:spLocks noGrp="1"/>
          </p:cNvSpPr>
          <p:nvPr>
            <p:ph idx="1"/>
          </p:nvPr>
        </p:nvSpPr>
        <p:spPr/>
        <p:txBody>
          <a:bodyPr/>
          <a:lstStyle/>
          <a:p>
            <a:pPr marL="457200" indent="-457200">
              <a:buFont typeface="+mj-lt"/>
              <a:buAutoNum type="arabicPeriod"/>
            </a:pPr>
            <a:r>
              <a:rPr lang="en-US" dirty="0" smtClean="0"/>
              <a:t>Notification of updates inside WebDewey</a:t>
            </a:r>
          </a:p>
          <a:p>
            <a:pPr marL="457200" indent="-457200">
              <a:buFont typeface="+mj-lt"/>
              <a:buAutoNum type="arabicPeriod"/>
            </a:pPr>
            <a:r>
              <a:rPr lang="en-US" dirty="0" smtClean="0"/>
              <a:t>Subscription of area(s) of interest to be notified</a:t>
            </a:r>
          </a:p>
          <a:p>
            <a:pPr marL="457200" indent="-457200">
              <a:buFont typeface="+mj-lt"/>
              <a:buAutoNum type="arabicPeriod"/>
            </a:pPr>
            <a:r>
              <a:rPr lang="en-US" dirty="0" smtClean="0"/>
              <a:t>WebDewey Updates page: Updates display &amp; search</a:t>
            </a:r>
            <a:endParaRPr lang="en-US" dirty="0"/>
          </a:p>
        </p:txBody>
      </p:sp>
      <p:sp>
        <p:nvSpPr>
          <p:cNvPr id="8194"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8195" name="Rectangle 4"/>
          <p:cNvSpPr>
            <a:spLocks noChangeArrowheads="1"/>
          </p:cNvSpPr>
          <p:nvPr/>
        </p:nvSpPr>
        <p:spPr bwMode="auto">
          <a:xfrm>
            <a:off x="287338" y="0"/>
            <a:ext cx="215900" cy="6856413"/>
          </a:xfrm>
          <a:prstGeom prst="rect">
            <a:avLst/>
          </a:prstGeom>
          <a:solidFill>
            <a:srgbClr val="9EDF03"/>
          </a:solidFill>
          <a:ln w="9525">
            <a:noFill/>
            <a:miter lim="800000"/>
            <a:headEnd/>
            <a:tailEnd/>
          </a:ln>
        </p:spPr>
        <p:txBody>
          <a:bodyPr wrap="none" lIns="0" rIns="0" bIns="324000" anchor="b" anchorCtr="1"/>
          <a:lstStyle/>
          <a:p>
            <a:pPr algn="ctr"/>
            <a:fld id="{68B22CAA-76F9-40A4-82AB-BDA9A150BA32}" type="slidenum">
              <a:rPr lang="de-DE" sz="1000" b="1"/>
              <a:pPr algn="ctr"/>
              <a:t>7</a:t>
            </a:fld>
            <a:endParaRPr lang="de-DE" sz="10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27088" y="1196752"/>
            <a:ext cx="7593012" cy="777875"/>
          </a:xfrm>
        </p:spPr>
        <p:txBody>
          <a:bodyPr/>
          <a:lstStyle/>
          <a:p>
            <a:r>
              <a:rPr lang="en-US" dirty="0" smtClean="0"/>
              <a:t>1. Notification </a:t>
            </a:r>
            <a:r>
              <a:rPr lang="en-US" dirty="0"/>
              <a:t>of updates inside WebDewey</a:t>
            </a:r>
          </a:p>
        </p:txBody>
      </p:sp>
      <p:sp>
        <p:nvSpPr>
          <p:cNvPr id="9218"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9219" name="Rectangle 4"/>
          <p:cNvSpPr>
            <a:spLocks noChangeArrowheads="1"/>
          </p:cNvSpPr>
          <p:nvPr/>
        </p:nvSpPr>
        <p:spPr bwMode="auto">
          <a:xfrm>
            <a:off x="287338" y="0"/>
            <a:ext cx="215900" cy="6856413"/>
          </a:xfrm>
          <a:prstGeom prst="rect">
            <a:avLst/>
          </a:prstGeom>
          <a:solidFill>
            <a:srgbClr val="007EEF"/>
          </a:solidFill>
          <a:ln w="9525">
            <a:noFill/>
            <a:miter lim="800000"/>
            <a:headEnd/>
            <a:tailEnd/>
          </a:ln>
        </p:spPr>
        <p:txBody>
          <a:bodyPr wrap="none" lIns="0" rIns="0" bIns="324000" anchor="b" anchorCtr="1"/>
          <a:lstStyle/>
          <a:p>
            <a:pPr algn="ctr"/>
            <a:fld id="{54901366-3F13-43D2-9BD8-C88395F9D50D}" type="slidenum">
              <a:rPr lang="de-DE" sz="1000" b="1"/>
              <a:pPr algn="ctr"/>
              <a:t>8</a:t>
            </a:fld>
            <a:endParaRPr lang="de-DE" sz="1000" b="1"/>
          </a:p>
        </p:txBody>
      </p:sp>
      <p:pic>
        <p:nvPicPr>
          <p:cNvPr id="2" name="Grafik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01803" y="2207263"/>
            <a:ext cx="8100670" cy="3914546"/>
          </a:xfrm>
          <a:prstGeom prst="rect">
            <a:avLst/>
          </a:prstGeom>
        </p:spPr>
      </p:pic>
      <p:pic>
        <p:nvPicPr>
          <p:cNvPr id="1027" name="Picture 3" descr="C:\Users\mengel\AppData\Local\Microsoft\Windows\Temporary Internet Files\Content.IE5\A17VS7SS\arrow-curved-blu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28925">
            <a:off x="3629899" y="1645830"/>
            <a:ext cx="1170822" cy="588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2. Subscription </a:t>
            </a:r>
            <a:r>
              <a:rPr lang="en-US" dirty="0"/>
              <a:t>of area(s) of interest to be notified</a:t>
            </a:r>
          </a:p>
        </p:txBody>
      </p:sp>
      <p:sp>
        <p:nvSpPr>
          <p:cNvPr id="10242" name="Fußzeilenplatzhalter 3"/>
          <p:cNvSpPr>
            <a:spLocks noGrp="1"/>
          </p:cNvSpPr>
          <p:nvPr>
            <p:ph type="ftr" sz="quarter" idx="10"/>
          </p:nvPr>
        </p:nvSpPr>
        <p:spPr>
          <a:noFill/>
        </p:spPr>
        <p:txBody>
          <a:bodyPr/>
          <a:lstStyle/>
          <a:p>
            <a:r>
              <a:rPr lang="de-DE" smtClean="0"/>
              <a:t>| Tina Mengel, German National Library | EDUG 2016, Göttingen</a:t>
            </a:r>
          </a:p>
        </p:txBody>
      </p:sp>
      <p:sp>
        <p:nvSpPr>
          <p:cNvPr id="10243" name="Rectangle 4"/>
          <p:cNvSpPr>
            <a:spLocks noChangeArrowheads="1"/>
          </p:cNvSpPr>
          <p:nvPr/>
        </p:nvSpPr>
        <p:spPr bwMode="auto">
          <a:xfrm>
            <a:off x="287338" y="0"/>
            <a:ext cx="215900" cy="6856413"/>
          </a:xfrm>
          <a:prstGeom prst="rect">
            <a:avLst/>
          </a:prstGeom>
          <a:solidFill>
            <a:srgbClr val="00AEFA"/>
          </a:solidFill>
          <a:ln w="9525">
            <a:noFill/>
            <a:miter lim="800000"/>
            <a:headEnd/>
            <a:tailEnd/>
          </a:ln>
        </p:spPr>
        <p:txBody>
          <a:bodyPr wrap="none" lIns="0" rIns="0" bIns="324000" anchor="b" anchorCtr="1"/>
          <a:lstStyle/>
          <a:p>
            <a:pPr algn="ctr"/>
            <a:fld id="{1F6877A1-CE93-4F03-87E7-6555A3C9C3C2}" type="slidenum">
              <a:rPr lang="de-DE" sz="1000" b="1"/>
              <a:pPr algn="ctr"/>
              <a:t>9</a:t>
            </a:fld>
            <a:endParaRPr lang="de-DE" sz="1000" b="1"/>
          </a:p>
        </p:txBody>
      </p:sp>
      <p:pic>
        <p:nvPicPr>
          <p:cNvPr id="2" name="Grafik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83568" y="2492896"/>
            <a:ext cx="8100670" cy="37526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Vorlage">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Template>
  <TotalTime>0</TotalTime>
  <Words>2342</Words>
  <Application>Microsoft Office PowerPoint</Application>
  <PresentationFormat>Bildspel på skärmen (4:3)</PresentationFormat>
  <Paragraphs>151</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Verdana</vt:lpstr>
      <vt:lpstr>Wingdings</vt:lpstr>
      <vt:lpstr>PPT-Vorlage</vt:lpstr>
      <vt:lpstr>DDC Updates &amp; Notification functionality in WebDewey</vt:lpstr>
      <vt:lpstr>Outline</vt:lpstr>
      <vt:lpstr>Back in 2008…</vt:lpstr>
      <vt:lpstr>Back in 2008…</vt:lpstr>
      <vt:lpstr>How to guarantee up-to-dateness of mapped terminology?</vt:lpstr>
      <vt:lpstr>Back in 2011 (EDUG, Stockholm)</vt:lpstr>
      <vt:lpstr>DDC Updates &amp; Notification – Brief introduction to main features</vt:lpstr>
      <vt:lpstr>1. Notification of updates inside WebDewey</vt:lpstr>
      <vt:lpstr>2. Subscription of area(s) of interest to be notified</vt:lpstr>
      <vt:lpstr>3. WebDewey Updates page: Updates display &amp; search</vt:lpstr>
      <vt:lpstr>PowerPoint-presentation</vt:lpstr>
      <vt:lpstr>PowerPoint-presentation</vt:lpstr>
      <vt:lpstr>Additional view modes</vt:lpstr>
      <vt:lpstr>Additional view modes : Projects</vt:lpstr>
    </vt:vector>
  </TitlesOfParts>
  <Company>Deutsche Nationalbibliothek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mengel</dc:creator>
  <cp:lastModifiedBy>Harriet Aagaard</cp:lastModifiedBy>
  <cp:revision>29</cp:revision>
  <cp:lastPrinted>2016-04-22T17:09:44Z</cp:lastPrinted>
  <dcterms:created xsi:type="dcterms:W3CDTF">2016-04-20T16:31:48Z</dcterms:created>
  <dcterms:modified xsi:type="dcterms:W3CDTF">2016-05-10T13:28:47Z</dcterms:modified>
</cp:coreProperties>
</file>