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8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92" r:id="rId24"/>
    <p:sldId id="293" r:id="rId25"/>
    <p:sldId id="291" r:id="rId26"/>
    <p:sldId id="290" r:id="rId27"/>
    <p:sldId id="294" r:id="rId28"/>
    <p:sldId id="286" r:id="rId29"/>
    <p:sldId id="263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3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900" y="96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E944-88A5-4245-9B3D-4254622F106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FF0B-46FD-4CD9-A45F-DED6444F8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0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7" y="457739"/>
            <a:ext cx="8439148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5" y="6422994"/>
            <a:ext cx="687170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38" y="1135919"/>
            <a:ext cx="8181975" cy="4475171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4827586"/>
            <a:ext cx="8216894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3" r:id="rId4"/>
    <p:sldLayoutId id="2147483654" r:id="rId5"/>
    <p:sldLayoutId id="2147483658" r:id="rId6"/>
    <p:sldLayoutId id="2147483657" r:id="rId7"/>
    <p:sldLayoutId id="2147483656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support/help/worldcatorg/ApplicationHelp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clc.org/support/help/searchingworldcatindexes/Default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1962170"/>
            <a:ext cx="1980992" cy="569387"/>
          </a:xfrm>
        </p:spPr>
        <p:txBody>
          <a:bodyPr/>
          <a:lstStyle/>
          <a:p>
            <a:r>
              <a:rPr lang="en-US" dirty="0"/>
              <a:t>28 June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Searching by Dewey number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4014387"/>
            <a:ext cx="2509661" cy="523220"/>
          </a:xfrm>
        </p:spPr>
        <p:txBody>
          <a:bodyPr/>
          <a:lstStyle/>
          <a:p>
            <a:r>
              <a:rPr lang="en-US" sz="2800" dirty="0"/>
              <a:t>Julianne Beall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4591297"/>
            <a:ext cx="3029804" cy="307777"/>
          </a:xfrm>
        </p:spPr>
        <p:txBody>
          <a:bodyPr/>
          <a:lstStyle/>
          <a:p>
            <a:r>
              <a:rPr lang="en-US" dirty="0"/>
              <a:t>Consulting Senior Editor, DDC</a:t>
            </a:r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7" y="1001183"/>
            <a:ext cx="8439148" cy="685800"/>
          </a:xfrm>
        </p:spPr>
        <p:txBody>
          <a:bodyPr/>
          <a:lstStyle/>
          <a:p>
            <a:r>
              <a:rPr lang="en-US" dirty="0" err="1"/>
              <a:t>su:diabetes</a:t>
            </a:r>
            <a:r>
              <a:rPr lang="en-US" dirty="0"/>
              <a:t> dd:362*</a:t>
            </a:r>
          </a:p>
          <a:p>
            <a:r>
              <a:rPr lang="en-US" sz="2800" dirty="0"/>
              <a:t>[Results: 1,907] DDC: 362.19646200922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65" y="2271184"/>
            <a:ext cx="8628571" cy="31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su:diabetes</a:t>
            </a:r>
            <a:r>
              <a:rPr lang="es-ES" dirty="0"/>
              <a:t> dd:641*</a:t>
            </a:r>
            <a:r>
              <a:rPr lang="en-US" dirty="0"/>
              <a:t> </a:t>
            </a:r>
          </a:p>
          <a:p>
            <a:r>
              <a:rPr lang="en-US" sz="2800" dirty="0"/>
              <a:t>[Results: 1,733] DDC: 641.56314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67" y="2641445"/>
            <a:ext cx="6266667" cy="24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su:salmon dd:641* </a:t>
            </a:r>
          </a:p>
          <a:p>
            <a:r>
              <a:rPr lang="it-IT" sz="2800" dirty="0"/>
              <a:t>[Results: 142] DDC: 641.692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19" y="2440517"/>
            <a:ext cx="5904762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dd:597* </a:t>
            </a:r>
          </a:p>
          <a:p>
            <a:r>
              <a:rPr lang="en-US" sz="2800" dirty="0"/>
              <a:t>[Results: 1,758] DDC: 597.56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5" y="2533650"/>
            <a:ext cx="7628571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Salmon in zoology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597.5 </a:t>
            </a:r>
            <a:r>
              <a:rPr lang="en-US" dirty="0" err="1"/>
              <a:t>Protacanthopterygii</a:t>
            </a:r>
            <a:endParaRPr lang="en-US" dirty="0"/>
          </a:p>
          <a:p>
            <a:pPr marL="457188" lvl="1" indent="0">
              <a:buNone/>
            </a:pPr>
            <a:r>
              <a:rPr lang="en-US" dirty="0"/>
              <a:t>Class here </a:t>
            </a:r>
            <a:r>
              <a:rPr lang="en-US" dirty="0" err="1"/>
              <a:t>Salmoniformes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597.55-597.59 </a:t>
            </a:r>
            <a:r>
              <a:rPr lang="en-US" dirty="0" err="1"/>
              <a:t>Salmoniformes</a:t>
            </a:r>
            <a:endParaRPr lang="en-US" dirty="0"/>
          </a:p>
          <a:p>
            <a:pPr marL="457188" lvl="1" indent="0">
              <a:buNone/>
            </a:pPr>
            <a:r>
              <a:rPr lang="en-US" dirty="0"/>
              <a:t>Class comprehensive works in 597.5</a:t>
            </a:r>
          </a:p>
          <a:p>
            <a:pPr marL="0" indent="0">
              <a:buNone/>
            </a:pPr>
            <a:r>
              <a:rPr lang="en-US" dirty="0"/>
              <a:t>597.5/5 Salmonidae </a:t>
            </a:r>
            <a:r>
              <a:rPr lang="en-US" dirty="0">
                <a:solidFill>
                  <a:srgbClr val="FF0000"/>
                </a:solidFill>
              </a:rPr>
              <a:t>[old number for salmon, before ed. 21]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597.5/6 Salmon</a:t>
            </a:r>
          </a:p>
          <a:p>
            <a:pPr marL="0" indent="0">
              <a:buNone/>
            </a:pPr>
            <a:r>
              <a:rPr lang="en-US" dirty="0"/>
              <a:t>597.5/7 Trout</a:t>
            </a:r>
          </a:p>
          <a:p>
            <a:pPr marL="0" indent="0">
              <a:buNone/>
            </a:pPr>
            <a:r>
              <a:rPr lang="en-US" dirty="0"/>
              <a:t>597.5/9 </a:t>
            </a:r>
            <a:r>
              <a:rPr lang="en-US" dirty="0" err="1"/>
              <a:t>Esocidae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Various possible searches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dd:597.5*</a:t>
            </a:r>
          </a:p>
          <a:p>
            <a:pPr lvl="1"/>
            <a:r>
              <a:rPr lang="en-US" dirty="0"/>
              <a:t>Results: 1,029</a:t>
            </a:r>
          </a:p>
          <a:p>
            <a:r>
              <a:rPr lang="fr-FR" dirty="0" err="1"/>
              <a:t>su:salmon</a:t>
            </a:r>
            <a:r>
              <a:rPr lang="fr-FR" dirty="0"/>
              <a:t> dd:(597.56* OR 597.55*)</a:t>
            </a:r>
          </a:p>
          <a:p>
            <a:pPr lvl="1"/>
            <a:r>
              <a:rPr lang="fr-FR" dirty="0" err="1"/>
              <a:t>Results</a:t>
            </a:r>
            <a:r>
              <a:rPr lang="fr-FR" dirty="0"/>
              <a:t>: 936</a:t>
            </a:r>
          </a:p>
          <a:p>
            <a:r>
              <a:rPr lang="en-US" dirty="0" err="1"/>
              <a:t>su:salmon</a:t>
            </a:r>
            <a:r>
              <a:rPr lang="en-US" dirty="0"/>
              <a:t> dd:597.56*</a:t>
            </a:r>
          </a:p>
          <a:p>
            <a:pPr lvl="1"/>
            <a:r>
              <a:rPr lang="en-US" dirty="0"/>
              <a:t>Results: 245</a:t>
            </a:r>
          </a:p>
          <a:p>
            <a:r>
              <a:rPr lang="en-US" i="1" dirty="0"/>
              <a:t>Note: a </a:t>
            </a:r>
            <a:r>
              <a:rPr lang="en-US" i="1"/>
              <a:t>few records </a:t>
            </a:r>
            <a:r>
              <a:rPr lang="en-US" i="1" dirty="0"/>
              <a:t>have more than one DDC number; use of Boolean NOT may exclude desired records</a:t>
            </a:r>
          </a:p>
        </p:txBody>
      </p:sp>
    </p:spTree>
    <p:extLst>
      <p:ext uri="{BB962C8B-B14F-4D97-AF65-F5344CB8AC3E}">
        <p14:creationId xmlns:p14="http://schemas.microsoft.com/office/powerpoint/2010/main" val="6424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dd:799*</a:t>
            </a:r>
          </a:p>
          <a:p>
            <a:r>
              <a:rPr lang="en-US" sz="2800" dirty="0"/>
              <a:t>[Results: 676] DDC: 799.1756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1" y="2357572"/>
            <a:ext cx="6847619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dd:799.1756*</a:t>
            </a:r>
          </a:p>
          <a:p>
            <a:r>
              <a:rPr lang="en-US" sz="2800" dirty="0"/>
              <a:t>[Results: 70] DDC: 799.1756097112; 799.1755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0" y="2643322"/>
            <a:ext cx="6800000" cy="24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Salmon in natural resources schedule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7837" y="1403773"/>
            <a:ext cx="8181975" cy="44751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333.91 Water and lands adjoining bodies of water</a:t>
            </a:r>
          </a:p>
          <a:p>
            <a:pPr marL="457188" lvl="1" indent="0">
              <a:buNone/>
            </a:pPr>
            <a:r>
              <a:rPr lang="en-US" dirty="0"/>
              <a:t>Class here aquatic resources, </a:t>
            </a:r>
            <a:r>
              <a:rPr lang="en-US" dirty="0">
                <a:solidFill>
                  <a:srgbClr val="FF0000"/>
                </a:solidFill>
              </a:rPr>
              <a:t>comprehensive works on the economics of aquatic resources</a:t>
            </a:r>
          </a:p>
          <a:p>
            <a:pPr marL="857229" lvl="2" indent="0">
              <a:buNone/>
            </a:pPr>
            <a:r>
              <a:rPr lang="en-US" dirty="0"/>
              <a:t>For a specific aquatic resource, see the resource, e.g., minerals 333.85, </a:t>
            </a:r>
            <a:r>
              <a:rPr lang="en-US" dirty="0">
                <a:solidFill>
                  <a:srgbClr val="FF0000"/>
                </a:solidFill>
              </a:rPr>
              <a:t>fishes 333.956</a:t>
            </a:r>
          </a:p>
          <a:p>
            <a:pPr marL="0" indent="0">
              <a:buNone/>
            </a:pPr>
            <a:r>
              <a:rPr lang="en-US" dirty="0"/>
              <a:t>333.95/6 Fishes</a:t>
            </a:r>
          </a:p>
          <a:p>
            <a:pPr marL="0" indent="0">
              <a:buNone/>
            </a:pPr>
            <a:r>
              <a:rPr lang="en-US" dirty="0"/>
              <a:t>333.95/62-333.95/67 Specific kinds of fishes</a:t>
            </a:r>
          </a:p>
          <a:p>
            <a:pPr marL="457188" lvl="1" indent="0">
              <a:buNone/>
            </a:pPr>
            <a:r>
              <a:rPr lang="en-US" dirty="0"/>
              <a:t>Add to base number 333.956 the numbers following 597 in 597.2-597.7, e.g., </a:t>
            </a:r>
            <a:r>
              <a:rPr lang="en-US" dirty="0">
                <a:solidFill>
                  <a:srgbClr val="FF0000"/>
                </a:solidFill>
              </a:rPr>
              <a:t>salmon 333.95656</a:t>
            </a:r>
          </a:p>
        </p:txBody>
      </p:sp>
    </p:spTree>
    <p:extLst>
      <p:ext uri="{BB962C8B-B14F-4D97-AF65-F5344CB8AC3E}">
        <p14:creationId xmlns:p14="http://schemas.microsoft.com/office/powerpoint/2010/main" val="18970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7" y="979914"/>
            <a:ext cx="8439148" cy="907083"/>
          </a:xfrm>
        </p:spPr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dd:333*</a:t>
            </a:r>
          </a:p>
          <a:p>
            <a:r>
              <a:rPr lang="en-US" sz="2800" dirty="0"/>
              <a:t>[Results: 1,047] DDC</a:t>
            </a:r>
            <a:r>
              <a:rPr lang="en-US" sz="2800"/>
              <a:t>:333.910079 [333.9100979?]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337"/>
            <a:ext cx="9144000" cy="25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Search strategies combining </a:t>
            </a:r>
          </a:p>
          <a:p>
            <a:pPr lvl="1"/>
            <a:r>
              <a:rPr lang="en-US" dirty="0"/>
              <a:t>Subject or keyword terms</a:t>
            </a:r>
          </a:p>
          <a:p>
            <a:pPr lvl="1"/>
            <a:r>
              <a:rPr lang="en-US" dirty="0"/>
              <a:t>Dewey numbers</a:t>
            </a:r>
          </a:p>
          <a:p>
            <a:pPr lvl="2"/>
            <a:r>
              <a:rPr lang="en-US" sz="2800" dirty="0"/>
              <a:t>Truncation symbol to adjust the specificity of the Dewey number</a:t>
            </a:r>
          </a:p>
          <a:p>
            <a:r>
              <a:rPr lang="en-US" sz="2800" dirty="0"/>
              <a:t>Useful for refining searches</a:t>
            </a:r>
          </a:p>
          <a:p>
            <a:r>
              <a:rPr lang="en-US" sz="2800" dirty="0"/>
              <a:t>Searches on Dewey number alone may retrieve works in more languages</a:t>
            </a:r>
          </a:p>
          <a:p>
            <a:r>
              <a:rPr lang="en-US" sz="2800" dirty="0"/>
              <a:t>Searches illustrated using WorldCat.org</a:t>
            </a:r>
          </a:p>
        </p:txBody>
      </p:sp>
    </p:spTree>
    <p:extLst>
      <p:ext uri="{BB962C8B-B14F-4D97-AF65-F5344CB8AC3E}">
        <p14:creationId xmlns:p14="http://schemas.microsoft.com/office/powerpoint/2010/main" val="15914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su:salmon</a:t>
            </a:r>
            <a:r>
              <a:rPr lang="en-US" dirty="0"/>
              <a:t> dd:333*</a:t>
            </a:r>
          </a:p>
          <a:p>
            <a:r>
              <a:rPr lang="it-IT" sz="2800" dirty="0"/>
              <a:t>[Results: 1047] DDC: 333.956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601"/>
            <a:ext cx="9144000" cy="29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 dirty="0"/>
              <a:t>manga dd:53*</a:t>
            </a:r>
            <a:endParaRPr lang="en-US" dirty="0"/>
          </a:p>
          <a:p>
            <a:r>
              <a:rPr lang="en-US" sz="2800" dirty="0"/>
              <a:t>[Results: 81] DDC: 537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4177"/>
            <a:ext cx="9144000" cy="26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4D8B-EC3B-4500-9CB1-B3EA32BC9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729" y="1487055"/>
            <a:ext cx="8181975" cy="4599709"/>
          </a:xfrm>
        </p:spPr>
        <p:txBody>
          <a:bodyPr/>
          <a:lstStyle/>
          <a:p>
            <a:r>
              <a:rPr lang="en-US" sz="2800" dirty="0" err="1"/>
              <a:t>dd</a:t>
            </a:r>
            <a:r>
              <a:rPr lang="en-US" sz="2800" dirty="0"/>
              <a:t>: 799.1756* [Results: 102]</a:t>
            </a:r>
          </a:p>
          <a:p>
            <a:r>
              <a:rPr lang="en-US" sz="2800" dirty="0"/>
              <a:t>Language:</a:t>
            </a:r>
          </a:p>
          <a:p>
            <a:pPr lvl="1"/>
            <a:r>
              <a:rPr lang="en-US" dirty="0"/>
              <a:t>English (75)</a:t>
            </a:r>
          </a:p>
          <a:p>
            <a:pPr lvl="1"/>
            <a:r>
              <a:rPr lang="en-US" dirty="0"/>
              <a:t>French (18)</a:t>
            </a:r>
          </a:p>
          <a:p>
            <a:pPr lvl="1"/>
            <a:r>
              <a:rPr lang="en-US" dirty="0"/>
              <a:t>Swedish (4)</a:t>
            </a:r>
          </a:p>
          <a:p>
            <a:pPr lvl="1"/>
            <a:r>
              <a:rPr lang="en-US" dirty="0"/>
              <a:t>German (3)</a:t>
            </a:r>
          </a:p>
          <a:p>
            <a:pPr lvl="1"/>
            <a:r>
              <a:rPr lang="en-US" dirty="0"/>
              <a:t>Norwegian (1)</a:t>
            </a:r>
          </a:p>
          <a:p>
            <a:pPr lvl="1"/>
            <a:r>
              <a:rPr lang="en-US" dirty="0"/>
              <a:t>Northern Sami (1)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D2F0-C27F-432A-824B-A4F786260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Search by Dewey only; refine search by language</a:t>
            </a:r>
          </a:p>
        </p:txBody>
      </p:sp>
    </p:spTree>
    <p:extLst>
      <p:ext uri="{BB962C8B-B14F-4D97-AF65-F5344CB8AC3E}">
        <p14:creationId xmlns:p14="http://schemas.microsoft.com/office/powerpoint/2010/main" val="26830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0B609-16EB-42C5-8519-87F4949B8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dd:799.1756* </a:t>
            </a:r>
          </a:p>
          <a:p>
            <a:r>
              <a:rPr lang="en-US" dirty="0"/>
              <a:t>[French] DDC: 799.1756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B13B9-BC85-4560-B31F-600F66EB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782619"/>
            <a:ext cx="3914775" cy="2456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4D84-DFBD-45CC-AB1F-811DB262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4996873"/>
            <a:ext cx="7096125" cy="4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53343-0D46-4939-800D-44F99D93C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BnF</a:t>
            </a:r>
            <a:r>
              <a:rPr lang="en-US" dirty="0"/>
              <a:t> Catalogue </a:t>
            </a:r>
            <a:r>
              <a:rPr lang="en-US" dirty="0" err="1"/>
              <a:t>Général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372E2-82F2-4E5B-9D8D-ADE41A5D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552575"/>
            <a:ext cx="43148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B56202-B2B6-444B-BE46-81B3BCAA2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dd:799.1756* </a:t>
            </a:r>
          </a:p>
          <a:p>
            <a:r>
              <a:rPr lang="en-US" dirty="0"/>
              <a:t>[Swedish] DDC: 799.1756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4B53F-A66B-4B63-9BEE-14107200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2319337"/>
            <a:ext cx="40671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BAC06-3313-410D-9CC7-68C7AD09FD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dd:799.1756* </a:t>
            </a:r>
          </a:p>
          <a:p>
            <a:r>
              <a:rPr lang="en-US" dirty="0"/>
              <a:t>[German] DDC: 799.1756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60030-C7B0-4A5D-9D0D-BF2CBFE8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2638425"/>
            <a:ext cx="38766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FDB5C-2B14-414B-8593-EA5F90A97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dd:799.1756* </a:t>
            </a:r>
          </a:p>
          <a:p>
            <a:r>
              <a:rPr lang="en-US" dirty="0"/>
              <a:t>[Norwegian] DDC: 799.1756094846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50B66-AC30-4929-B9EC-A7490A0F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14562"/>
            <a:ext cx="7010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Sources of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http://www.oclc.org/support/help/worldcatorg/ApplicationHelp.htm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http://www.oclc.org/support/help/searchingworldcatindexes/Default.htm</a:t>
            </a:r>
            <a:endParaRPr lang="en-US" sz="2000" dirty="0"/>
          </a:p>
          <a:p>
            <a:pPr marL="400039" lvl="1" indent="0">
              <a:buNone/>
            </a:pPr>
            <a:r>
              <a:rPr lang="en-US" dirty="0"/>
              <a:t>Especially useful for index labels, e.g., label for DDC edition: d2:</a:t>
            </a:r>
          </a:p>
          <a:p>
            <a:pPr marL="400039" lvl="1" indent="0">
              <a:buNone/>
            </a:pPr>
            <a:r>
              <a:rPr lang="en-US" dirty="0"/>
              <a:t>Example: d2:23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European Dewey Users Group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0615" y="1457195"/>
            <a:ext cx="3887788" cy="405719"/>
          </a:xfrm>
        </p:spPr>
        <p:txBody>
          <a:bodyPr/>
          <a:lstStyle/>
          <a:p>
            <a:r>
              <a:rPr lang="en-US" dirty="0"/>
              <a:t>Julianne Beall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0428" y="1826626"/>
            <a:ext cx="3887788" cy="359027"/>
          </a:xfrm>
        </p:spPr>
        <p:txBody>
          <a:bodyPr/>
          <a:lstStyle/>
          <a:p>
            <a:r>
              <a:rPr lang="en-US" dirty="0"/>
              <a:t>Consulting Senior Editor, DDC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0428" y="2147170"/>
            <a:ext cx="3887788" cy="305495"/>
          </a:xfrm>
        </p:spPr>
        <p:txBody>
          <a:bodyPr/>
          <a:lstStyle/>
          <a:p>
            <a:r>
              <a:rPr lang="en-US" dirty="0"/>
              <a:t>beallj@oclc.org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0802" y="2903369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40802" y="3235837"/>
            <a:ext cx="4214466" cy="35902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WorldCat.org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4" y="1886996"/>
            <a:ext cx="6780952" cy="32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Advanced search menu?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may use it if you wish . . .</a:t>
            </a:r>
          </a:p>
          <a:p>
            <a:r>
              <a:rPr lang="en-US" dirty="0"/>
              <a:t>But the search menu does not include Dewey</a:t>
            </a:r>
          </a:p>
          <a:p>
            <a:r>
              <a:rPr lang="en-US" dirty="0"/>
              <a:t>You can use the index label “</a:t>
            </a:r>
            <a:r>
              <a:rPr lang="en-US" dirty="0" err="1"/>
              <a:t>dd</a:t>
            </a:r>
            <a:r>
              <a:rPr lang="en-US" dirty="0"/>
              <a:t>:” to override the menu category, and retrieve the correct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search box with index labels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Search pattern: subject term [</a:t>
            </a:r>
            <a:r>
              <a:rPr lang="en-US" dirty="0" err="1"/>
              <a:t>su</a:t>
            </a:r>
            <a:r>
              <a:rPr lang="en-US" dirty="0"/>
              <a:t>:] DDC [</a:t>
            </a:r>
            <a:r>
              <a:rPr lang="en-US" dirty="0" err="1"/>
              <a:t>dd</a:t>
            </a:r>
            <a:r>
              <a:rPr lang="en-US" dirty="0"/>
              <a:t>:]</a:t>
            </a:r>
          </a:p>
          <a:p>
            <a:r>
              <a:rPr lang="en-US" dirty="0"/>
              <a:t>Default Boolean connector: AND</a:t>
            </a:r>
          </a:p>
          <a:p>
            <a:r>
              <a:rPr lang="en-US" dirty="0"/>
              <a:t>Default index: keyword</a:t>
            </a:r>
          </a:p>
          <a:p>
            <a:r>
              <a:rPr lang="en-US" dirty="0"/>
              <a:t>Use asterisk [*] for truncation</a:t>
            </a:r>
          </a:p>
          <a:p>
            <a:r>
              <a:rPr lang="en-US" dirty="0"/>
              <a:t>Put the subject term or keyword first; that works best with the “sort by relevance” algorithm of  WorldCat.org </a:t>
            </a:r>
          </a:p>
        </p:txBody>
      </p:sp>
    </p:spTree>
    <p:extLst>
      <p:ext uri="{BB962C8B-B14F-4D97-AF65-F5344CB8AC3E}">
        <p14:creationId xmlns:p14="http://schemas.microsoft.com/office/powerpoint/2010/main" val="31854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C1FA2-800A-4690-A2EE-E553AF7F1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su:diabetes</a:t>
            </a:r>
            <a:r>
              <a:rPr lang="es-ES" dirty="0"/>
              <a:t> dd:616*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81" y="1886996"/>
            <a:ext cx="5295238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su:diabetes</a:t>
            </a:r>
            <a:r>
              <a:rPr lang="es-ES" dirty="0"/>
              <a:t> dd:616*</a:t>
            </a:r>
          </a:p>
          <a:p>
            <a:r>
              <a:rPr lang="en-US" sz="2800" dirty="0"/>
              <a:t>[Results: 18,833] DDC: 616.46206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665"/>
            <a:ext cx="9144000" cy="2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Scroll down to Linked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3" y="2098067"/>
            <a:ext cx="9144000" cy="237339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E20AB9E-E63A-4D02-9DE6-8D4C22FF8BCF}"/>
              </a:ext>
            </a:extLst>
          </p:cNvPr>
          <p:cNvSpPr/>
          <p:nvPr/>
        </p:nvSpPr>
        <p:spPr>
          <a:xfrm rot="15967593">
            <a:off x="2375233" y="4678303"/>
            <a:ext cx="880246" cy="42772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8BFEE1-2B26-47BC-8069-97D1A8C53116}"/>
              </a:ext>
            </a:extLst>
          </p:cNvPr>
          <p:cNvSpPr/>
          <p:nvPr/>
        </p:nvSpPr>
        <p:spPr>
          <a:xfrm>
            <a:off x="1230595" y="4241386"/>
            <a:ext cx="726393" cy="197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su:diabetes</a:t>
            </a:r>
            <a:r>
              <a:rPr lang="en-US" dirty="0"/>
              <a:t> dd:616.4624*</a:t>
            </a:r>
          </a:p>
          <a:p>
            <a:r>
              <a:rPr lang="en-US" sz="2800" dirty="0"/>
              <a:t>[Results: 154] DDC: 616.4624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6" y="2423582"/>
            <a:ext cx="8219048" cy="25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10539</TotalTime>
  <Words>678</Words>
  <Application>Microsoft Office PowerPoint</Application>
  <PresentationFormat>On-screen Show (4:3)</PresentationFormat>
  <Paragraphs>120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Master_Slides_V2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Juli</cp:lastModifiedBy>
  <cp:revision>212</cp:revision>
  <dcterms:created xsi:type="dcterms:W3CDTF">2015-04-17T19:58:50Z</dcterms:created>
  <dcterms:modified xsi:type="dcterms:W3CDTF">2017-06-22T23:29:57Z</dcterms:modified>
</cp:coreProperties>
</file>