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87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9" r:id="rId23"/>
    <p:sldId id="292" r:id="rId24"/>
    <p:sldId id="293" r:id="rId25"/>
    <p:sldId id="291" r:id="rId26"/>
    <p:sldId id="290" r:id="rId27"/>
    <p:sldId id="294" r:id="rId28"/>
    <p:sldId id="286" r:id="rId29"/>
    <p:sldId id="263" r:id="rId30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11">
          <p15:clr>
            <a:srgbClr val="A4A3A4"/>
          </p15:clr>
        </p15:guide>
        <p15:guide id="2" pos="5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6126"/>
    <a:srgbClr val="5E6262"/>
    <a:srgbClr val="171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53" autoAdjust="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900" y="96"/>
      </p:cViewPr>
      <p:guideLst>
        <p:guide orient="horz" pos="2411"/>
        <p:guide pos="55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1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726C-ACAE-124E-B040-09E55DEF4DA0}" type="datetimeFigureOut">
              <a:rPr lang="en-US" smtClean="0"/>
              <a:t>6/22/2017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C18C3-2E63-8349-A502-4ACA2BEDD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89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BE944-88A5-4245-9B3D-4254622F1060}" type="datetimeFigureOut">
              <a:rPr lang="en-US" smtClean="0"/>
              <a:t>6/22/2017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CFF0B-46FD-4CD9-A45F-DED6444F8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6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967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1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77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4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93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40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85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149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306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36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35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84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213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04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43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05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44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84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2A38A-18EA-A54A-A41C-2B70BA9121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7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"/>
            <a:ext cx="3270249" cy="1385363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10" b="29158"/>
          <a:stretch/>
        </p:blipFill>
        <p:spPr>
          <a:xfrm>
            <a:off x="3184539" y="2"/>
            <a:ext cx="5980110" cy="1385363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6248400"/>
            <a:ext cx="2209800" cy="6096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209800" y="6248400"/>
            <a:ext cx="1060450" cy="6096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3270250" y="6248400"/>
            <a:ext cx="5873750" cy="6096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1" y="1962170"/>
            <a:ext cx="3582591" cy="56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none" lIns="457200" tIns="137160" rIns="274320" bIns="18288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bg1"/>
                </a:solidFill>
                <a:cs typeface="Arial" charset="0"/>
              </a:rPr>
              <a:t>Event Location • June 25, 2015 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779470" y="2483369"/>
            <a:ext cx="7754770" cy="1323439"/>
          </a:xfrm>
          <a:prstGeom prst="rect">
            <a:avLst/>
          </a:prstGeom>
          <a:ln w="101600" cmpd="sng">
            <a:solidFill>
              <a:schemeClr val="accent2"/>
            </a:solidFill>
            <a:miter lim="800000"/>
          </a:ln>
        </p:spPr>
        <p:txBody>
          <a:bodyPr vert="horz" wrap="square" lIns="548640" tIns="274320" rIns="457200" bIns="365760">
            <a:normAutofit/>
          </a:bodyPr>
          <a:lstStyle>
            <a:lvl1pPr marL="0" indent="0" algn="l">
              <a:spcBef>
                <a:spcPts val="0"/>
              </a:spcBef>
              <a:buNone/>
              <a:defRPr sz="4400" b="1" baseline="0">
                <a:ln w="0" cmpd="sng">
                  <a:noFill/>
                </a:ln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Place title here</a:t>
            </a:r>
          </a:p>
        </p:txBody>
      </p:sp>
      <p:pic>
        <p:nvPicPr>
          <p:cNvPr id="18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28694" y="4014387"/>
            <a:ext cx="1860270" cy="400110"/>
          </a:xfrm>
          <a:prstGeom prst="rect">
            <a:avLst/>
          </a:prstGeom>
        </p:spPr>
        <p:txBody>
          <a:bodyPr vert="horz" wrap="none" lIns="0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28694" y="4415447"/>
            <a:ext cx="1364723" cy="307777"/>
          </a:xfrm>
          <a:prstGeom prst="rect">
            <a:avLst/>
          </a:prstGeom>
        </p:spPr>
        <p:txBody>
          <a:bodyPr vert="horz" wrap="none" lIns="0" tIns="0">
            <a:spAutoFit/>
          </a:bodyPr>
          <a:lstStyle>
            <a:lvl1pPr marL="0" indent="0">
              <a:buNone/>
              <a:defRPr sz="1700" b="0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3045849" y="2"/>
            <a:ext cx="536743" cy="1385363"/>
          </a:xfrm>
          <a:prstGeom prst="rect">
            <a:avLst/>
          </a:prstGeom>
          <a:solidFill>
            <a:srgbClr val="00AFD7">
              <a:alpha val="5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52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48400"/>
            <a:ext cx="2209800" cy="6096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6248400"/>
            <a:ext cx="1060450" cy="6096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6248400"/>
            <a:ext cx="5873750" cy="6096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7" y="457739"/>
            <a:ext cx="8439148" cy="9152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5" y="6422994"/>
            <a:ext cx="687170" cy="29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30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0" y="1990726"/>
            <a:ext cx="2016125" cy="2571750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846139" y="2833690"/>
            <a:ext cx="2574927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7" y="2638427"/>
            <a:ext cx="5727699" cy="8521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3986213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1987552"/>
            <a:ext cx="5727700" cy="6508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0" y="1990724"/>
            <a:ext cx="161925" cy="2571752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8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AFD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15259" y="1108081"/>
            <a:ext cx="8174038" cy="692497"/>
          </a:xfrm>
          <a:prstGeom prst="rect">
            <a:avLst/>
          </a:prstGeom>
          <a:ln w="28575" cmpd="sng">
            <a:solidFill>
              <a:srgbClr val="FFFFFF"/>
            </a:solidFill>
          </a:ln>
        </p:spPr>
        <p:txBody>
          <a:bodyPr vert="horz" lIns="274320" tIns="45720" rIns="274320" bIns="9144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i="0"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cs typeface="Arial" charset="0"/>
              </a:rPr>
              <a:t>NEW SECTION TITLE</a:t>
            </a:r>
          </a:p>
        </p:txBody>
      </p:sp>
      <p:pic>
        <p:nvPicPr>
          <p:cNvPr id="10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76213" y="850900"/>
            <a:ext cx="265112" cy="6007100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411956" y="850900"/>
            <a:ext cx="265112" cy="5432839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32397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48400"/>
            <a:ext cx="2209800" cy="6096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6248400"/>
            <a:ext cx="1060450" cy="6096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6248400"/>
            <a:ext cx="5873750" cy="6096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9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77838" y="1135919"/>
            <a:ext cx="8181975" cy="4475171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2400" baseline="0"/>
            </a:lvl1pPr>
          </a:lstStyle>
          <a:p>
            <a:pPr lvl="0"/>
            <a:r>
              <a:rPr lang="en-US" dirty="0"/>
              <a:t>Click to add copy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7838" y="220663"/>
            <a:ext cx="8181975" cy="9152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</p:spTree>
    <p:extLst>
      <p:ext uri="{BB962C8B-B14F-4D97-AF65-F5344CB8AC3E}">
        <p14:creationId xmlns:p14="http://schemas.microsoft.com/office/powerpoint/2010/main" val="167207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48400"/>
            <a:ext cx="2209800" cy="6096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6248400"/>
            <a:ext cx="1060450" cy="6096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6248400"/>
            <a:ext cx="5873750" cy="6096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59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6209" y="6456544"/>
            <a:ext cx="742882" cy="24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25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9144000" cy="6858000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900" baseline="0">
                <a:sym typeface="Wingdings"/>
              </a:defRPr>
            </a:lvl1pPr>
            <a:lvl2pPr marL="457200" indent="0">
              <a:buNone/>
              <a:defRPr sz="2400"/>
            </a:lvl2pPr>
          </a:lstStyle>
          <a:p>
            <a:pPr lvl="1"/>
            <a:r>
              <a:rPr lang="en-US" dirty="0"/>
              <a:t>Drag and drop photo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7583490" y="-20638"/>
            <a:ext cx="433387" cy="6899276"/>
          </a:xfrm>
          <a:prstGeom prst="rect">
            <a:avLst/>
          </a:prstGeom>
          <a:solidFill>
            <a:schemeClr val="accent1">
              <a:alpha val="78000"/>
            </a:schemeClr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016877" y="-20638"/>
            <a:ext cx="1127125" cy="6899276"/>
          </a:xfrm>
          <a:prstGeom prst="rect">
            <a:avLst/>
          </a:prstGeom>
          <a:solidFill>
            <a:schemeClr val="accent1"/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4111" y="4997709"/>
            <a:ext cx="6153150" cy="954107"/>
          </a:xfrm>
          <a:prstGeom prst="rect">
            <a:avLst/>
          </a:prstGeom>
          <a:solidFill>
            <a:schemeClr val="bg1"/>
          </a:solidFill>
        </p:spPr>
        <p:txBody>
          <a:bodyPr vert="horz" lIns="640080"/>
          <a:lstStyle>
            <a:lvl1pPr marL="0" indent="0">
              <a:buNone/>
              <a:defRPr sz="2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Persons Name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28161" y="5411260"/>
            <a:ext cx="5610225" cy="3524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Persons Title</a:t>
            </a:r>
          </a:p>
        </p:txBody>
      </p:sp>
      <p:pic>
        <p:nvPicPr>
          <p:cNvPr id="9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867" y="6457306"/>
            <a:ext cx="743238" cy="24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36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pt-because-pattern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829" y="1"/>
            <a:ext cx="4597172" cy="5850946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240428" y="259642"/>
            <a:ext cx="3980966" cy="10414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Closing Message</a:t>
            </a:r>
          </a:p>
        </p:txBody>
      </p:sp>
      <p:pic>
        <p:nvPicPr>
          <p:cNvPr id="8" name="Picture 26" descr="OCLC_H_PMS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7166" y="6281740"/>
            <a:ext cx="11255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 rot="10800000">
            <a:off x="11338" y="5850666"/>
            <a:ext cx="9144000" cy="239713"/>
          </a:xfrm>
          <a:prstGeom prst="rect">
            <a:avLst/>
          </a:prstGeom>
          <a:solidFill>
            <a:srgbClr val="00AFD7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D52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240615" y="1321003"/>
            <a:ext cx="3887788" cy="4057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240428" y="1690434"/>
            <a:ext cx="3887788" cy="3590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/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240428" y="2010978"/>
            <a:ext cx="3887788" cy="30549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</p:spTree>
    <p:extLst>
      <p:ext uri="{BB962C8B-B14F-4D97-AF65-F5344CB8AC3E}">
        <p14:creationId xmlns:p14="http://schemas.microsoft.com/office/powerpoint/2010/main" val="214148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rot="16200000">
            <a:off x="479425" y="4983163"/>
            <a:ext cx="603250" cy="2921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9" name="Picture 9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3521" y="5960853"/>
            <a:ext cx="1498090" cy="4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8"/>
          <p:cNvSpPr txBox="1">
            <a:spLocks noChangeArrowheads="1"/>
          </p:cNvSpPr>
          <p:nvPr userDrawn="1"/>
        </p:nvSpPr>
        <p:spPr bwMode="auto">
          <a:xfrm>
            <a:off x="5924929" y="4935538"/>
            <a:ext cx="422275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600" dirty="0">
                <a:solidFill>
                  <a:schemeClr val="bg1"/>
                </a:solidFill>
              </a:rPr>
              <a:t>SM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827588"/>
            <a:ext cx="635000" cy="6032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1108606"/>
            <a:ext cx="4177899" cy="1492716"/>
          </a:xfrm>
          <a:prstGeom prst="rect">
            <a:avLst/>
          </a:prstGeom>
          <a:ln w="101600" cmpd="sng">
            <a:solidFill>
              <a:srgbClr val="236192"/>
            </a:solidFill>
            <a:miter lim="800000"/>
          </a:ln>
        </p:spPr>
        <p:txBody>
          <a:bodyPr vert="horz" wrap="none" lIns="548640" tIns="274320" rIns="457200" bIns="365760">
            <a:spAutoFit/>
          </a:bodyPr>
          <a:lstStyle>
            <a:lvl1pPr marL="0" indent="0" algn="l">
              <a:spcBef>
                <a:spcPts val="0"/>
              </a:spcBef>
              <a:buNone/>
              <a:defRPr sz="5500" b="1" baseline="0">
                <a:ln w="0" cmpd="sng">
                  <a:noFill/>
                </a:ln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608544" y="2860151"/>
            <a:ext cx="3887788" cy="4057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608357" y="3229582"/>
            <a:ext cx="3887788" cy="35902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608357" y="3588611"/>
            <a:ext cx="3887788" cy="30549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87632"/>
            <a:ext cx="3679825" cy="566309"/>
          </a:xfrm>
          <a:prstGeom prst="rect">
            <a:avLst/>
          </a:prstGeom>
          <a:solidFill>
            <a:srgbClr val="236192"/>
          </a:solidFill>
        </p:spPr>
        <p:txBody>
          <a:bodyPr vert="horz" wrap="square" lIns="640080" tIns="91440" bIns="164592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pic>
        <p:nvPicPr>
          <p:cNvPr id="17" name="Picture 16" descr="ppt-because-tag.psd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100" y="4827586"/>
            <a:ext cx="8216894" cy="60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4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39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5" r:id="rId3"/>
    <p:sldLayoutId id="2147483653" r:id="rId4"/>
    <p:sldLayoutId id="2147483654" r:id="rId5"/>
    <p:sldLayoutId id="2147483658" r:id="rId6"/>
    <p:sldLayoutId id="2147483657" r:id="rId7"/>
    <p:sldLayoutId id="2147483656" r:id="rId8"/>
    <p:sldLayoutId id="2147483659" r:id="rId9"/>
    <p:sldLayoutId id="2147483660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lc.org/support/help/worldcatorg/ApplicationHelp.htm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oclc.org/support/help/searchingworldcatindexes/Default.htm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" y="1962170"/>
            <a:ext cx="1980992" cy="569387"/>
          </a:xfrm>
        </p:spPr>
        <p:txBody>
          <a:bodyPr/>
          <a:lstStyle/>
          <a:p>
            <a:r>
              <a:rPr lang="en-US" dirty="0"/>
              <a:t>28 June 2017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 anchor="ctr">
            <a:noAutofit/>
          </a:bodyPr>
          <a:lstStyle/>
          <a:p>
            <a:r>
              <a:rPr lang="en-US" sz="2800" dirty="0"/>
              <a:t>Searching by Dewey number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728694" y="4014387"/>
            <a:ext cx="2509661" cy="523220"/>
          </a:xfrm>
        </p:spPr>
        <p:txBody>
          <a:bodyPr/>
          <a:lstStyle/>
          <a:p>
            <a:r>
              <a:rPr lang="en-US" sz="2800" dirty="0"/>
              <a:t>Julianne Beall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728694" y="4591297"/>
            <a:ext cx="3029804" cy="307777"/>
          </a:xfrm>
        </p:spPr>
        <p:txBody>
          <a:bodyPr/>
          <a:lstStyle/>
          <a:p>
            <a:r>
              <a:rPr lang="en-US" dirty="0"/>
              <a:t>Consulting Senior Editor, DDC</a:t>
            </a:r>
          </a:p>
        </p:txBody>
      </p:sp>
    </p:spTree>
    <p:extLst>
      <p:ext uri="{BB962C8B-B14F-4D97-AF65-F5344CB8AC3E}">
        <p14:creationId xmlns:p14="http://schemas.microsoft.com/office/powerpoint/2010/main" val="19936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40787" y="1001183"/>
            <a:ext cx="8439148" cy="685800"/>
          </a:xfrm>
        </p:spPr>
        <p:txBody>
          <a:bodyPr/>
          <a:lstStyle/>
          <a:p>
            <a:r>
              <a:rPr lang="en-US" dirty="0" err="1"/>
              <a:t>su:diabetes</a:t>
            </a:r>
            <a:r>
              <a:rPr lang="en-US" dirty="0"/>
              <a:t> dd:362*</a:t>
            </a:r>
          </a:p>
          <a:p>
            <a:r>
              <a:rPr lang="en-US" sz="2800" dirty="0"/>
              <a:t>[Results: 1,907] DDC: 362.19646200922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65" y="2271184"/>
            <a:ext cx="8628571" cy="317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9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err="1"/>
              <a:t>su:diabetes</a:t>
            </a:r>
            <a:r>
              <a:rPr lang="es-ES" dirty="0"/>
              <a:t> dd:641*</a:t>
            </a:r>
            <a:r>
              <a:rPr lang="en-US" dirty="0"/>
              <a:t> </a:t>
            </a:r>
          </a:p>
          <a:p>
            <a:r>
              <a:rPr lang="en-US" sz="2800" dirty="0"/>
              <a:t>[Results: 1,733] DDC: 641.56314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667" y="2641445"/>
            <a:ext cx="6266667" cy="248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66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su:salmon dd:641* </a:t>
            </a:r>
          </a:p>
          <a:p>
            <a:r>
              <a:rPr lang="it-IT" sz="2800" dirty="0"/>
              <a:t>[Results: 142] DDC: 641.692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19" y="2440517"/>
            <a:ext cx="5904762" cy="237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1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su:salmon</a:t>
            </a:r>
            <a:r>
              <a:rPr lang="en-US" dirty="0"/>
              <a:t> dd:597* </a:t>
            </a:r>
          </a:p>
          <a:p>
            <a:r>
              <a:rPr lang="en-US" sz="2800" dirty="0"/>
              <a:t>[Results: 1,758] DDC: 597.56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15" y="2533650"/>
            <a:ext cx="7628571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3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Salmon in zoology schedule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597.5 </a:t>
            </a:r>
            <a:r>
              <a:rPr lang="en-US" dirty="0" err="1"/>
              <a:t>Protacanthopterygii</a:t>
            </a:r>
            <a:endParaRPr lang="en-US" dirty="0"/>
          </a:p>
          <a:p>
            <a:pPr marL="457188" lvl="1" indent="0">
              <a:buNone/>
            </a:pPr>
            <a:r>
              <a:rPr lang="en-US" dirty="0"/>
              <a:t>Class here </a:t>
            </a:r>
            <a:r>
              <a:rPr lang="en-US" dirty="0" err="1"/>
              <a:t>Salmoniformes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597.55-597.59 </a:t>
            </a:r>
            <a:r>
              <a:rPr lang="en-US" dirty="0" err="1"/>
              <a:t>Salmoniformes</a:t>
            </a:r>
            <a:endParaRPr lang="en-US" dirty="0"/>
          </a:p>
          <a:p>
            <a:pPr marL="457188" lvl="1" indent="0">
              <a:buNone/>
            </a:pPr>
            <a:r>
              <a:rPr lang="en-US" dirty="0"/>
              <a:t>Class comprehensive works in 597.5</a:t>
            </a:r>
          </a:p>
          <a:p>
            <a:pPr marL="0" indent="0">
              <a:buNone/>
            </a:pPr>
            <a:r>
              <a:rPr lang="en-US" dirty="0"/>
              <a:t>597.5/5 Salmonidae </a:t>
            </a:r>
            <a:r>
              <a:rPr lang="en-US" dirty="0">
                <a:solidFill>
                  <a:srgbClr val="FF0000"/>
                </a:solidFill>
              </a:rPr>
              <a:t>[old number for salmon, before ed. 21]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597.5/6 Salmon</a:t>
            </a:r>
          </a:p>
          <a:p>
            <a:pPr marL="0" indent="0">
              <a:buNone/>
            </a:pPr>
            <a:r>
              <a:rPr lang="en-US" dirty="0"/>
              <a:t>597.5/7 Trout</a:t>
            </a:r>
          </a:p>
          <a:p>
            <a:pPr marL="0" indent="0">
              <a:buNone/>
            </a:pPr>
            <a:r>
              <a:rPr lang="en-US" dirty="0"/>
              <a:t>597.5/9 </a:t>
            </a:r>
            <a:r>
              <a:rPr lang="en-US" dirty="0" err="1"/>
              <a:t>Esocidae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27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Various possible searches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err="1"/>
              <a:t>su:salmon</a:t>
            </a:r>
            <a:r>
              <a:rPr lang="en-US" dirty="0"/>
              <a:t> dd:597.5*</a:t>
            </a:r>
          </a:p>
          <a:p>
            <a:pPr lvl="1"/>
            <a:r>
              <a:rPr lang="en-US" dirty="0"/>
              <a:t>Results: 1,029</a:t>
            </a:r>
          </a:p>
          <a:p>
            <a:r>
              <a:rPr lang="fr-FR" dirty="0" err="1"/>
              <a:t>su:salmon</a:t>
            </a:r>
            <a:r>
              <a:rPr lang="fr-FR" dirty="0"/>
              <a:t> dd:(597.56* OR 597.55*)</a:t>
            </a:r>
          </a:p>
          <a:p>
            <a:pPr lvl="1"/>
            <a:r>
              <a:rPr lang="fr-FR" dirty="0" err="1"/>
              <a:t>Results</a:t>
            </a:r>
            <a:r>
              <a:rPr lang="fr-FR" dirty="0"/>
              <a:t>: 936</a:t>
            </a:r>
          </a:p>
          <a:p>
            <a:r>
              <a:rPr lang="en-US" dirty="0" err="1"/>
              <a:t>su:salmon</a:t>
            </a:r>
            <a:r>
              <a:rPr lang="en-US" dirty="0"/>
              <a:t> dd:597.56*</a:t>
            </a:r>
          </a:p>
          <a:p>
            <a:pPr lvl="1"/>
            <a:r>
              <a:rPr lang="en-US" dirty="0"/>
              <a:t>Results: 245</a:t>
            </a:r>
          </a:p>
          <a:p>
            <a:r>
              <a:rPr lang="en-US" i="1" dirty="0"/>
              <a:t>Note: a </a:t>
            </a:r>
            <a:r>
              <a:rPr lang="en-US" i="1"/>
              <a:t>few records </a:t>
            </a:r>
            <a:r>
              <a:rPr lang="en-US" i="1" dirty="0"/>
              <a:t>have more than one DDC number; use of Boolean NOT may exclude desired records</a:t>
            </a:r>
          </a:p>
        </p:txBody>
      </p:sp>
    </p:spTree>
    <p:extLst>
      <p:ext uri="{BB962C8B-B14F-4D97-AF65-F5344CB8AC3E}">
        <p14:creationId xmlns:p14="http://schemas.microsoft.com/office/powerpoint/2010/main" val="64249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su:salmon</a:t>
            </a:r>
            <a:r>
              <a:rPr lang="en-US" dirty="0"/>
              <a:t> dd:799*</a:t>
            </a:r>
          </a:p>
          <a:p>
            <a:r>
              <a:rPr lang="en-US" sz="2800" dirty="0"/>
              <a:t>[Results: 676] DDC: 799.1756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191" y="2357572"/>
            <a:ext cx="6847619" cy="2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su:salmon</a:t>
            </a:r>
            <a:r>
              <a:rPr lang="en-US" dirty="0"/>
              <a:t> dd:799.1756*</a:t>
            </a:r>
          </a:p>
          <a:p>
            <a:r>
              <a:rPr lang="en-US" sz="2800" dirty="0"/>
              <a:t>[Results: 70] DDC: 799.1756097112; 799.1755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000" y="2643322"/>
            <a:ext cx="6800000" cy="242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Salmon in natural resources schedule	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77837" y="1403773"/>
            <a:ext cx="8181975" cy="447517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333.91 Water and lands adjoining bodies of water</a:t>
            </a:r>
          </a:p>
          <a:p>
            <a:pPr marL="457188" lvl="1" indent="0">
              <a:buNone/>
            </a:pPr>
            <a:r>
              <a:rPr lang="en-US" dirty="0"/>
              <a:t>Class here aquatic resources, </a:t>
            </a:r>
            <a:r>
              <a:rPr lang="en-US" dirty="0">
                <a:solidFill>
                  <a:srgbClr val="FF0000"/>
                </a:solidFill>
              </a:rPr>
              <a:t>comprehensive works on the economics of aquatic resources</a:t>
            </a:r>
          </a:p>
          <a:p>
            <a:pPr marL="857229" lvl="2" indent="0">
              <a:buNone/>
            </a:pPr>
            <a:r>
              <a:rPr lang="en-US" dirty="0"/>
              <a:t>For a specific aquatic resource, see the resource, e.g., minerals 333.85, </a:t>
            </a:r>
            <a:r>
              <a:rPr lang="en-US" dirty="0">
                <a:solidFill>
                  <a:srgbClr val="FF0000"/>
                </a:solidFill>
              </a:rPr>
              <a:t>fishes 333.956</a:t>
            </a:r>
          </a:p>
          <a:p>
            <a:pPr marL="0" indent="0">
              <a:buNone/>
            </a:pPr>
            <a:r>
              <a:rPr lang="en-US" dirty="0"/>
              <a:t>333.95/6 Fishes</a:t>
            </a:r>
          </a:p>
          <a:p>
            <a:pPr marL="0" indent="0">
              <a:buNone/>
            </a:pPr>
            <a:r>
              <a:rPr lang="en-US" dirty="0"/>
              <a:t>333.95/62-333.95/67 Specific kinds of fishes</a:t>
            </a:r>
          </a:p>
          <a:p>
            <a:pPr marL="457188" lvl="1" indent="0">
              <a:buNone/>
            </a:pPr>
            <a:r>
              <a:rPr lang="en-US" dirty="0"/>
              <a:t>Add to base number 333.956 the numbers following 597 in 597.2-597.7, e.g., </a:t>
            </a:r>
            <a:r>
              <a:rPr lang="en-US" dirty="0">
                <a:solidFill>
                  <a:srgbClr val="FF0000"/>
                </a:solidFill>
              </a:rPr>
              <a:t>salmon 333.95656</a:t>
            </a:r>
          </a:p>
        </p:txBody>
      </p:sp>
    </p:spTree>
    <p:extLst>
      <p:ext uri="{BB962C8B-B14F-4D97-AF65-F5344CB8AC3E}">
        <p14:creationId xmlns:p14="http://schemas.microsoft.com/office/powerpoint/2010/main" val="189708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40787" y="979914"/>
            <a:ext cx="8439148" cy="907083"/>
          </a:xfrm>
        </p:spPr>
        <p:txBody>
          <a:bodyPr/>
          <a:lstStyle/>
          <a:p>
            <a:r>
              <a:rPr lang="en-US" dirty="0" err="1"/>
              <a:t>su:salmon</a:t>
            </a:r>
            <a:r>
              <a:rPr lang="en-US" dirty="0"/>
              <a:t> dd:333*</a:t>
            </a:r>
          </a:p>
          <a:p>
            <a:r>
              <a:rPr lang="en-US" sz="2800" dirty="0"/>
              <a:t>[Results: 1,047] DDC</a:t>
            </a:r>
            <a:r>
              <a:rPr lang="en-US" sz="2800"/>
              <a:t>:333.910079 [333.9100979?]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2337"/>
            <a:ext cx="9144000" cy="259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5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800" dirty="0"/>
              <a:t>Search strategies combining </a:t>
            </a:r>
          </a:p>
          <a:p>
            <a:pPr lvl="1"/>
            <a:r>
              <a:rPr lang="en-US" dirty="0"/>
              <a:t>Subject or keyword terms</a:t>
            </a:r>
          </a:p>
          <a:p>
            <a:pPr lvl="1"/>
            <a:r>
              <a:rPr lang="en-US" dirty="0"/>
              <a:t>Dewey numbers</a:t>
            </a:r>
          </a:p>
          <a:p>
            <a:pPr lvl="2"/>
            <a:r>
              <a:rPr lang="en-US" sz="2800" dirty="0"/>
              <a:t>Truncation symbol to adjust the specificity of the Dewey number</a:t>
            </a:r>
          </a:p>
          <a:p>
            <a:r>
              <a:rPr lang="en-US" sz="2800" dirty="0"/>
              <a:t>Useful for refining searches</a:t>
            </a:r>
          </a:p>
          <a:p>
            <a:r>
              <a:rPr lang="en-US" sz="2800" dirty="0"/>
              <a:t>Searches on Dewey number alone may retrieve works in more languages</a:t>
            </a:r>
          </a:p>
          <a:p>
            <a:r>
              <a:rPr lang="en-US" sz="2800" dirty="0"/>
              <a:t>Searches illustrated using WorldCat.org</a:t>
            </a:r>
          </a:p>
        </p:txBody>
      </p:sp>
    </p:spTree>
    <p:extLst>
      <p:ext uri="{BB962C8B-B14F-4D97-AF65-F5344CB8AC3E}">
        <p14:creationId xmlns:p14="http://schemas.microsoft.com/office/powerpoint/2010/main" val="159148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su:salmon</a:t>
            </a:r>
            <a:r>
              <a:rPr lang="en-US" dirty="0"/>
              <a:t> dd:333*</a:t>
            </a:r>
          </a:p>
          <a:p>
            <a:r>
              <a:rPr lang="it-IT" sz="2800" dirty="0"/>
              <a:t>[Results: 1047] DDC: 333.956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7601"/>
            <a:ext cx="9144000" cy="294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1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n-NO" dirty="0"/>
              <a:t>manga dd:53*</a:t>
            </a:r>
            <a:endParaRPr lang="en-US" dirty="0"/>
          </a:p>
          <a:p>
            <a:r>
              <a:rPr lang="en-US" sz="2800" dirty="0"/>
              <a:t>[Results: 81] DDC: 537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74177"/>
            <a:ext cx="9144000" cy="262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7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CC4D8B-EC3B-4500-9CB1-B3EA32BC9C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1729" y="1487055"/>
            <a:ext cx="8181975" cy="4599709"/>
          </a:xfrm>
        </p:spPr>
        <p:txBody>
          <a:bodyPr/>
          <a:lstStyle/>
          <a:p>
            <a:r>
              <a:rPr lang="en-US" sz="2800" dirty="0" err="1"/>
              <a:t>dd</a:t>
            </a:r>
            <a:r>
              <a:rPr lang="en-US" sz="2800" dirty="0"/>
              <a:t>: 799.1756* [Results: 102]</a:t>
            </a:r>
          </a:p>
          <a:p>
            <a:r>
              <a:rPr lang="en-US" sz="2800" dirty="0"/>
              <a:t>Language:</a:t>
            </a:r>
          </a:p>
          <a:p>
            <a:pPr lvl="1"/>
            <a:r>
              <a:rPr lang="en-US" dirty="0"/>
              <a:t>English (75)</a:t>
            </a:r>
          </a:p>
          <a:p>
            <a:pPr lvl="1"/>
            <a:r>
              <a:rPr lang="en-US" dirty="0"/>
              <a:t>French (18)</a:t>
            </a:r>
          </a:p>
          <a:p>
            <a:pPr lvl="1"/>
            <a:r>
              <a:rPr lang="en-US" dirty="0"/>
              <a:t>Swedish (4)</a:t>
            </a:r>
          </a:p>
          <a:p>
            <a:pPr lvl="1"/>
            <a:r>
              <a:rPr lang="en-US" dirty="0"/>
              <a:t>German (3)</a:t>
            </a:r>
          </a:p>
          <a:p>
            <a:pPr lvl="1"/>
            <a:r>
              <a:rPr lang="en-US" dirty="0"/>
              <a:t>Norwegian (1)</a:t>
            </a:r>
          </a:p>
          <a:p>
            <a:pPr lvl="1"/>
            <a:r>
              <a:rPr lang="en-US" dirty="0"/>
              <a:t>Northern Sami (1)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7D2F0-C27F-432A-824B-A4F7862604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Search by Dewey only; refine search by language</a:t>
            </a:r>
          </a:p>
        </p:txBody>
      </p:sp>
    </p:spTree>
    <p:extLst>
      <p:ext uri="{BB962C8B-B14F-4D97-AF65-F5344CB8AC3E}">
        <p14:creationId xmlns:p14="http://schemas.microsoft.com/office/powerpoint/2010/main" val="268308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10B609-16EB-42C5-8519-87F4949B8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dd:799.1756* </a:t>
            </a:r>
          </a:p>
          <a:p>
            <a:r>
              <a:rPr lang="en-US" dirty="0"/>
              <a:t>[French] DDC: 799.1756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3B13B9-BC85-4560-B31F-600F66EB3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612" y="1782619"/>
            <a:ext cx="3914775" cy="24567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554D84-DFBD-45CC-AB1F-811DB2626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937" y="4996873"/>
            <a:ext cx="7096125" cy="47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0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353343-0D46-4939-800D-44F99D93C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BnF</a:t>
            </a:r>
            <a:r>
              <a:rPr lang="en-US" dirty="0"/>
              <a:t> Catalogue </a:t>
            </a:r>
            <a:r>
              <a:rPr lang="en-US" dirty="0" err="1"/>
              <a:t>Général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372E2-82F2-4E5B-9D8D-ADE41A5D4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587" y="1552575"/>
            <a:ext cx="431482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2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B56202-B2B6-444B-BE46-81B3BCAA26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dd:799.1756* </a:t>
            </a:r>
          </a:p>
          <a:p>
            <a:r>
              <a:rPr lang="en-US" dirty="0"/>
              <a:t>[Swedish] DDC: 799.1756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34B53F-A66B-4B63-9BEE-14107200D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412" y="2319337"/>
            <a:ext cx="40671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5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5BAC06-3313-410D-9CC7-68C7AD09FD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dd:799.1756* </a:t>
            </a:r>
          </a:p>
          <a:p>
            <a:r>
              <a:rPr lang="en-US" dirty="0"/>
              <a:t>[German] DDC: 799.1756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460030-C7B0-4A5D-9D0D-BF2CBFE80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662" y="2638425"/>
            <a:ext cx="387667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9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EFDB5C-2B14-414B-8593-EA5F90A97F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dd:799.1756* </a:t>
            </a:r>
          </a:p>
          <a:p>
            <a:r>
              <a:rPr lang="en-US" dirty="0"/>
              <a:t>[Norwegian] DDC: 799.1756094846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250B66-AC30-4929-B9EC-A7490A0F2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214562"/>
            <a:ext cx="701040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Sources of help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hlinkClick r:id="rId3"/>
              </a:rPr>
              <a:t>http://www.oclc.org/support/help/worldcatorg/ApplicationHelp.htm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http://www.oclc.org/support/help/searchingworldcatindexes/Default.htm</a:t>
            </a:r>
            <a:endParaRPr lang="en-US" sz="2000" dirty="0"/>
          </a:p>
          <a:p>
            <a:pPr marL="400039" lvl="1" indent="0">
              <a:buNone/>
            </a:pPr>
            <a:r>
              <a:rPr lang="en-US" dirty="0"/>
              <a:t>Especially useful for index labels, e.g., label for DDC edition: d2:</a:t>
            </a:r>
          </a:p>
          <a:p>
            <a:pPr marL="400039" lvl="1" indent="0">
              <a:buNone/>
            </a:pPr>
            <a:r>
              <a:rPr lang="en-US" dirty="0"/>
              <a:t>Example: d2:23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67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/>
              <a:t>European Dewey Users Group Meeting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0615" y="1457195"/>
            <a:ext cx="3887788" cy="405719"/>
          </a:xfrm>
        </p:spPr>
        <p:txBody>
          <a:bodyPr/>
          <a:lstStyle/>
          <a:p>
            <a:r>
              <a:rPr lang="en-US" dirty="0"/>
              <a:t>Julianne Beall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40428" y="1826626"/>
            <a:ext cx="3887788" cy="359027"/>
          </a:xfrm>
        </p:spPr>
        <p:txBody>
          <a:bodyPr/>
          <a:lstStyle/>
          <a:p>
            <a:r>
              <a:rPr lang="en-US" dirty="0"/>
              <a:t>Consulting Senior Editor, DDC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40428" y="2147170"/>
            <a:ext cx="3887788" cy="305495"/>
          </a:xfrm>
        </p:spPr>
        <p:txBody>
          <a:bodyPr/>
          <a:lstStyle/>
          <a:p>
            <a:r>
              <a:rPr lang="en-US" dirty="0"/>
              <a:t>beallj@oclc.org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240802" y="2903369"/>
            <a:ext cx="3887788" cy="4057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240802" y="3235837"/>
            <a:ext cx="4214466" cy="359027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74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WorldCat.org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524" y="1886996"/>
            <a:ext cx="6780952" cy="329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Use Advanced search menu?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You may use it if you wish . . .</a:t>
            </a:r>
          </a:p>
          <a:p>
            <a:r>
              <a:rPr lang="en-US" dirty="0"/>
              <a:t>But the search menu does not include Dewey</a:t>
            </a:r>
          </a:p>
          <a:p>
            <a:r>
              <a:rPr lang="en-US" dirty="0"/>
              <a:t>You can use the index label “</a:t>
            </a:r>
            <a:r>
              <a:rPr lang="en-US" dirty="0" err="1"/>
              <a:t>dd</a:t>
            </a:r>
            <a:r>
              <a:rPr lang="en-US" dirty="0"/>
              <a:t>:” to override the menu category, and retrieve the correct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87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Basic search box with index labels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Search pattern: subject term [</a:t>
            </a:r>
            <a:r>
              <a:rPr lang="en-US" dirty="0" err="1"/>
              <a:t>su</a:t>
            </a:r>
            <a:r>
              <a:rPr lang="en-US" dirty="0"/>
              <a:t>:] DDC [</a:t>
            </a:r>
            <a:r>
              <a:rPr lang="en-US" dirty="0" err="1"/>
              <a:t>dd</a:t>
            </a:r>
            <a:r>
              <a:rPr lang="en-US" dirty="0"/>
              <a:t>:]</a:t>
            </a:r>
          </a:p>
          <a:p>
            <a:r>
              <a:rPr lang="en-US" dirty="0"/>
              <a:t>Default Boolean connector: AND</a:t>
            </a:r>
          </a:p>
          <a:p>
            <a:r>
              <a:rPr lang="en-US" dirty="0"/>
              <a:t>Default index: keyword</a:t>
            </a:r>
          </a:p>
          <a:p>
            <a:r>
              <a:rPr lang="en-US" dirty="0"/>
              <a:t>Use asterisk [*] for truncation</a:t>
            </a:r>
          </a:p>
          <a:p>
            <a:r>
              <a:rPr lang="en-US" dirty="0"/>
              <a:t>Put the subject term or keyword first; that works best with the “sort by relevance” algorithm of  WorldCat.org </a:t>
            </a:r>
          </a:p>
        </p:txBody>
      </p:sp>
    </p:spTree>
    <p:extLst>
      <p:ext uri="{BB962C8B-B14F-4D97-AF65-F5344CB8AC3E}">
        <p14:creationId xmlns:p14="http://schemas.microsoft.com/office/powerpoint/2010/main" val="318548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DC1FA2-800A-4690-A2EE-E553AF7F1F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err="1"/>
              <a:t>su:diabetes</a:t>
            </a:r>
            <a:r>
              <a:rPr lang="es-ES" dirty="0"/>
              <a:t> dd:616*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381" y="1886996"/>
            <a:ext cx="5295238" cy="3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1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dirty="0" err="1"/>
              <a:t>su:diabetes</a:t>
            </a:r>
            <a:r>
              <a:rPr lang="es-ES" dirty="0"/>
              <a:t> dd:616*</a:t>
            </a:r>
          </a:p>
          <a:p>
            <a:r>
              <a:rPr lang="en-US" sz="2800" dirty="0"/>
              <a:t>[Results: 18,833] DDC: 616.46206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62665"/>
            <a:ext cx="9144000" cy="282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0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Scroll down to Linked Data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93" y="2098067"/>
            <a:ext cx="9144000" cy="237339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AE20AB9E-E63A-4D02-9DE6-8D4C22FF8BCF}"/>
              </a:ext>
            </a:extLst>
          </p:cNvPr>
          <p:cNvSpPr/>
          <p:nvPr/>
        </p:nvSpPr>
        <p:spPr>
          <a:xfrm rot="15967593">
            <a:off x="2375233" y="4678303"/>
            <a:ext cx="880246" cy="427723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8BFEE1-2B26-47BC-8069-97D1A8C53116}"/>
              </a:ext>
            </a:extLst>
          </p:cNvPr>
          <p:cNvSpPr/>
          <p:nvPr/>
        </p:nvSpPr>
        <p:spPr>
          <a:xfrm>
            <a:off x="1230595" y="4241386"/>
            <a:ext cx="726393" cy="1972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8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su:diabetes</a:t>
            </a:r>
            <a:r>
              <a:rPr lang="en-US" dirty="0"/>
              <a:t> dd:616.4624*</a:t>
            </a:r>
          </a:p>
          <a:p>
            <a:r>
              <a:rPr lang="en-US" sz="2800" dirty="0"/>
              <a:t>[Results: 154] DDC: 616.4624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76" y="2423582"/>
            <a:ext cx="8219048" cy="252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2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Master_Slides_V2">
  <a:themeElements>
    <a:clrScheme name="Custom 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AFD7"/>
      </a:accent1>
      <a:accent2>
        <a:srgbClr val="236192"/>
      </a:accent2>
      <a:accent3>
        <a:srgbClr val="8A1B61"/>
      </a:accent3>
      <a:accent4>
        <a:srgbClr val="007749"/>
      </a:accent4>
      <a:accent5>
        <a:srgbClr val="F6BE00"/>
      </a:accent5>
      <a:accent6>
        <a:srgbClr val="AE257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10539</TotalTime>
  <Words>678</Words>
  <Application>Microsoft Office PowerPoint</Application>
  <PresentationFormat>On-screen Show (4:3)</PresentationFormat>
  <Paragraphs>120</Paragraphs>
  <Slides>29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ＭＳ Ｐゴシック</vt:lpstr>
      <vt:lpstr>Arial</vt:lpstr>
      <vt:lpstr>Calibri</vt:lpstr>
      <vt:lpstr>Wingdings</vt:lpstr>
      <vt:lpstr>Master_Slides_V2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oclc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Blake,Clint</dc:creator>
  <cp:lastModifiedBy>Juli</cp:lastModifiedBy>
  <cp:revision>212</cp:revision>
  <dcterms:created xsi:type="dcterms:W3CDTF">2015-04-17T19:58:50Z</dcterms:created>
  <dcterms:modified xsi:type="dcterms:W3CDTF">2017-06-22T23:29:57Z</dcterms:modified>
</cp:coreProperties>
</file>