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  <p:sldMasterId id="2147483648" r:id="rId6"/>
  </p:sldMasterIdLst>
  <p:notesMasterIdLst>
    <p:notesMasterId r:id="rId49"/>
  </p:notesMasterIdLst>
  <p:handoutMasterIdLst>
    <p:handoutMasterId r:id="rId50"/>
  </p:handoutMasterIdLst>
  <p:sldIdLst>
    <p:sldId id="433" r:id="rId7"/>
    <p:sldId id="466" r:id="rId8"/>
    <p:sldId id="435" r:id="rId9"/>
    <p:sldId id="438" r:id="rId10"/>
    <p:sldId id="439" r:id="rId11"/>
    <p:sldId id="440" r:id="rId12"/>
    <p:sldId id="441" r:id="rId13"/>
    <p:sldId id="445" r:id="rId14"/>
    <p:sldId id="447" r:id="rId15"/>
    <p:sldId id="448" r:id="rId16"/>
    <p:sldId id="449" r:id="rId17"/>
    <p:sldId id="293" r:id="rId18"/>
    <p:sldId id="294" r:id="rId19"/>
    <p:sldId id="295" r:id="rId20"/>
    <p:sldId id="482" r:id="rId21"/>
    <p:sldId id="483" r:id="rId22"/>
    <p:sldId id="319" r:id="rId23"/>
    <p:sldId id="320" r:id="rId24"/>
    <p:sldId id="457" r:id="rId25"/>
    <p:sldId id="460" r:id="rId26"/>
    <p:sldId id="453" r:id="rId27"/>
    <p:sldId id="454" r:id="rId28"/>
    <p:sldId id="455" r:id="rId29"/>
    <p:sldId id="456" r:id="rId30"/>
    <p:sldId id="401" r:id="rId31"/>
    <p:sldId id="404" r:id="rId32"/>
    <p:sldId id="406" r:id="rId33"/>
    <p:sldId id="464" r:id="rId34"/>
    <p:sldId id="475" r:id="rId35"/>
    <p:sldId id="470" r:id="rId36"/>
    <p:sldId id="474" r:id="rId37"/>
    <p:sldId id="471" r:id="rId38"/>
    <p:sldId id="472" r:id="rId39"/>
    <p:sldId id="476" r:id="rId40"/>
    <p:sldId id="477" r:id="rId41"/>
    <p:sldId id="468" r:id="rId42"/>
    <p:sldId id="469" r:id="rId43"/>
    <p:sldId id="478" r:id="rId44"/>
    <p:sldId id="479" r:id="rId45"/>
    <p:sldId id="481" r:id="rId46"/>
    <p:sldId id="465" r:id="rId47"/>
    <p:sldId id="467" r:id="rId4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 autoAdjust="0"/>
    <p:restoredTop sz="94773"/>
  </p:normalViewPr>
  <p:slideViewPr>
    <p:cSldViewPr snapToGrid="0" snapToObjects="1">
      <p:cViewPr varScale="1">
        <p:scale>
          <a:sx n="132" d="100"/>
          <a:sy n="132" d="100"/>
        </p:scale>
        <p:origin x="126" y="138"/>
      </p:cViewPr>
      <p:guideLst>
        <p:guide orient="horz" pos="1808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77A67-797F-47AA-8C64-C8B13F85C1DB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7E86-4BD3-4ACD-9296-5728E97B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2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7E86-4BD3-4ACD-9296-5728E97BF2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0295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3163889" y="2"/>
            <a:ext cx="5980110" cy="10600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"/>
            <a:ext cx="3190875" cy="1060065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329876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1852402"/>
            <a:ext cx="7754770" cy="1234773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3206972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5" y="3613838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136900" y="0"/>
            <a:ext cx="445693" cy="1060065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9073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6"/>
            <a:ext cx="265112" cy="407463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3784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1493044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2014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2073399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2712528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490664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1493043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194732"/>
            <a:ext cx="3980966" cy="781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1338" y="4388000"/>
            <a:ext cx="9144000" cy="179785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990753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267826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1508234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338" y="0"/>
            <a:ext cx="4578960" cy="43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7189" y="3861998"/>
            <a:ext cx="607721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30" y="3701654"/>
            <a:ext cx="42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704187"/>
            <a:ext cx="635000" cy="60772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831455"/>
            <a:ext cx="4180696" cy="1400383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8251" y="2397542"/>
            <a:ext cx="3887788" cy="304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98064" y="2688127"/>
            <a:ext cx="3887788" cy="2692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8064" y="2957399"/>
            <a:ext cx="3887788" cy="2291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1244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3704187"/>
            <a:ext cx="8216894" cy="607721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5279" y="4788318"/>
            <a:ext cx="2181486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pic>
        <p:nvPicPr>
          <p:cNvPr id="19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5827109" y="3788500"/>
            <a:ext cx="87692" cy="31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4850" y="3904991"/>
            <a:ext cx="86105" cy="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1" y="413183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524273" y="935075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8" y="993538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1632667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410803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1" y="413182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82651" y="2696332"/>
            <a:ext cx="2016125" cy="1928813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524273" y="321822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16308" y="3276687"/>
            <a:ext cx="5727699" cy="6391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16300" y="3915816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416300" y="2693952"/>
            <a:ext cx="5727700" cy="488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882651" y="2696331"/>
            <a:ext cx="161925" cy="1928814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5143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1" y="-15479"/>
            <a:ext cx="433387" cy="517445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8" y="-15479"/>
            <a:ext cx="1127125" cy="5174457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3748282"/>
            <a:ext cx="6153150" cy="715580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4917" y="4085464"/>
            <a:ext cx="5610225" cy="2643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0" r:id="rId3"/>
    <p:sldLayoutId id="2147483655" r:id="rId4"/>
    <p:sldLayoutId id="2147483653" r:id="rId5"/>
    <p:sldLayoutId id="2147483661" r:id="rId6"/>
    <p:sldLayoutId id="2147483654" r:id="rId7"/>
    <p:sldLayoutId id="2147483658" r:id="rId8"/>
    <p:sldLayoutId id="2147483657" r:id="rId9"/>
    <p:sldLayoutId id="2147483656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43001" y="1428086"/>
            <a:ext cx="1980992" cy="569387"/>
          </a:xfrm>
        </p:spPr>
        <p:txBody>
          <a:bodyPr/>
          <a:lstStyle/>
          <a:p>
            <a:r>
              <a:rPr lang="en-US" dirty="0"/>
              <a:t>28 June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Autofit/>
          </a:bodyPr>
          <a:lstStyle/>
          <a:p>
            <a:r>
              <a:rPr lang="en-US" sz="3200" dirty="0"/>
              <a:t>News from the Dewey Editors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DFAAE3-0C85-4188-AB37-F851EB8EE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8695" y="3613840"/>
            <a:ext cx="4559903" cy="621709"/>
          </a:xfrm>
        </p:spPr>
        <p:txBody>
          <a:bodyPr/>
          <a:lstStyle/>
          <a:p>
            <a:r>
              <a:rPr lang="en-US" dirty="0"/>
              <a:t>Senior Editor, Dewey Decimal Classification</a:t>
            </a:r>
          </a:p>
          <a:p>
            <a:r>
              <a:rPr lang="en-US" dirty="0"/>
              <a:t>Dewey Editorial Operations Program Manager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463950-6381-40DE-AABD-D751858F2C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8694" y="3206972"/>
            <a:ext cx="1959832" cy="389681"/>
          </a:xfrm>
        </p:spPr>
        <p:txBody>
          <a:bodyPr/>
          <a:lstStyle/>
          <a:p>
            <a:r>
              <a:rPr lang="en-US" dirty="0"/>
              <a:t>Rebecca Green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200" dirty="0"/>
              <a:t>Solution pattern throughout 930–990 (2)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5061" y="894432"/>
            <a:ext cx="8461511" cy="36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  <a:tabLst>
                <a:tab pos="914400" algn="l"/>
                <a:tab pos="1143000" algn="l"/>
                <a:tab pos="1371600" algn="l"/>
                <a:tab pos="1600200" algn="l"/>
              </a:tabLst>
            </a:pPr>
            <a:r>
              <a:rPr lang="en-US" dirty="0"/>
              <a:t>956.912-.914 	</a:t>
            </a:r>
            <a:r>
              <a:rPr lang="en-US" dirty="0">
                <a:solidFill>
                  <a:srgbClr val="00B050"/>
                </a:solidFill>
              </a:rPr>
              <a:t>Localities of Syria </a:t>
            </a:r>
          </a:p>
          <a:p>
            <a:pPr marL="1884363"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Add to base number 9</a:t>
            </a:r>
            <a:r>
              <a:rPr lang="en-US" dirty="0"/>
              <a:t>56.91 the numbers following —5691 in </a:t>
            </a:r>
            <a:r>
              <a:rPr lang="en-US" dirty="0">
                <a:solidFill>
                  <a:srgbClr val="FF0000"/>
                </a:solidFill>
              </a:rPr>
              <a:t>notation —56914–56914 from Table 2</a:t>
            </a:r>
            <a:r>
              <a:rPr lang="en-US" dirty="0"/>
              <a:t>, e.g., City of Damascus 956.9144; then add further as follows: </a:t>
            </a:r>
          </a:p>
          <a:p>
            <a:pPr marL="2174875">
              <a:spcAft>
                <a:spcPts val="400"/>
              </a:spcAft>
            </a:pPr>
            <a:r>
              <a:rPr lang="en-US" dirty="0"/>
              <a:t>001–009    Standard subdivisions </a:t>
            </a:r>
          </a:p>
          <a:p>
            <a:pPr marL="3546475"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Add</a:t>
            </a:r>
            <a:r>
              <a:rPr lang="en-US" dirty="0"/>
              <a:t> to 00 the numbers following 00 in </a:t>
            </a:r>
            <a:r>
              <a:rPr lang="en-US" dirty="0">
                <a:solidFill>
                  <a:srgbClr val="FF0000"/>
                </a:solidFill>
              </a:rPr>
              <a:t>notation 001–009 from table under 930–990</a:t>
            </a:r>
            <a:r>
              <a:rPr lang="en-US" dirty="0"/>
              <a:t>, e.g., ethnic and national groups 004 </a:t>
            </a:r>
          </a:p>
          <a:p>
            <a:pPr marL="2174875">
              <a:spcAft>
                <a:spcPts val="400"/>
              </a:spcAft>
            </a:pPr>
            <a:r>
              <a:rPr lang="en-US" dirty="0">
                <a:solidFill>
                  <a:srgbClr val="00B050"/>
                </a:solidFill>
              </a:rPr>
              <a:t>02–04    Historical periods </a:t>
            </a:r>
          </a:p>
          <a:p>
            <a:pPr marL="3317875">
              <a:spcAft>
                <a:spcPts val="400"/>
              </a:spcAft>
            </a:pPr>
            <a:r>
              <a:rPr lang="en-US" dirty="0">
                <a:solidFill>
                  <a:srgbClr val="00B050"/>
                </a:solidFill>
              </a:rPr>
              <a:t>Add to 0 the numbers following 956.910 in 956.9102–956.9104</a:t>
            </a:r>
            <a:r>
              <a:rPr lang="en-US" dirty="0"/>
              <a:t>, e.g., City of Damascus during period of mandate 956.9144041 </a:t>
            </a:r>
          </a:p>
        </p:txBody>
      </p:sp>
    </p:spTree>
    <p:extLst>
      <p:ext uri="{BB962C8B-B14F-4D97-AF65-F5344CB8AC3E}">
        <p14:creationId xmlns:p14="http://schemas.microsoft.com/office/powerpoint/2010/main" val="15530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09352" y="1029747"/>
            <a:ext cx="8125297" cy="3356378"/>
          </a:xfrm>
        </p:spPr>
        <p:txBody>
          <a:bodyPr/>
          <a:lstStyle/>
          <a:p>
            <a:r>
              <a:rPr lang="en-US" dirty="0"/>
              <a:t>Before:</a:t>
            </a:r>
          </a:p>
          <a:p>
            <a:pPr lvl="1"/>
            <a:r>
              <a:rPr lang="en-US" sz="2400" dirty="0"/>
              <a:t>Add to base number 324.9 notation 1–9 from Table 2, . . . then to the result add historical period numbers from appropriate subdivisions of 930–990, . . .</a:t>
            </a:r>
          </a:p>
          <a:p>
            <a:r>
              <a:rPr lang="en-US" dirty="0"/>
              <a:t>After:</a:t>
            </a:r>
          </a:p>
          <a:p>
            <a:pPr lvl="1"/>
            <a:r>
              <a:rPr lang="en-US" sz="2400" dirty="0"/>
              <a:t>Add to base number 324.9 the numbers following 9 in 930–990, . . 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324.91–324.99 and 330.93–330.99</a:t>
            </a:r>
          </a:p>
        </p:txBody>
      </p:sp>
    </p:spTree>
    <p:extLst>
      <p:ext uri="{BB962C8B-B14F-4D97-AF65-F5344CB8AC3E}">
        <p14:creationId xmlns:p14="http://schemas.microsoft.com/office/powerpoint/2010/main" val="27574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2640723"/>
          </a:xfrm>
        </p:spPr>
        <p:txBody>
          <a:bodyPr/>
          <a:lstStyle/>
          <a:p>
            <a:pPr algn="ctr"/>
            <a:r>
              <a:rPr lang="en-US" dirty="0"/>
              <a:t>EPC 140-S36.1 and 140-S36.1a	</a:t>
            </a:r>
          </a:p>
          <a:p>
            <a:pPr algn="ctr"/>
            <a:r>
              <a:rPr lang="en-US" dirty="0"/>
              <a:t>363.4 controversies related</a:t>
            </a:r>
          </a:p>
          <a:p>
            <a:pPr algn="ctr"/>
            <a:r>
              <a:rPr lang="en-US" dirty="0"/>
              <a:t> to public morals </a:t>
            </a:r>
          </a:p>
          <a:p>
            <a:pPr algn="ctr"/>
            <a:r>
              <a:rPr lang="en-US" dirty="0"/>
              <a:t>and customs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C12AB0-3183-4732-9086-3DEE95DF6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Problems with 363.4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76177-9022-4695-89DA-2AC54F15A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Vague caption</a:t>
            </a:r>
          </a:p>
          <a:p>
            <a:r>
              <a:rPr lang="en-US" dirty="0"/>
              <a:t>Reflects U.S. bias</a:t>
            </a:r>
          </a:p>
          <a:p>
            <a:r>
              <a:rPr lang="en-US" dirty="0"/>
              <a:t>Topics treated as controversies usually classified with topics themselves</a:t>
            </a:r>
          </a:p>
        </p:txBody>
      </p:sp>
    </p:spTree>
    <p:extLst>
      <p:ext uri="{BB962C8B-B14F-4D97-AF65-F5344CB8AC3E}">
        <p14:creationId xmlns:p14="http://schemas.microsoft.com/office/powerpoint/2010/main" val="13838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8889A3-716D-415E-8F51-94668509D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Discontinuing 363.4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275FD-6041-458C-B0F9-058C2F38DA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Many topics (e.g., prostitution, homosexuality) already treated elsewhere </a:t>
            </a:r>
          </a:p>
          <a:p>
            <a:r>
              <a:rPr lang="en-US" dirty="0"/>
              <a:t>Relocations needed for interdisciplinary numbers</a:t>
            </a:r>
          </a:p>
          <a:p>
            <a:pPr lvl="1"/>
            <a:r>
              <a:rPr lang="en-US" dirty="0"/>
              <a:t>363.41 Sale of alcoholic beverages</a:t>
            </a:r>
          </a:p>
          <a:p>
            <a:pPr lvl="2"/>
            <a:r>
              <a:rPr lang="en-US" dirty="0"/>
              <a:t>Liquor traffic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364.1332 Bootlegging</a:t>
            </a:r>
          </a:p>
          <a:p>
            <a:pPr lvl="2"/>
            <a:r>
              <a:rPr lang="en-US" dirty="0"/>
              <a:t>Drinking 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364.173 Possession and use of alcoholic beverages</a:t>
            </a:r>
          </a:p>
          <a:p>
            <a:pPr lvl="1"/>
            <a:r>
              <a:rPr lang="en-US" dirty="0"/>
              <a:t>363.45 Drug traffic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364.13365 Drugs</a:t>
            </a:r>
          </a:p>
          <a:p>
            <a:pPr lvl="1"/>
            <a:r>
              <a:rPr lang="en-US" dirty="0"/>
              <a:t>363.47 Obscenity and pornography </a:t>
            </a:r>
            <a:r>
              <a:rPr lang="en-US" dirty="0">
                <a:sym typeface="Wingdings" panose="05000000000000000000" pitchFamily="2" charset="2"/>
              </a:rPr>
              <a:t> Establishing new number under 306.77 Sexual and related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74E18D-D01F-4BFE-B133-7FF8E8071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1311128"/>
          </a:xfrm>
        </p:spPr>
        <p:txBody>
          <a:bodyPr/>
          <a:lstStyle/>
          <a:p>
            <a:pPr algn="ctr"/>
            <a:r>
              <a:rPr lang="en-US" dirty="0"/>
              <a:t>EPC 140-S00.1c </a:t>
            </a:r>
          </a:p>
          <a:p>
            <a:pPr algn="ctr"/>
            <a:r>
              <a:rPr lang="en-US" dirty="0"/>
              <a:t>005.1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D2C7-AD73-427D-B246-126EDD2E5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8FBFA-9531-4790-BEDE-025C7AB9BF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46470-7908-4739-8EC6-D52EB35B6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Terminological issue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332D0-E841-420A-ADCD-A664B778BC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Computer programming</a:t>
            </a:r>
          </a:p>
          <a:p>
            <a:pPr lvl="1"/>
            <a:r>
              <a:rPr lang="en-US" sz="2400" dirty="0"/>
              <a:t>Broad sense, as in 005.1</a:t>
            </a:r>
          </a:p>
          <a:p>
            <a:pPr lvl="1"/>
            <a:r>
              <a:rPr lang="en-US" sz="2400" dirty="0"/>
              <a:t>Narrow sense, as in 005.13 (emphasis on coding)</a:t>
            </a:r>
          </a:p>
          <a:p>
            <a:r>
              <a:rPr lang="en-US" dirty="0"/>
              <a:t>005.1 vs. 005.3 </a:t>
            </a:r>
          </a:p>
          <a:p>
            <a:pPr lvl="1"/>
            <a:r>
              <a:rPr lang="en-US" sz="2400" dirty="0"/>
              <a:t>Current:  Programming vs. Programs </a:t>
            </a:r>
          </a:p>
          <a:p>
            <a:pPr lvl="1"/>
            <a:r>
              <a:rPr lang="en-US" sz="2400" dirty="0"/>
              <a:t>Proposed:  Software development vs. Software</a:t>
            </a:r>
          </a:p>
        </p:txBody>
      </p:sp>
    </p:spTree>
    <p:extLst>
      <p:ext uri="{BB962C8B-B14F-4D97-AF65-F5344CB8AC3E}">
        <p14:creationId xmlns:p14="http://schemas.microsoft.com/office/powerpoint/2010/main" val="6572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2419124"/>
          </a:xfrm>
        </p:spPr>
        <p:txBody>
          <a:bodyPr/>
          <a:lstStyle/>
          <a:p>
            <a:pPr algn="ctr"/>
            <a:r>
              <a:rPr lang="en-US" dirty="0"/>
              <a:t>EPC 140-S79.1	</a:t>
            </a:r>
          </a:p>
          <a:p>
            <a:pPr algn="ctr"/>
            <a:r>
              <a:rPr lang="en-US" b="0" dirty="0"/>
              <a:t>793.932 computer adventure games, 794.8 electronic games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C7A86-3652-41B2-B165-F28E607DF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Distinctions between video games numbers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F5E0-E266-4CA9-BD1B-22CE612C7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Current split </a:t>
            </a:r>
          </a:p>
          <a:p>
            <a:pPr lvl="1"/>
            <a:r>
              <a:rPr lang="en-US" dirty="0"/>
              <a:t>793.932: Games with set goals and thinking over reflex actions</a:t>
            </a:r>
          </a:p>
          <a:p>
            <a:pPr lvl="1"/>
            <a:r>
              <a:rPr lang="en-US" dirty="0"/>
              <a:t>794.822: Quick reflexes over intellectual decisions</a:t>
            </a:r>
          </a:p>
          <a:p>
            <a:r>
              <a:rPr lang="en-US" dirty="0"/>
              <a:t>Future split</a:t>
            </a:r>
          </a:p>
          <a:p>
            <a:pPr lvl="1"/>
            <a:r>
              <a:rPr lang="en-US" dirty="0"/>
              <a:t>Some video games specifically adapt other games into an electronic medium (e.g., </a:t>
            </a:r>
            <a:r>
              <a:rPr lang="en-US" i="1" dirty="0"/>
              <a:t>Monopoly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Other games originate as video games (e.g., </a:t>
            </a:r>
            <a:r>
              <a:rPr lang="en-US" i="1" dirty="0"/>
              <a:t>The Legend of Zelda</a:t>
            </a:r>
            <a:r>
              <a:rPr lang="en-US" dirty="0"/>
              <a:t>)</a:t>
            </a:r>
          </a:p>
          <a:p>
            <a:r>
              <a:rPr lang="en-US" dirty="0"/>
              <a:t>Implementation will await work on fantasy sports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1865126"/>
          </a:xfrm>
        </p:spPr>
        <p:txBody>
          <a:bodyPr/>
          <a:lstStyle/>
          <a:p>
            <a:pPr algn="ctr"/>
            <a:r>
              <a:rPr lang="en-US" dirty="0"/>
              <a:t>EPC 140-S53.1	</a:t>
            </a:r>
          </a:p>
          <a:p>
            <a:pPr algn="ctr"/>
            <a:r>
              <a:rPr lang="en-US" b="0" dirty="0"/>
              <a:t>Low-energy nuclear reactions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0786" y="1084321"/>
            <a:ext cx="8439148" cy="3356378"/>
          </a:xfrm>
        </p:spPr>
        <p:txBody>
          <a:bodyPr/>
          <a:lstStyle/>
          <a:p>
            <a:r>
              <a:rPr lang="en-US" dirty="0"/>
              <a:t>EPC exhibits of greatest interest to EDUG</a:t>
            </a:r>
          </a:p>
          <a:p>
            <a:r>
              <a:rPr lang="en-US" dirty="0"/>
              <a:t>Enhancements to history notes in </a:t>
            </a:r>
            <a:r>
              <a:rPr lang="en-US" dirty="0" err="1"/>
              <a:t>WebDewey</a:t>
            </a:r>
            <a:endParaRPr lang="en-US" dirty="0"/>
          </a:p>
          <a:p>
            <a:r>
              <a:rPr lang="en-US" dirty="0"/>
              <a:t>Segmentation in </a:t>
            </a:r>
            <a:r>
              <a:rPr lang="en-US" dirty="0" err="1"/>
              <a:t>WebDewey</a:t>
            </a:r>
            <a:endParaRPr lang="en-US" dirty="0"/>
          </a:p>
          <a:p>
            <a:r>
              <a:rPr lang="en-US" dirty="0"/>
              <a:t>What comes after DDC 23?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5911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C7A86-3652-41B2-B165-F28E607DF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Conundrum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F5E0-E266-4CA9-BD1B-22CE612C7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LCSH Cold fusion mapped to 539.764 Nuclear fusion (Thermonuclear reaction)</a:t>
            </a:r>
          </a:p>
          <a:p>
            <a:r>
              <a:rPr lang="en-US" dirty="0"/>
              <a:t>Develop number for LENRs under 539.75 Nuclear activities and interactions</a:t>
            </a:r>
          </a:p>
          <a:p>
            <a:r>
              <a:rPr lang="en-US" dirty="0"/>
              <a:t>Note in LCSH record for Low-energy nuclear reactions:</a:t>
            </a:r>
          </a:p>
          <a:p>
            <a:pPr marL="739775" lvl="1" indent="0">
              <a:buNone/>
            </a:pPr>
            <a:r>
              <a:rPr lang="en-US" sz="1800" dirty="0"/>
              <a:t>Here are entered works on the class of non-fusion-based nuclear reactions that occur at or near room temperature. Works on the hypothesis of nuclear fusion reactions that occur at or near room temperature are entered under Cold fusion.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71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2529923"/>
          </a:xfrm>
        </p:spPr>
        <p:txBody>
          <a:bodyPr/>
          <a:lstStyle/>
          <a:p>
            <a:pPr algn="ctr"/>
            <a:r>
              <a:rPr lang="en-US" dirty="0"/>
              <a:t>EPC 140-E1.3</a:t>
            </a:r>
          </a:p>
          <a:p>
            <a:pPr algn="ctr"/>
            <a:r>
              <a:rPr lang="en-US" dirty="0"/>
              <a:t>Movement of topics vs. provision or elimination of </a:t>
            </a:r>
          </a:p>
          <a:p>
            <a:pPr algn="ctr"/>
            <a:r>
              <a:rPr lang="en-US" dirty="0"/>
              <a:t>numbers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Relocation</a:t>
            </a:r>
            <a:r>
              <a:rPr lang="en-US" dirty="0"/>
              <a:t>:  A topic moves from a number to another number that is neither its subordinate nor its superordinate (i.e., the new number is in neither the upward nor the downward [notational] hierarchy of the old number)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Discontinuation</a:t>
            </a:r>
            <a:r>
              <a:rPr lang="en-US" dirty="0"/>
              <a:t>:  A topic moves from a number to a more general number in the same hierarchy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Continuation</a:t>
            </a:r>
            <a:r>
              <a:rPr lang="en-US" dirty="0"/>
              <a:t>:  A topic moves from a number to a more specific number in the same hierarchy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Movement of topics</a:t>
            </a:r>
          </a:p>
        </p:txBody>
      </p:sp>
    </p:spTree>
    <p:extLst>
      <p:ext uri="{BB962C8B-B14F-4D97-AF65-F5344CB8AC3E}">
        <p14:creationId xmlns:p14="http://schemas.microsoft.com/office/powerpoint/2010/main" val="40081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0786" y="1037630"/>
            <a:ext cx="8439148" cy="335637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Authorization</a:t>
            </a:r>
            <a:r>
              <a:rPr lang="en-US" dirty="0"/>
              <a:t>: A number is approved for use (or reuse)</a:t>
            </a:r>
          </a:p>
          <a:p>
            <a:pPr lvl="1"/>
            <a:r>
              <a:rPr lang="en-US" sz="2000" dirty="0"/>
              <a:t>Does not apply to built numbers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Deprecation</a:t>
            </a:r>
            <a:r>
              <a:rPr lang="en-US" dirty="0"/>
              <a:t>: Approval for the use of a number is withdrawn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 Provision or elimination of numbers</a:t>
            </a:r>
          </a:p>
        </p:txBody>
      </p:sp>
    </p:spTree>
    <p:extLst>
      <p:ext uri="{BB962C8B-B14F-4D97-AF65-F5344CB8AC3E}">
        <p14:creationId xmlns:p14="http://schemas.microsoft.com/office/powerpoint/2010/main" val="13465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Proposal requires changes in Glossary, Introduction, and Editorial Rules</a:t>
            </a:r>
          </a:p>
          <a:p>
            <a:r>
              <a:rPr lang="en-US" dirty="0"/>
              <a:t>Unless possible to implement conversion with only reasonable amount of effort, changes will not be applied retroactively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Ramifications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9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1865126"/>
          </a:xfrm>
        </p:spPr>
        <p:txBody>
          <a:bodyPr/>
          <a:lstStyle/>
          <a:p>
            <a:pPr algn="ctr"/>
            <a:r>
              <a:rPr lang="en-US" dirty="0"/>
              <a:t>EPC 140-S20.1	</a:t>
            </a:r>
          </a:p>
          <a:p>
            <a:pPr algn="ctr"/>
            <a:r>
              <a:rPr lang="en-US" dirty="0"/>
              <a:t>Arrangement within 200 Religion: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Alternative view of 220–290 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67" y="970832"/>
            <a:ext cx="6797867" cy="36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Develop notation to accompany optional alternative arrangement in one-to-one relationship with notation of standard arrangement</a:t>
            </a:r>
          </a:p>
          <a:p>
            <a:pPr lvl="1"/>
            <a:r>
              <a:rPr lang="en-US" dirty="0"/>
              <a:t>Divvy up notational territory</a:t>
            </a:r>
          </a:p>
          <a:p>
            <a:pPr lvl="1"/>
            <a:r>
              <a:rPr lang="en-US" dirty="0"/>
              <a:t>Give instructions to add from standard arrangement notation</a:t>
            </a:r>
          </a:p>
          <a:p>
            <a:r>
              <a:rPr lang="en-US" dirty="0"/>
              <a:t>Eliminate remaining options for giving preference to a religion other than Christianity, but retain permanently unassigned numbers at 284.12, 285.82, 286.12, 289.2, and 298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Alternative view of 220–290 (2)</a:t>
            </a:r>
          </a:p>
        </p:txBody>
      </p:sp>
    </p:spTree>
    <p:extLst>
      <p:ext uri="{BB962C8B-B14F-4D97-AF65-F5344CB8AC3E}">
        <p14:creationId xmlns:p14="http://schemas.microsoft.com/office/powerpoint/2010/main" val="27056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EA1F9-F187-448B-9E33-FEF15BCD06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1975926"/>
          </a:xfrm>
        </p:spPr>
        <p:txBody>
          <a:bodyPr/>
          <a:lstStyle/>
          <a:p>
            <a:pPr algn="ctr"/>
            <a:r>
              <a:rPr lang="en-US" dirty="0"/>
              <a:t>Enhancements to </a:t>
            </a:r>
          </a:p>
          <a:p>
            <a:pPr algn="ctr"/>
            <a:r>
              <a:rPr lang="en-US" dirty="0"/>
              <a:t>history notes 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WebDewey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921EE-C5E2-4B62-8945-8370601B8D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5ED8A2-0B8B-41E6-A16D-BBD0FB7BF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0787" y="343304"/>
            <a:ext cx="8439148" cy="686442"/>
          </a:xfrm>
        </p:spPr>
        <p:txBody>
          <a:bodyPr/>
          <a:lstStyle/>
          <a:p>
            <a:r>
              <a:rPr lang="en-US" dirty="0"/>
              <a:t>Compare: Main meal of the day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5" y="1224953"/>
            <a:ext cx="4442614" cy="324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22" y="1222912"/>
            <a:ext cx="4308901" cy="3177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A4CF3F-6CE8-41B5-AD33-719561365F38}"/>
              </a:ext>
            </a:extLst>
          </p:cNvPr>
          <p:cNvSpPr/>
          <p:nvPr/>
        </p:nvSpPr>
        <p:spPr>
          <a:xfrm>
            <a:off x="861736" y="2658863"/>
            <a:ext cx="1772607" cy="1569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03E06A-0F24-4C3E-869E-2A764C911330}"/>
              </a:ext>
            </a:extLst>
          </p:cNvPr>
          <p:cNvSpPr/>
          <p:nvPr/>
        </p:nvSpPr>
        <p:spPr>
          <a:xfrm>
            <a:off x="4744307" y="4052234"/>
            <a:ext cx="2091922" cy="1423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7577B-E7AA-4BCE-B74E-6AAAA1614F0A}"/>
              </a:ext>
            </a:extLst>
          </p:cNvPr>
          <p:cNvSpPr/>
          <p:nvPr/>
        </p:nvSpPr>
        <p:spPr>
          <a:xfrm>
            <a:off x="5411965" y="2622577"/>
            <a:ext cx="988836" cy="1496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17DDD-5BB9-4927-BE44-EE1BFC5D019B}"/>
              </a:ext>
            </a:extLst>
          </p:cNvPr>
          <p:cNvSpPr/>
          <p:nvPr/>
        </p:nvSpPr>
        <p:spPr>
          <a:xfrm>
            <a:off x="194078" y="4103035"/>
            <a:ext cx="1177521" cy="15690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3305520"/>
          </a:xfrm>
        </p:spPr>
        <p:txBody>
          <a:bodyPr/>
          <a:lstStyle/>
          <a:p>
            <a:pPr algn="ctr"/>
            <a:r>
              <a:rPr lang="en-US" dirty="0"/>
              <a:t>EPC 140-S93.1	</a:t>
            </a:r>
          </a:p>
          <a:p>
            <a:pPr algn="ctr"/>
            <a:r>
              <a:rPr lang="en-US" dirty="0"/>
              <a:t>936.3, 936.4, and 936.9</a:t>
            </a:r>
          </a:p>
          <a:p>
            <a:pPr algn="ctr"/>
            <a:r>
              <a:rPr lang="en-US" dirty="0"/>
              <a:t>Early history of central</a:t>
            </a:r>
          </a:p>
          <a:p>
            <a:pPr algn="ctr"/>
            <a:r>
              <a:rPr lang="en-US" dirty="0"/>
              <a:t>And western Europe to </a:t>
            </a:r>
          </a:p>
          <a:p>
            <a:pPr algn="ctr"/>
            <a:r>
              <a:rPr lang="en-US" dirty="0"/>
              <a:t>Roman period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300" dirty="0"/>
              <a:t>Compare: Discrimination in employment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5" y="965174"/>
            <a:ext cx="4098675" cy="361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40" y="978241"/>
            <a:ext cx="3891656" cy="35851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EF896F-9DF7-4AB6-9334-0110C47730C1}"/>
              </a:ext>
            </a:extLst>
          </p:cNvPr>
          <p:cNvSpPr/>
          <p:nvPr/>
        </p:nvSpPr>
        <p:spPr>
          <a:xfrm>
            <a:off x="963335" y="2804005"/>
            <a:ext cx="2157236" cy="1496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7B9B4-9531-44E3-BE80-AF3090D267F1}"/>
              </a:ext>
            </a:extLst>
          </p:cNvPr>
          <p:cNvSpPr/>
          <p:nvPr/>
        </p:nvSpPr>
        <p:spPr>
          <a:xfrm>
            <a:off x="4737049" y="2873828"/>
            <a:ext cx="1337180" cy="1233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1" y="1024877"/>
            <a:ext cx="4241719" cy="3570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Compare: Outerwear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49" y="1029746"/>
            <a:ext cx="4360085" cy="35268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993051-3937-421F-842E-63B37EF06931}"/>
              </a:ext>
            </a:extLst>
          </p:cNvPr>
          <p:cNvSpPr/>
          <p:nvPr/>
        </p:nvSpPr>
        <p:spPr>
          <a:xfrm>
            <a:off x="731105" y="2854805"/>
            <a:ext cx="2643465" cy="1641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400" dirty="0"/>
              <a:t>Before: Groups of people (constitutional and administrative law)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" y="1757507"/>
            <a:ext cx="4480576" cy="2453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35" y="1745744"/>
            <a:ext cx="4594279" cy="2478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2E4617-25AC-46DE-A6BD-2C29E0EF3C9C}"/>
              </a:ext>
            </a:extLst>
          </p:cNvPr>
          <p:cNvSpPr/>
          <p:nvPr/>
        </p:nvSpPr>
        <p:spPr>
          <a:xfrm>
            <a:off x="4533849" y="2963662"/>
            <a:ext cx="1917752" cy="1714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164"/>
            <a:ext cx="4502635" cy="24619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400" dirty="0"/>
              <a:t>After: Groups of people (constitutional and administrative law)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66" y="1767181"/>
            <a:ext cx="4731948" cy="24439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3B52DC-75A5-4F58-925E-A5E599BF5359}"/>
              </a:ext>
            </a:extLst>
          </p:cNvPr>
          <p:cNvSpPr/>
          <p:nvPr/>
        </p:nvSpPr>
        <p:spPr>
          <a:xfrm>
            <a:off x="4410477" y="2702405"/>
            <a:ext cx="1750838" cy="1496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Before: Rhymes and rhyming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" y="1339250"/>
            <a:ext cx="4480576" cy="187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35" y="1330624"/>
            <a:ext cx="4594279" cy="24952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BF6CD-62B7-4DF2-9963-9F6307F05AF1}"/>
              </a:ext>
            </a:extLst>
          </p:cNvPr>
          <p:cNvSpPr/>
          <p:nvPr/>
        </p:nvSpPr>
        <p:spPr>
          <a:xfrm>
            <a:off x="4541105" y="2905605"/>
            <a:ext cx="2955524" cy="1641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After: Rhymes and rhyming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" y="1339250"/>
            <a:ext cx="4480576" cy="1871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272" y="1330624"/>
            <a:ext cx="4763642" cy="2495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275739-9F90-464C-BF07-B21FE5AD8F25}"/>
              </a:ext>
            </a:extLst>
          </p:cNvPr>
          <p:cNvSpPr/>
          <p:nvPr/>
        </p:nvSpPr>
        <p:spPr>
          <a:xfrm>
            <a:off x="4388705" y="2361319"/>
            <a:ext cx="2882952" cy="1714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Before: Philosophy of Russia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" y="1041509"/>
            <a:ext cx="4521050" cy="356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24" y="1041509"/>
            <a:ext cx="4727275" cy="3554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77D1E8-D39C-40BE-AAA8-1791D3CCA2A3}"/>
              </a:ext>
            </a:extLst>
          </p:cNvPr>
          <p:cNvSpPr/>
          <p:nvPr/>
        </p:nvSpPr>
        <p:spPr>
          <a:xfrm>
            <a:off x="65314" y="3040743"/>
            <a:ext cx="2206172" cy="11974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52" y="1041509"/>
            <a:ext cx="4670510" cy="35540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After: Philosophy of Russia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" y="1041509"/>
            <a:ext cx="4480576" cy="26505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31D137-3268-410B-B601-1A20A4A52E29}"/>
              </a:ext>
            </a:extLst>
          </p:cNvPr>
          <p:cNvSpPr/>
          <p:nvPr/>
        </p:nvSpPr>
        <p:spPr>
          <a:xfrm>
            <a:off x="41678" y="2818519"/>
            <a:ext cx="4323846" cy="286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" y="1241575"/>
            <a:ext cx="4311213" cy="28243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Before: Geographic variations (of Italian)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272" y="1752980"/>
            <a:ext cx="4763642" cy="16432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77E29E-2A66-46F5-A852-A523AB946111}"/>
              </a:ext>
            </a:extLst>
          </p:cNvPr>
          <p:cNvSpPr/>
          <p:nvPr/>
        </p:nvSpPr>
        <p:spPr>
          <a:xfrm>
            <a:off x="72858" y="2859315"/>
            <a:ext cx="3650055" cy="1139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42AA6E-1056-4016-AF4C-F3F520BE3964}"/>
              </a:ext>
            </a:extLst>
          </p:cNvPr>
          <p:cNvSpPr/>
          <p:nvPr/>
        </p:nvSpPr>
        <p:spPr>
          <a:xfrm>
            <a:off x="4380271" y="2064774"/>
            <a:ext cx="3377381" cy="3244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D538C-2914-4411-9D43-5CA762FC10D5}"/>
              </a:ext>
            </a:extLst>
          </p:cNvPr>
          <p:cNvSpPr/>
          <p:nvPr/>
        </p:nvSpPr>
        <p:spPr>
          <a:xfrm>
            <a:off x="4375124" y="2432519"/>
            <a:ext cx="1561219" cy="180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After: Geographic variations (of Italian)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" y="1561383"/>
            <a:ext cx="4408508" cy="21638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54EA2E-1015-4060-AB3D-CC6E24AAA7CD}"/>
              </a:ext>
            </a:extLst>
          </p:cNvPr>
          <p:cNvGrpSpPr/>
          <p:nvPr/>
        </p:nvGrpSpPr>
        <p:grpSpPr>
          <a:xfrm>
            <a:off x="4348020" y="1543404"/>
            <a:ext cx="4763642" cy="1515343"/>
            <a:chOff x="4333272" y="1521282"/>
            <a:chExt cx="4763642" cy="15153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65179"/>
            <a:stretch/>
          </p:blipFill>
          <p:spPr>
            <a:xfrm>
              <a:off x="4333272" y="1521282"/>
              <a:ext cx="4763642" cy="7868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3979DE-BBC0-469E-8327-0BDD8E06B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237"/>
            <a:stretch/>
          </p:blipFill>
          <p:spPr>
            <a:xfrm>
              <a:off x="4333272" y="2296293"/>
              <a:ext cx="4763642" cy="74033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B8B2CFA-C39F-4345-9D3D-77979A481360}"/>
              </a:ext>
            </a:extLst>
          </p:cNvPr>
          <p:cNvSpPr/>
          <p:nvPr/>
        </p:nvSpPr>
        <p:spPr>
          <a:xfrm>
            <a:off x="4395962" y="2687891"/>
            <a:ext cx="4312609" cy="280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81A28-404F-4AF8-BC73-D5C243BE9F71}"/>
              </a:ext>
            </a:extLst>
          </p:cNvPr>
          <p:cNvSpPr/>
          <p:nvPr/>
        </p:nvSpPr>
        <p:spPr>
          <a:xfrm>
            <a:off x="77962" y="3391834"/>
            <a:ext cx="3949752" cy="2657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Hallstatt culture: ca. 1200 (late Bronze Age) to ca. 450 B.C. (early Iron Age)</a:t>
            </a:r>
            <a:endParaRPr lang="en-US" sz="2000" dirty="0"/>
          </a:p>
          <a:p>
            <a:pPr lvl="1"/>
            <a:r>
              <a:rPr lang="en-US" dirty="0"/>
              <a:t>Hallstatt A and B: ca. 1200 to ca. 800 B.C.</a:t>
            </a:r>
          </a:p>
          <a:p>
            <a:pPr lvl="1"/>
            <a:r>
              <a:rPr lang="en-US" dirty="0"/>
              <a:t>Hallstatt C and D: ca. 800 to ca. 450 B.C.</a:t>
            </a:r>
          </a:p>
          <a:p>
            <a:r>
              <a:rPr lang="en-US" dirty="0"/>
              <a:t>La </a:t>
            </a:r>
            <a:r>
              <a:rPr lang="en-US" dirty="0" err="1"/>
              <a:t>Tène</a:t>
            </a:r>
            <a:r>
              <a:rPr lang="en-US" dirty="0"/>
              <a:t> culture: ca. 450 B.C. to Roman conquest in 1st century B.C.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/>
              <a:t>Hallstatt and La Tène periods (1)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4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5BB993-4DE2-4029-A8A2-28B919C51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segmentation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27519-FE5C-4800-811E-A26C39782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F5FC3-47F5-46FB-A16A-BFCF5ED33D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B7C87-CAA9-469F-9254-630882A69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646331"/>
          </a:xfrm>
        </p:spPr>
        <p:txBody>
          <a:bodyPr/>
          <a:lstStyle/>
          <a:p>
            <a:pPr algn="ctr"/>
            <a:r>
              <a:rPr lang="en-US" dirty="0"/>
              <a:t>What comes after DDC 23?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B8292-2A8A-4E9A-A533-773CD4353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BE8D5-00D9-45F7-A414-53F6DA0C8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400A9D-7FFA-4124-BD35-9530BB5D0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Editions vs. versions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0DD56-B16A-486F-A0C4-73041EB58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Caveat: Nothing here is settled; this is just what we’ve been thinking.</a:t>
            </a:r>
          </a:p>
          <a:p>
            <a:r>
              <a:rPr lang="en-US" dirty="0"/>
              <a:t>No new print editions as we have known them in the past</a:t>
            </a:r>
          </a:p>
          <a:p>
            <a:r>
              <a:rPr lang="en-US" dirty="0"/>
              <a:t>Edition as snapshot of set of records at a particular time doesn’t make much sense in electronic-only context</a:t>
            </a:r>
          </a:p>
          <a:p>
            <a:r>
              <a:rPr lang="en-US" dirty="0"/>
              <a:t>Versions for records for individual numbers makes more</a:t>
            </a:r>
          </a:p>
          <a:p>
            <a:r>
              <a:rPr lang="en-US" dirty="0"/>
              <a:t>Establish DDC 24 as baseline for new approach (?)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316985" cy="3356378"/>
          </a:xfrm>
        </p:spPr>
        <p:txBody>
          <a:bodyPr/>
          <a:lstStyle/>
          <a:p>
            <a:r>
              <a:rPr lang="en-US" dirty="0"/>
              <a:t>Provisions for Hallstatt and La </a:t>
            </a:r>
            <a:r>
              <a:rPr lang="en-US" dirty="0" err="1"/>
              <a:t>Tène</a:t>
            </a:r>
            <a:r>
              <a:rPr lang="en-US" dirty="0"/>
              <a:t> periods given under:</a:t>
            </a:r>
          </a:p>
          <a:p>
            <a:pPr lvl="1"/>
            <a:r>
              <a:rPr lang="en-US" dirty="0"/>
              <a:t>936.3 Germanic regions to 481</a:t>
            </a:r>
          </a:p>
          <a:p>
            <a:pPr lvl="1"/>
            <a:r>
              <a:rPr lang="en-US" sz="2000" dirty="0"/>
              <a:t>936.4 Celtic regions to 486</a:t>
            </a:r>
          </a:p>
          <a:p>
            <a:pPr lvl="1"/>
            <a:r>
              <a:rPr lang="en-US" sz="2000" dirty="0"/>
              <a:t>936.92 Netherlands to 486</a:t>
            </a:r>
          </a:p>
          <a:p>
            <a:pPr lvl="1"/>
            <a:r>
              <a:rPr lang="en-US" sz="2000" dirty="0"/>
              <a:t>936.93 Belgium to 486</a:t>
            </a:r>
          </a:p>
          <a:p>
            <a:pPr lvl="1"/>
            <a:r>
              <a:rPr lang="en-US" sz="2000" dirty="0"/>
              <a:t>936.935 Luxembourg to 486</a:t>
            </a:r>
          </a:p>
          <a:p>
            <a:pPr lvl="1"/>
            <a:r>
              <a:rPr lang="en-US" sz="2000" dirty="0"/>
              <a:t>936.94 Switzerland to 486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/>
              <a:t>Hallstatt and La Tène periods (2)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7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936.3 *Germanic regions to 481 and Pannonia</a:t>
            </a:r>
          </a:p>
          <a:p>
            <a:pPr marL="0" indent="0">
              <a:buNone/>
            </a:pPr>
            <a:r>
              <a:rPr lang="en-US" sz="1800" dirty="0"/>
              <a:t>936.3012–.3015 	Early history to ca. 800 B.C.</a:t>
            </a:r>
          </a:p>
          <a:p>
            <a:pPr marL="2060575" indent="0">
              <a:buNone/>
            </a:pPr>
            <a:r>
              <a:rPr lang="en-US" sz="1800" dirty="0"/>
              <a:t>Add to base number 936.301 the numbers following 930.1 in 930.12–930.15, e.g., </a:t>
            </a:r>
            <a:r>
              <a:rPr lang="en-US" sz="1800" dirty="0">
                <a:solidFill>
                  <a:srgbClr val="00B050"/>
                </a:solidFill>
              </a:rPr>
              <a:t>Bronze Age 936.30156</a:t>
            </a:r>
          </a:p>
          <a:p>
            <a:pPr marL="0" indent="0">
              <a:buNone/>
            </a:pPr>
            <a:r>
              <a:rPr lang="nn-NO" sz="1800" dirty="0"/>
              <a:t>936.3016 		Ca. 800–113 B.C.</a:t>
            </a:r>
          </a:p>
          <a:p>
            <a:pPr marL="0" indent="0">
              <a:buNone/>
            </a:pPr>
            <a:r>
              <a:rPr lang="nn-NO" sz="1800" dirty="0"/>
              <a:t>936.30163 		    Ca. 800–ca. 450 B.C.</a:t>
            </a:r>
          </a:p>
          <a:p>
            <a:pPr marL="2401888" indent="0">
              <a:buNone/>
            </a:pPr>
            <a:r>
              <a:rPr lang="en-US" sz="1800" dirty="0"/>
              <a:t>Class here </a:t>
            </a:r>
            <a:r>
              <a:rPr lang="en-US" sz="1800" dirty="0">
                <a:solidFill>
                  <a:srgbClr val="00B050"/>
                </a:solidFill>
              </a:rPr>
              <a:t>Hallstatt period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50"/>
                </a:solidFill>
              </a:rPr>
              <a:t>Hallstatt C, Hallstatt D</a:t>
            </a:r>
          </a:p>
          <a:p>
            <a:pPr marL="2684463" indent="0">
              <a:buNone/>
            </a:pPr>
            <a:r>
              <a:rPr lang="en-US" sz="1800" i="1" dirty="0"/>
              <a:t>For </a:t>
            </a:r>
            <a:r>
              <a:rPr lang="en-US" sz="1800" i="1" dirty="0">
                <a:solidFill>
                  <a:srgbClr val="00B050"/>
                </a:solidFill>
              </a:rPr>
              <a:t>Hallstatt A, Hallstatt B</a:t>
            </a:r>
            <a:r>
              <a:rPr lang="en-US" sz="1800" i="1" dirty="0"/>
              <a:t>, see 936.30156</a:t>
            </a:r>
          </a:p>
          <a:p>
            <a:pPr marL="0" indent="0">
              <a:buNone/>
            </a:pPr>
            <a:r>
              <a:rPr lang="nn-NO" sz="1800" dirty="0"/>
              <a:t>936.30166 		    Ca. 450–113 B.C.</a:t>
            </a:r>
          </a:p>
          <a:p>
            <a:pPr marL="2401888" indent="0">
              <a:buNone/>
            </a:pPr>
            <a:r>
              <a:rPr lang="en-US" sz="1800" dirty="0"/>
              <a:t>Class here </a:t>
            </a:r>
            <a:r>
              <a:rPr lang="en-US" sz="1800" dirty="0">
                <a:solidFill>
                  <a:srgbClr val="00B050"/>
                </a:solidFill>
              </a:rPr>
              <a:t>La </a:t>
            </a:r>
            <a:r>
              <a:rPr lang="en-US" sz="1800" dirty="0" err="1">
                <a:solidFill>
                  <a:srgbClr val="00B050"/>
                </a:solidFill>
              </a:rPr>
              <a:t>Tène</a:t>
            </a:r>
            <a:r>
              <a:rPr lang="en-US" sz="1800" dirty="0">
                <a:solidFill>
                  <a:srgbClr val="00B050"/>
                </a:solidFill>
              </a:rPr>
              <a:t> period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/>
              <a:t>Hallstatt and La Tène periods (3)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7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237157" cy="3356378"/>
          </a:xfrm>
        </p:spPr>
        <p:txBody>
          <a:bodyPr/>
          <a:lstStyle/>
          <a:p>
            <a:pPr marL="0" indent="0">
              <a:buNone/>
            </a:pPr>
            <a:r>
              <a:rPr lang="nn-NO" sz="2000" b="1" dirty="0"/>
              <a:t>936	  Europe north and west of Italian Peninsula to ca. 499</a:t>
            </a:r>
          </a:p>
          <a:p>
            <a:pPr marL="0" indent="0">
              <a:buNone/>
            </a:pPr>
            <a:r>
              <a:rPr lang="nn-NO" sz="2000" dirty="0"/>
              <a:t>936.02 		Ca. 1000–ca. 200 B.C. </a:t>
            </a:r>
          </a:p>
          <a:p>
            <a:pPr marL="1714500" lvl="4" indent="0">
              <a:buNone/>
            </a:pPr>
            <a:r>
              <a:rPr lang="en-US" sz="2000" dirty="0"/>
              <a:t>Including </a:t>
            </a:r>
            <a:r>
              <a:rPr lang="en-US" sz="2000" dirty="0">
                <a:solidFill>
                  <a:srgbClr val="00B050"/>
                </a:solidFill>
              </a:rPr>
              <a:t>La </a:t>
            </a:r>
            <a:r>
              <a:rPr lang="en-US" sz="2000" dirty="0" err="1">
                <a:solidFill>
                  <a:srgbClr val="00B050"/>
                </a:solidFill>
              </a:rPr>
              <a:t>Tène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period</a:t>
            </a:r>
          </a:p>
          <a:p>
            <a:pPr marL="1714500" lvl="4" indent="0">
              <a:buNone/>
            </a:pPr>
            <a:r>
              <a:rPr lang="en-US" sz="2000" dirty="0"/>
              <a:t>Class here </a:t>
            </a:r>
            <a:r>
              <a:rPr lang="en-US" sz="2000" dirty="0">
                <a:solidFill>
                  <a:srgbClr val="00B050"/>
                </a:solidFill>
              </a:rPr>
              <a:t>Hallstatt</a:t>
            </a:r>
            <a:r>
              <a:rPr lang="en-US" sz="2000" dirty="0"/>
              <a:t> period</a:t>
            </a:r>
          </a:p>
          <a:p>
            <a:pPr marL="2060575" lvl="4" indent="0">
              <a:buNone/>
            </a:pPr>
            <a:r>
              <a:rPr lang="en-US" sz="2000" i="1" dirty="0"/>
              <a:t>For Hallstatt period from ca. 1200 to ca. 1000 B.C., see 936.0156; for La </a:t>
            </a:r>
            <a:r>
              <a:rPr lang="en-US" sz="2000" i="1" dirty="0" err="1"/>
              <a:t>Tène</a:t>
            </a:r>
            <a:r>
              <a:rPr lang="en-US" sz="2000" i="1" dirty="0"/>
              <a:t> period from ca. 200 B.C. to period of Roman conquest, see 936.03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/>
              <a:t>Hallstatt and La Tène periods (4)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40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1311128"/>
          </a:xfrm>
        </p:spPr>
        <p:txBody>
          <a:bodyPr/>
          <a:lstStyle/>
          <a:p>
            <a:pPr algn="ctr"/>
            <a:r>
              <a:rPr lang="en-US" dirty="0"/>
              <a:t>EPC 140-S90.1	</a:t>
            </a:r>
          </a:p>
          <a:p>
            <a:pPr algn="ctr"/>
            <a:r>
              <a:rPr lang="en-US" dirty="0"/>
              <a:t>Period notation in the 900s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200" dirty="0"/>
              <a:t>Solution pattern throughout 930–990 (1)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93299" y="983348"/>
            <a:ext cx="7841449" cy="256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914400" algn="l"/>
                <a:tab pos="1143000" algn="l"/>
                <a:tab pos="1371600" algn="l"/>
                <a:tab pos="1600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956.91 	    *Syria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914400" algn="l"/>
                <a:tab pos="1143000" algn="l"/>
                <a:tab pos="1371600" algn="l"/>
                <a:tab pos="1600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956.910 2 		 640–1516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914400" algn="l"/>
                <a:tab pos="1143000" algn="l"/>
                <a:tab pos="1371600" algn="l"/>
                <a:tab pos="1600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956.910 3  		 Period of Ottoman Empire, 1516–1920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914400" algn="l"/>
                <a:tab pos="1143000" algn="l"/>
                <a:tab pos="1371600" algn="l"/>
                <a:tab pos="1600200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956.910 4 		 1920–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400"/>
              </a:spcAft>
              <a:tabLst>
                <a:tab pos="914400" algn="l"/>
                <a:tab pos="1143000" algn="l"/>
                <a:tab pos="1371600" algn="l"/>
                <a:tab pos="1600200" algn="l"/>
              </a:tabLst>
            </a:pP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956.910 41 	      Period of mandate, 1920–1945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400"/>
              </a:spcAft>
              <a:tabLst>
                <a:tab pos="914400" algn="l"/>
                <a:tab pos="1143000" algn="l"/>
                <a:tab pos="1371600" algn="l"/>
                <a:tab pos="1600200" algn="l"/>
              </a:tabLst>
            </a:pP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956.910 42 	      Period of Republic, 1945–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0515AF1295244B26E4E6D23BF0BEB" ma:contentTypeVersion="60" ma:contentTypeDescription="Create a new document." ma:contentTypeScope="" ma:versionID="3ab1845c282ca95ea55a370b014f16f3">
  <xsd:schema xmlns:xsd="http://www.w3.org/2001/XMLSchema" xmlns:xs="http://www.w3.org/2001/XMLSchema" xmlns:p="http://schemas.microsoft.com/office/2006/metadata/properties" xmlns:ns2="6b67d80f-331f-4b51-b18e-81b8c101c29d" targetNamespace="http://schemas.microsoft.com/office/2006/metadata/properties" ma:root="true" ma:fieldsID="dc18ffd4b9c37d9f1a33ccc21d583d93" ns2:_="">
    <xsd:import namespace="6b67d80f-331f-4b51-b18e-81b8c101c2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e1e867eb-0ccf-46b3-a8be-678a344b5681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2E809F-BB71-443C-980C-C97BB9F2C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7E988F0-95B4-4FCA-A550-26E1636850FD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b67d80f-331f-4b51-b18e-81b8c101c29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10872</TotalTime>
  <Words>792</Words>
  <Application>Microsoft Office PowerPoint</Application>
  <PresentationFormat>On-screen Show (16:9)</PresentationFormat>
  <Paragraphs>152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Times New Roman</vt:lpstr>
      <vt:lpstr>Wingdings</vt:lpstr>
      <vt:lpstr>Nonconfidential</vt:lpstr>
      <vt:lpstr>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Green,Rebecca</cp:lastModifiedBy>
  <cp:revision>206</cp:revision>
  <dcterms:created xsi:type="dcterms:W3CDTF">2015-04-17T19:58:50Z</dcterms:created>
  <dcterms:modified xsi:type="dcterms:W3CDTF">2017-07-05T12:05:47Z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0x010100A350515AF1295244B26E4E6D23BF0BEB</vt:lpwstr>
  </property>
</Properties>
</file>