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310" r:id="rId4"/>
    <p:sldId id="304" r:id="rId5"/>
    <p:sldId id="258" r:id="rId6"/>
    <p:sldId id="259" r:id="rId7"/>
    <p:sldId id="262" r:id="rId8"/>
    <p:sldId id="260" r:id="rId9"/>
    <p:sldId id="261" r:id="rId10"/>
    <p:sldId id="306" r:id="rId11"/>
    <p:sldId id="263" r:id="rId12"/>
    <p:sldId id="264" r:id="rId13"/>
    <p:sldId id="266" r:id="rId14"/>
    <p:sldId id="303" r:id="rId15"/>
    <p:sldId id="267" r:id="rId16"/>
    <p:sldId id="268" r:id="rId17"/>
    <p:sldId id="312" r:id="rId18"/>
    <p:sldId id="269" r:id="rId19"/>
    <p:sldId id="311" r:id="rId20"/>
    <p:sldId id="313" r:id="rId21"/>
    <p:sldId id="307" r:id="rId22"/>
    <p:sldId id="273" r:id="rId23"/>
    <p:sldId id="274" r:id="rId24"/>
    <p:sldId id="275" r:id="rId25"/>
    <p:sldId id="314" r:id="rId26"/>
    <p:sldId id="277" r:id="rId27"/>
    <p:sldId id="309" r:id="rId28"/>
    <p:sldId id="279" r:id="rId29"/>
    <p:sldId id="278" r:id="rId30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8743" autoAdjust="0"/>
  </p:normalViewPr>
  <p:slideViewPr>
    <p:cSldViewPr>
      <p:cViewPr varScale="1">
        <p:scale>
          <a:sx n="43" d="100"/>
          <a:sy n="43" d="100"/>
        </p:scale>
        <p:origin x="129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-kalkylblad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de-DE"/>
              <a:t>Increasing</a:t>
            </a:r>
            <a:r>
              <a:rPr lang="de-DE" baseline="0"/>
              <a:t> number of online publications</a:t>
            </a:r>
            <a:endParaRPr lang="de-DE"/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Tabelle1!$C$14</c:f>
              <c:strCache>
                <c:ptCount val="1"/>
                <c:pt idx="0">
                  <c:v>Print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Tabelle1!$D$12:$G$12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Tabelle1!$D$14:$G$14</c:f>
              <c:numCache>
                <c:formatCode>#,##0</c:formatCode>
                <c:ptCount val="4"/>
                <c:pt idx="0">
                  <c:v>610600</c:v>
                </c:pt>
                <c:pt idx="1">
                  <c:v>578950</c:v>
                </c:pt>
                <c:pt idx="2">
                  <c:v>546980</c:v>
                </c:pt>
                <c:pt idx="3">
                  <c:v>525000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95-4449-AC63-2C2BCB9124CC}"/>
            </c:ext>
          </c:extLst>
        </c:ser>
        <c:ser>
          <c:idx val="1"/>
          <c:order val="1"/>
          <c:tx>
            <c:strRef>
              <c:f>Tabelle1!$C$13</c:f>
              <c:strCache>
                <c:ptCount val="1"/>
                <c:pt idx="0">
                  <c:v>Online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Tabelle1!$D$12:$G$12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Tabelle1!$D$13:$G$13</c:f>
              <c:numCache>
                <c:formatCode>#,##0</c:formatCode>
                <c:ptCount val="4"/>
                <c:pt idx="0">
                  <c:v>247660</c:v>
                </c:pt>
                <c:pt idx="1">
                  <c:v>368510</c:v>
                </c:pt>
                <c:pt idx="2">
                  <c:v>462290</c:v>
                </c:pt>
                <c:pt idx="3">
                  <c:v>612000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95-4449-AC63-2C2BCB9124C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34065408"/>
        <c:axId val="34865920"/>
      </c:barChart>
      <c:catAx>
        <c:axId val="3406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4865920"/>
        <c:crosses val="autoZero"/>
        <c:auto val="1"/>
        <c:lblAlgn val="ctr"/>
        <c:lblOffset val="100"/>
        <c:noMultiLvlLbl val="0"/>
      </c:catAx>
      <c:valAx>
        <c:axId val="3486592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3406540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spPr>
    <a:ln w="25400" cmpd="sng">
      <a:solidFill>
        <a:schemeClr val="tx1"/>
      </a:solidFill>
    </a:ln>
  </c:sp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8767D7-2A02-42AE-8472-DBEF093AE95E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0FAF5F69-CB75-48CF-BCEA-70D00FD2CCB9}">
      <dgm:prSet phldrT="[Text]" custT="1"/>
      <dgm:spPr>
        <a:noFill/>
        <a:ln>
          <a:solidFill>
            <a:srgbClr val="00B0F0"/>
          </a:solidFill>
        </a:ln>
      </dgm:spPr>
      <dgm:t>
        <a:bodyPr/>
        <a:lstStyle/>
        <a:p>
          <a:r>
            <a:rPr lang="de-DE" sz="2000" dirty="0" err="1" smtClean="0">
              <a:solidFill>
                <a:schemeClr val="tx1"/>
              </a:solidFill>
            </a:rPr>
            <a:t>Subject</a:t>
          </a:r>
          <a:r>
            <a:rPr lang="de-DE" sz="2000" dirty="0" smtClean="0">
              <a:solidFill>
                <a:schemeClr val="tx1"/>
              </a:solidFill>
            </a:rPr>
            <a:t> </a:t>
          </a:r>
          <a:r>
            <a:rPr lang="de-DE" sz="2000" dirty="0" err="1" smtClean="0">
              <a:solidFill>
                <a:schemeClr val="tx1"/>
              </a:solidFill>
            </a:rPr>
            <a:t>cataloguing</a:t>
          </a:r>
          <a:endParaRPr lang="de-DE" sz="2000" dirty="0">
            <a:solidFill>
              <a:schemeClr val="tx1"/>
            </a:solidFill>
          </a:endParaRPr>
        </a:p>
      </dgm:t>
    </dgm:pt>
    <dgm:pt modelId="{E119FD2B-6ED5-4083-BDBB-D011844C1173}" type="parTrans" cxnId="{266EDFEF-03C4-4E91-84B1-3191E2960B3D}">
      <dgm:prSet/>
      <dgm:spPr/>
      <dgm:t>
        <a:bodyPr/>
        <a:lstStyle/>
        <a:p>
          <a:endParaRPr lang="de-DE"/>
        </a:p>
      </dgm:t>
    </dgm:pt>
    <dgm:pt modelId="{5FE9B3ED-5E12-4018-A65A-B36693EB4B37}" type="sibTrans" cxnId="{266EDFEF-03C4-4E91-84B1-3191E2960B3D}">
      <dgm:prSet/>
      <dgm:spPr/>
      <dgm:t>
        <a:bodyPr/>
        <a:lstStyle/>
        <a:p>
          <a:endParaRPr lang="de-DE"/>
        </a:p>
      </dgm:t>
    </dgm:pt>
    <dgm:pt modelId="{51BC1919-74CF-4F44-9F18-1D81D2A30BB7}">
      <dgm:prSet phldrT="[Text]" custT="1"/>
      <dgm:spPr>
        <a:noFill/>
        <a:ln>
          <a:solidFill>
            <a:srgbClr val="00B0F0"/>
          </a:solidFill>
        </a:ln>
      </dgm:spPr>
      <dgm:t>
        <a:bodyPr/>
        <a:lstStyle/>
        <a:p>
          <a:r>
            <a:rPr lang="de-DE" sz="1800" dirty="0" smtClean="0">
              <a:solidFill>
                <a:schemeClr val="tx1"/>
              </a:solidFill>
            </a:rPr>
            <a:t>DNB </a:t>
          </a:r>
          <a:r>
            <a:rPr lang="de-DE" sz="1800" dirty="0" err="1" smtClean="0">
              <a:solidFill>
                <a:schemeClr val="tx1"/>
              </a:solidFill>
            </a:rPr>
            <a:t>Subject</a:t>
          </a:r>
          <a:r>
            <a:rPr lang="de-DE" sz="1800" dirty="0" smtClean="0">
              <a:solidFill>
                <a:schemeClr val="tx1"/>
              </a:solidFill>
            </a:rPr>
            <a:t> </a:t>
          </a:r>
          <a:r>
            <a:rPr lang="de-DE" sz="1800" dirty="0" err="1" smtClean="0">
              <a:solidFill>
                <a:schemeClr val="tx1"/>
              </a:solidFill>
            </a:rPr>
            <a:t>Categories</a:t>
          </a:r>
          <a:endParaRPr lang="de-DE" sz="1800" dirty="0"/>
        </a:p>
      </dgm:t>
    </dgm:pt>
    <dgm:pt modelId="{FC58DB88-A4F4-4275-A004-94EFE4098C3C}" type="parTrans" cxnId="{A334C5A8-C629-4CB5-9F50-386C5F02763D}">
      <dgm:prSet/>
      <dgm:spPr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E902035E-A299-430E-B567-45DCC9973666}" type="sibTrans" cxnId="{A334C5A8-C629-4CB5-9F50-386C5F02763D}">
      <dgm:prSet/>
      <dgm:spPr/>
      <dgm:t>
        <a:bodyPr/>
        <a:lstStyle/>
        <a:p>
          <a:endParaRPr lang="de-DE"/>
        </a:p>
      </dgm:t>
    </dgm:pt>
    <dgm:pt modelId="{27AAEEC1-4231-4E9C-9393-ADA29CFC7189}">
      <dgm:prSet phldrT="[Text]" custT="1"/>
      <dgm:spPr>
        <a:noFill/>
        <a:ln>
          <a:solidFill>
            <a:srgbClr val="00B0F0"/>
          </a:solidFill>
        </a:ln>
      </dgm:spPr>
      <dgm:t>
        <a:bodyPr/>
        <a:lstStyle/>
        <a:p>
          <a:r>
            <a:rPr lang="de-DE" sz="1800" dirty="0" err="1" smtClean="0">
              <a:solidFill>
                <a:schemeClr val="tx1"/>
              </a:solidFill>
            </a:rPr>
            <a:t>Subject</a:t>
          </a:r>
          <a:r>
            <a:rPr lang="de-DE" sz="1800" dirty="0" smtClean="0">
              <a:solidFill>
                <a:schemeClr val="tx1"/>
              </a:solidFill>
            </a:rPr>
            <a:t> </a:t>
          </a:r>
          <a:r>
            <a:rPr lang="de-DE" sz="1800" dirty="0" err="1" smtClean="0">
              <a:solidFill>
                <a:schemeClr val="tx1"/>
              </a:solidFill>
            </a:rPr>
            <a:t>headings</a:t>
          </a:r>
          <a:endParaRPr lang="de-DE" sz="1800" dirty="0"/>
        </a:p>
      </dgm:t>
    </dgm:pt>
    <dgm:pt modelId="{D09FB941-0246-44DB-8B42-000B144AED45}" type="parTrans" cxnId="{E0E2D10D-E6E3-4C22-93E2-E56FFC7415FA}">
      <dgm:prSet/>
      <dgm:spPr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8D6391C4-B43F-4954-B2F3-2AE73D9D6CB3}" type="sibTrans" cxnId="{E0E2D10D-E6E3-4C22-93E2-E56FFC7415FA}">
      <dgm:prSet/>
      <dgm:spPr/>
      <dgm:t>
        <a:bodyPr/>
        <a:lstStyle/>
        <a:p>
          <a:endParaRPr lang="de-DE"/>
        </a:p>
      </dgm:t>
    </dgm:pt>
    <dgm:pt modelId="{D122C45E-92E1-4993-BB56-138A8A1BCC71}">
      <dgm:prSet phldrT="[Text]" custT="1"/>
      <dgm:spPr>
        <a:noFill/>
        <a:ln>
          <a:solidFill>
            <a:srgbClr val="00B0F0"/>
          </a:solidFill>
        </a:ln>
      </dgm:spPr>
      <dgm:t>
        <a:bodyPr/>
        <a:lstStyle/>
        <a:p>
          <a:r>
            <a:rPr lang="en-GB" sz="1800" dirty="0" smtClean="0">
              <a:solidFill>
                <a:schemeClr val="tx1"/>
              </a:solidFill>
            </a:rPr>
            <a:t>DDC numbers</a:t>
          </a:r>
          <a:endParaRPr lang="de-DE" sz="1800" dirty="0"/>
        </a:p>
      </dgm:t>
    </dgm:pt>
    <dgm:pt modelId="{1FC01409-AC59-4976-BB45-E26D537D21C1}" type="parTrans" cxnId="{F0D57DE6-FC56-4213-9BED-09533AC609DF}">
      <dgm:prSet/>
      <dgm:spPr>
        <a:ln>
          <a:solidFill>
            <a:srgbClr val="00B0F0"/>
          </a:solidFill>
        </a:ln>
      </dgm:spPr>
      <dgm:t>
        <a:bodyPr/>
        <a:lstStyle/>
        <a:p>
          <a:endParaRPr lang="de-DE"/>
        </a:p>
      </dgm:t>
    </dgm:pt>
    <dgm:pt modelId="{F8F26CE6-E167-425E-BC1F-8E543DFAA51B}" type="sibTrans" cxnId="{F0D57DE6-FC56-4213-9BED-09533AC609DF}">
      <dgm:prSet/>
      <dgm:spPr/>
      <dgm:t>
        <a:bodyPr/>
        <a:lstStyle/>
        <a:p>
          <a:endParaRPr lang="de-DE"/>
        </a:p>
      </dgm:t>
    </dgm:pt>
    <dgm:pt modelId="{22994E4A-4058-4553-A78E-5025DD70FB2D}" type="pres">
      <dgm:prSet presAssocID="{A98767D7-2A02-42AE-8472-DBEF093AE95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8179AF3-3BDF-4726-8125-D1D7EF7B3338}" type="pres">
      <dgm:prSet presAssocID="{0FAF5F69-CB75-48CF-BCEA-70D00FD2CCB9}" presName="centerShape" presStyleLbl="node0" presStyleIdx="0" presStyleCnt="1" custScaleX="188684" custLinFactNeighborX="-42" custLinFactNeighborY="-37499"/>
      <dgm:spPr/>
      <dgm:t>
        <a:bodyPr/>
        <a:lstStyle/>
        <a:p>
          <a:endParaRPr lang="de-DE"/>
        </a:p>
      </dgm:t>
    </dgm:pt>
    <dgm:pt modelId="{801F8FB6-ED0F-4ADB-A28E-CD39CE03718A}" type="pres">
      <dgm:prSet presAssocID="{FC58DB88-A4F4-4275-A004-94EFE4098C3C}" presName="parTrans" presStyleLbl="sibTrans2D1" presStyleIdx="0" presStyleCnt="3"/>
      <dgm:spPr/>
      <dgm:t>
        <a:bodyPr/>
        <a:lstStyle/>
        <a:p>
          <a:endParaRPr lang="de-DE"/>
        </a:p>
      </dgm:t>
    </dgm:pt>
    <dgm:pt modelId="{0C3E52C7-23F7-40EA-9743-BC0952026DDE}" type="pres">
      <dgm:prSet presAssocID="{FC58DB88-A4F4-4275-A004-94EFE4098C3C}" presName="connectorText" presStyleLbl="sibTrans2D1" presStyleIdx="0" presStyleCnt="3"/>
      <dgm:spPr/>
      <dgm:t>
        <a:bodyPr/>
        <a:lstStyle/>
        <a:p>
          <a:endParaRPr lang="de-DE"/>
        </a:p>
      </dgm:t>
    </dgm:pt>
    <dgm:pt modelId="{63A24A51-A1B9-440E-AC6B-6825BDA84B82}" type="pres">
      <dgm:prSet presAssocID="{51BC1919-74CF-4F44-9F18-1D81D2A30BB7}" presName="node" presStyleLbl="node1" presStyleIdx="0" presStyleCnt="3" custScaleX="144109" custScaleY="99767" custRadScaleRad="46498" custRadScaleInc="29168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6FC5A97-0E19-49BD-8E35-1C2A1B75E32E}" type="pres">
      <dgm:prSet presAssocID="{D09FB941-0246-44DB-8B42-000B144AED45}" presName="parTrans" presStyleLbl="sibTrans2D1" presStyleIdx="1" presStyleCnt="3"/>
      <dgm:spPr/>
      <dgm:t>
        <a:bodyPr/>
        <a:lstStyle/>
        <a:p>
          <a:endParaRPr lang="de-DE"/>
        </a:p>
      </dgm:t>
    </dgm:pt>
    <dgm:pt modelId="{F0E8C906-09AA-4595-B9CE-CFB5C8C445A4}" type="pres">
      <dgm:prSet presAssocID="{D09FB941-0246-44DB-8B42-000B144AED45}" presName="connectorText" presStyleLbl="sibTrans2D1" presStyleIdx="1" presStyleCnt="3"/>
      <dgm:spPr/>
      <dgm:t>
        <a:bodyPr/>
        <a:lstStyle/>
        <a:p>
          <a:endParaRPr lang="de-DE"/>
        </a:p>
      </dgm:t>
    </dgm:pt>
    <dgm:pt modelId="{5FF72C0B-3AA9-4722-AABA-82A5301E6DDB}" type="pres">
      <dgm:prSet presAssocID="{27AAEEC1-4231-4E9C-9393-ADA29CFC7189}" presName="node" presStyleLbl="node1" presStyleIdx="1" presStyleCnt="3" custScaleX="121936" custRadScaleRad="145063" custRadScaleInc="-3238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3D3CDE3-5808-4A75-93C3-616FCB7F3F65}" type="pres">
      <dgm:prSet presAssocID="{1FC01409-AC59-4976-BB45-E26D537D21C1}" presName="parTrans" presStyleLbl="sibTrans2D1" presStyleIdx="2" presStyleCnt="3"/>
      <dgm:spPr/>
      <dgm:t>
        <a:bodyPr/>
        <a:lstStyle/>
        <a:p>
          <a:endParaRPr lang="de-DE"/>
        </a:p>
      </dgm:t>
    </dgm:pt>
    <dgm:pt modelId="{9EC45515-4AFB-4F23-B031-D5D22F81C3A8}" type="pres">
      <dgm:prSet presAssocID="{1FC01409-AC59-4976-BB45-E26D537D21C1}" presName="connectorText" presStyleLbl="sibTrans2D1" presStyleIdx="2" presStyleCnt="3"/>
      <dgm:spPr/>
      <dgm:t>
        <a:bodyPr/>
        <a:lstStyle/>
        <a:p>
          <a:endParaRPr lang="de-DE"/>
        </a:p>
      </dgm:t>
    </dgm:pt>
    <dgm:pt modelId="{0B6D4671-33AE-49EA-BBF7-6CADFD84A930}" type="pres">
      <dgm:prSet presAssocID="{D122C45E-92E1-4993-BB56-138A8A1BCC71}" presName="node" presStyleLbl="node1" presStyleIdx="2" presStyleCnt="3" custScaleX="121704" custRadScaleRad="144390" custRadScaleInc="3496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6D67D50-CFFB-4743-B7DA-3671068441E6}" type="presOf" srcId="{FC58DB88-A4F4-4275-A004-94EFE4098C3C}" destId="{0C3E52C7-23F7-40EA-9743-BC0952026DDE}" srcOrd="1" destOrd="0" presId="urn:microsoft.com/office/officeart/2005/8/layout/radial5"/>
    <dgm:cxn modelId="{59BB33F3-A04C-410F-B94E-D2FA3BEA0EAD}" type="presOf" srcId="{1FC01409-AC59-4976-BB45-E26D537D21C1}" destId="{9EC45515-4AFB-4F23-B031-D5D22F81C3A8}" srcOrd="1" destOrd="0" presId="urn:microsoft.com/office/officeart/2005/8/layout/radial5"/>
    <dgm:cxn modelId="{1916F4DB-207C-42BE-B2A0-2AD8C950E9CF}" type="presOf" srcId="{0FAF5F69-CB75-48CF-BCEA-70D00FD2CCB9}" destId="{C8179AF3-3BDF-4726-8125-D1D7EF7B3338}" srcOrd="0" destOrd="0" presId="urn:microsoft.com/office/officeart/2005/8/layout/radial5"/>
    <dgm:cxn modelId="{E68316A6-3B8F-4B83-807C-F47A9B8E3FD9}" type="presOf" srcId="{D09FB941-0246-44DB-8B42-000B144AED45}" destId="{F0E8C906-09AA-4595-B9CE-CFB5C8C445A4}" srcOrd="1" destOrd="0" presId="urn:microsoft.com/office/officeart/2005/8/layout/radial5"/>
    <dgm:cxn modelId="{A334C5A8-C629-4CB5-9F50-386C5F02763D}" srcId="{0FAF5F69-CB75-48CF-BCEA-70D00FD2CCB9}" destId="{51BC1919-74CF-4F44-9F18-1D81D2A30BB7}" srcOrd="0" destOrd="0" parTransId="{FC58DB88-A4F4-4275-A004-94EFE4098C3C}" sibTransId="{E902035E-A299-430E-B567-45DCC9973666}"/>
    <dgm:cxn modelId="{266EDFEF-03C4-4E91-84B1-3191E2960B3D}" srcId="{A98767D7-2A02-42AE-8472-DBEF093AE95E}" destId="{0FAF5F69-CB75-48CF-BCEA-70D00FD2CCB9}" srcOrd="0" destOrd="0" parTransId="{E119FD2B-6ED5-4083-BDBB-D011844C1173}" sibTransId="{5FE9B3ED-5E12-4018-A65A-B36693EB4B37}"/>
    <dgm:cxn modelId="{D10233ED-756A-46C6-9AE6-52EC31828590}" type="presOf" srcId="{FC58DB88-A4F4-4275-A004-94EFE4098C3C}" destId="{801F8FB6-ED0F-4ADB-A28E-CD39CE03718A}" srcOrd="0" destOrd="0" presId="urn:microsoft.com/office/officeart/2005/8/layout/radial5"/>
    <dgm:cxn modelId="{D12858A1-FFE1-42E2-B34D-2667A4D853FD}" type="presOf" srcId="{D122C45E-92E1-4993-BB56-138A8A1BCC71}" destId="{0B6D4671-33AE-49EA-BBF7-6CADFD84A930}" srcOrd="0" destOrd="0" presId="urn:microsoft.com/office/officeart/2005/8/layout/radial5"/>
    <dgm:cxn modelId="{CD6437FD-B787-44F8-814F-0DBD279F8C34}" type="presOf" srcId="{27AAEEC1-4231-4E9C-9393-ADA29CFC7189}" destId="{5FF72C0B-3AA9-4722-AABA-82A5301E6DDB}" srcOrd="0" destOrd="0" presId="urn:microsoft.com/office/officeart/2005/8/layout/radial5"/>
    <dgm:cxn modelId="{DF8A247B-AB28-48C6-9199-6A902FA02B03}" type="presOf" srcId="{D09FB941-0246-44DB-8B42-000B144AED45}" destId="{16FC5A97-0E19-49BD-8E35-1C2A1B75E32E}" srcOrd="0" destOrd="0" presId="urn:microsoft.com/office/officeart/2005/8/layout/radial5"/>
    <dgm:cxn modelId="{F0D57DE6-FC56-4213-9BED-09533AC609DF}" srcId="{0FAF5F69-CB75-48CF-BCEA-70D00FD2CCB9}" destId="{D122C45E-92E1-4993-BB56-138A8A1BCC71}" srcOrd="2" destOrd="0" parTransId="{1FC01409-AC59-4976-BB45-E26D537D21C1}" sibTransId="{F8F26CE6-E167-425E-BC1F-8E543DFAA51B}"/>
    <dgm:cxn modelId="{9339C4FD-7180-42B0-86AB-4397F820877B}" type="presOf" srcId="{1FC01409-AC59-4976-BB45-E26D537D21C1}" destId="{53D3CDE3-5808-4A75-93C3-616FCB7F3F65}" srcOrd="0" destOrd="0" presId="urn:microsoft.com/office/officeart/2005/8/layout/radial5"/>
    <dgm:cxn modelId="{9E0AAD8F-DEE0-45B3-8A14-D3CD5D14D720}" type="presOf" srcId="{51BC1919-74CF-4F44-9F18-1D81D2A30BB7}" destId="{63A24A51-A1B9-440E-AC6B-6825BDA84B82}" srcOrd="0" destOrd="0" presId="urn:microsoft.com/office/officeart/2005/8/layout/radial5"/>
    <dgm:cxn modelId="{384D7AA4-0BBD-4C0F-9832-73014E057C70}" type="presOf" srcId="{A98767D7-2A02-42AE-8472-DBEF093AE95E}" destId="{22994E4A-4058-4553-A78E-5025DD70FB2D}" srcOrd="0" destOrd="0" presId="urn:microsoft.com/office/officeart/2005/8/layout/radial5"/>
    <dgm:cxn modelId="{E0E2D10D-E6E3-4C22-93E2-E56FFC7415FA}" srcId="{0FAF5F69-CB75-48CF-BCEA-70D00FD2CCB9}" destId="{27AAEEC1-4231-4E9C-9393-ADA29CFC7189}" srcOrd="1" destOrd="0" parTransId="{D09FB941-0246-44DB-8B42-000B144AED45}" sibTransId="{8D6391C4-B43F-4954-B2F3-2AE73D9D6CB3}"/>
    <dgm:cxn modelId="{F8B3CB7A-B008-4E37-980B-C0FCD76EF613}" type="presParOf" srcId="{22994E4A-4058-4553-A78E-5025DD70FB2D}" destId="{C8179AF3-3BDF-4726-8125-D1D7EF7B3338}" srcOrd="0" destOrd="0" presId="urn:microsoft.com/office/officeart/2005/8/layout/radial5"/>
    <dgm:cxn modelId="{7799E5F5-6521-476B-A535-3524CD5FC603}" type="presParOf" srcId="{22994E4A-4058-4553-A78E-5025DD70FB2D}" destId="{801F8FB6-ED0F-4ADB-A28E-CD39CE03718A}" srcOrd="1" destOrd="0" presId="urn:microsoft.com/office/officeart/2005/8/layout/radial5"/>
    <dgm:cxn modelId="{D245BD46-8C64-455A-A6C9-E3B686FF01D0}" type="presParOf" srcId="{801F8FB6-ED0F-4ADB-A28E-CD39CE03718A}" destId="{0C3E52C7-23F7-40EA-9743-BC0952026DDE}" srcOrd="0" destOrd="0" presId="urn:microsoft.com/office/officeart/2005/8/layout/radial5"/>
    <dgm:cxn modelId="{17641B7B-A68C-47F6-9151-16734F51E7E4}" type="presParOf" srcId="{22994E4A-4058-4553-A78E-5025DD70FB2D}" destId="{63A24A51-A1B9-440E-AC6B-6825BDA84B82}" srcOrd="2" destOrd="0" presId="urn:microsoft.com/office/officeart/2005/8/layout/radial5"/>
    <dgm:cxn modelId="{2400A3FB-7B95-48B4-ABE7-10C6C3AF713B}" type="presParOf" srcId="{22994E4A-4058-4553-A78E-5025DD70FB2D}" destId="{16FC5A97-0E19-49BD-8E35-1C2A1B75E32E}" srcOrd="3" destOrd="0" presId="urn:microsoft.com/office/officeart/2005/8/layout/radial5"/>
    <dgm:cxn modelId="{EEC54599-6CA6-4427-9395-3F81C104C81E}" type="presParOf" srcId="{16FC5A97-0E19-49BD-8E35-1C2A1B75E32E}" destId="{F0E8C906-09AA-4595-B9CE-CFB5C8C445A4}" srcOrd="0" destOrd="0" presId="urn:microsoft.com/office/officeart/2005/8/layout/radial5"/>
    <dgm:cxn modelId="{63AD4CF5-874F-4066-B16B-19BDA72BC404}" type="presParOf" srcId="{22994E4A-4058-4553-A78E-5025DD70FB2D}" destId="{5FF72C0B-3AA9-4722-AABA-82A5301E6DDB}" srcOrd="4" destOrd="0" presId="urn:microsoft.com/office/officeart/2005/8/layout/radial5"/>
    <dgm:cxn modelId="{D4D32AAE-7857-40E2-B0CC-ED080AC62BA3}" type="presParOf" srcId="{22994E4A-4058-4553-A78E-5025DD70FB2D}" destId="{53D3CDE3-5808-4A75-93C3-616FCB7F3F65}" srcOrd="5" destOrd="0" presId="urn:microsoft.com/office/officeart/2005/8/layout/radial5"/>
    <dgm:cxn modelId="{E9BD5BF6-2707-4228-8A21-7ADE804AD7F4}" type="presParOf" srcId="{53D3CDE3-5808-4A75-93C3-616FCB7F3F65}" destId="{9EC45515-4AFB-4F23-B031-D5D22F81C3A8}" srcOrd="0" destOrd="0" presId="urn:microsoft.com/office/officeart/2005/8/layout/radial5"/>
    <dgm:cxn modelId="{4E3985F6-A10B-4740-B8B0-AA6F6910F8E2}" type="presParOf" srcId="{22994E4A-4058-4553-A78E-5025DD70FB2D}" destId="{0B6D4671-33AE-49EA-BBF7-6CADFD84A930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42DC3D-51F3-47B7-8E11-B26ACD201861}" type="doc">
      <dgm:prSet loTypeId="urn:microsoft.com/office/officeart/2005/8/layout/bProcess3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A2F44D9A-CA2A-496A-823C-03769844081F}">
      <dgm:prSet phldrT="[Text]"/>
      <dgm:spPr>
        <a:solidFill>
          <a:srgbClr val="92D050"/>
        </a:solidFill>
      </dgm:spPr>
      <dgm:t>
        <a:bodyPr/>
        <a:lstStyle/>
        <a:p>
          <a:r>
            <a:rPr lang="de-DE" dirty="0" err="1" smtClean="0"/>
            <a:t>Selection</a:t>
          </a:r>
          <a:r>
            <a:rPr lang="de-DE" dirty="0" smtClean="0"/>
            <a:t> Training </a:t>
          </a:r>
          <a:r>
            <a:rPr lang="de-DE" dirty="0" err="1" smtClean="0"/>
            <a:t>data</a:t>
          </a:r>
          <a:endParaRPr lang="de-DE" dirty="0"/>
        </a:p>
      </dgm:t>
    </dgm:pt>
    <dgm:pt modelId="{7B670716-5028-4C1D-A271-DE3AD19EE609}" type="parTrans" cxnId="{E34334B4-64A5-4FC9-925A-ED009B327A43}">
      <dgm:prSet/>
      <dgm:spPr/>
      <dgm:t>
        <a:bodyPr/>
        <a:lstStyle/>
        <a:p>
          <a:endParaRPr lang="de-DE"/>
        </a:p>
      </dgm:t>
    </dgm:pt>
    <dgm:pt modelId="{4D93398B-38E9-4EC2-88C2-4394F9F11C3B}" type="sibTrans" cxnId="{E34334B4-64A5-4FC9-925A-ED009B327A43}">
      <dgm:prSet/>
      <dgm:spPr/>
      <dgm:t>
        <a:bodyPr/>
        <a:lstStyle/>
        <a:p>
          <a:endParaRPr lang="de-DE"/>
        </a:p>
      </dgm:t>
    </dgm:pt>
    <dgm:pt modelId="{ECED88F4-8C77-45D3-89DB-584EAA10AF2F}">
      <dgm:prSet phldrT="[Text]"/>
      <dgm:spPr/>
      <dgm:t>
        <a:bodyPr/>
        <a:lstStyle/>
        <a:p>
          <a:r>
            <a:rPr lang="de-DE" dirty="0" smtClean="0"/>
            <a:t>Parameter </a:t>
          </a:r>
          <a:r>
            <a:rPr lang="de-DE" dirty="0" err="1" smtClean="0"/>
            <a:t>setting</a:t>
          </a:r>
          <a:endParaRPr lang="de-DE" dirty="0"/>
        </a:p>
      </dgm:t>
    </dgm:pt>
    <dgm:pt modelId="{5461076B-22C2-4898-AC01-E1FD6945AF2B}" type="parTrans" cxnId="{F190C44B-F6BA-4208-ABB1-4A48AA9AF558}">
      <dgm:prSet/>
      <dgm:spPr/>
      <dgm:t>
        <a:bodyPr/>
        <a:lstStyle/>
        <a:p>
          <a:endParaRPr lang="de-DE"/>
        </a:p>
      </dgm:t>
    </dgm:pt>
    <dgm:pt modelId="{09E8132B-A11C-4DCD-9B32-F3380DAC624B}" type="sibTrans" cxnId="{F190C44B-F6BA-4208-ABB1-4A48AA9AF558}">
      <dgm:prSet/>
      <dgm:spPr/>
      <dgm:t>
        <a:bodyPr/>
        <a:lstStyle/>
        <a:p>
          <a:endParaRPr lang="de-DE"/>
        </a:p>
      </dgm:t>
    </dgm:pt>
    <dgm:pt modelId="{3BE865D1-3E3A-4074-9291-D0876FB483B9}">
      <dgm:prSet phldrT="[Text]"/>
      <dgm:spPr/>
      <dgm:t>
        <a:bodyPr/>
        <a:lstStyle/>
        <a:p>
          <a:r>
            <a:rPr lang="de-DE" dirty="0" err="1" smtClean="0"/>
            <a:t>Linguistic</a:t>
          </a:r>
          <a:r>
            <a:rPr lang="de-DE" dirty="0" smtClean="0"/>
            <a:t> </a:t>
          </a:r>
          <a:r>
            <a:rPr lang="de-DE" dirty="0" err="1" smtClean="0"/>
            <a:t>analysis</a:t>
          </a:r>
          <a:endParaRPr lang="de-DE" dirty="0"/>
        </a:p>
      </dgm:t>
    </dgm:pt>
    <dgm:pt modelId="{8700E890-19BB-4647-B127-FEBE91B3AC7B}" type="parTrans" cxnId="{5A47BAC3-0F8F-4E21-A200-885DD0402256}">
      <dgm:prSet/>
      <dgm:spPr/>
      <dgm:t>
        <a:bodyPr/>
        <a:lstStyle/>
        <a:p>
          <a:endParaRPr lang="de-DE"/>
        </a:p>
      </dgm:t>
    </dgm:pt>
    <dgm:pt modelId="{CB022C47-A596-4154-8F92-8F29A0E65A24}" type="sibTrans" cxnId="{5A47BAC3-0F8F-4E21-A200-885DD0402256}">
      <dgm:prSet/>
      <dgm:spPr/>
      <dgm:t>
        <a:bodyPr/>
        <a:lstStyle/>
        <a:p>
          <a:endParaRPr lang="de-DE"/>
        </a:p>
      </dgm:t>
    </dgm:pt>
    <dgm:pt modelId="{4832A3B7-BEDD-4225-8F87-C09D8512F371}">
      <dgm:prSet phldrT="[Text]"/>
      <dgm:spPr/>
      <dgm:t>
        <a:bodyPr/>
        <a:lstStyle/>
        <a:p>
          <a:r>
            <a:rPr lang="de-DE" dirty="0" smtClean="0"/>
            <a:t>Training</a:t>
          </a:r>
          <a:endParaRPr lang="de-DE" dirty="0"/>
        </a:p>
      </dgm:t>
    </dgm:pt>
    <dgm:pt modelId="{6A8BB7C0-15D1-4D5E-8B65-30D7CC4FFA1D}" type="parTrans" cxnId="{A87500D0-ABB1-4E4F-B6A9-9D197EB9D20C}">
      <dgm:prSet/>
      <dgm:spPr/>
      <dgm:t>
        <a:bodyPr/>
        <a:lstStyle/>
        <a:p>
          <a:endParaRPr lang="de-DE"/>
        </a:p>
      </dgm:t>
    </dgm:pt>
    <dgm:pt modelId="{BC4D0293-6554-404F-B1B0-A5694B4B9DCC}" type="sibTrans" cxnId="{A87500D0-ABB1-4E4F-B6A9-9D197EB9D20C}">
      <dgm:prSet/>
      <dgm:spPr/>
      <dgm:t>
        <a:bodyPr/>
        <a:lstStyle/>
        <a:p>
          <a:endParaRPr lang="de-DE"/>
        </a:p>
      </dgm:t>
    </dgm:pt>
    <dgm:pt modelId="{5055178D-E5FD-414F-ADBD-C73BF52FFB34}" type="pres">
      <dgm:prSet presAssocID="{2D42DC3D-51F3-47B7-8E11-B26ACD20186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F4D147B-2CAB-406A-8E3B-2E5245631083}" type="pres">
      <dgm:prSet presAssocID="{A2F44D9A-CA2A-496A-823C-03769844081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C3283F9-06F5-4AD2-B0E2-AE22A78A33A2}" type="pres">
      <dgm:prSet presAssocID="{4D93398B-38E9-4EC2-88C2-4394F9F11C3B}" presName="sibTrans" presStyleLbl="sibTrans1D1" presStyleIdx="0" presStyleCnt="3"/>
      <dgm:spPr/>
      <dgm:t>
        <a:bodyPr/>
        <a:lstStyle/>
        <a:p>
          <a:endParaRPr lang="de-DE"/>
        </a:p>
      </dgm:t>
    </dgm:pt>
    <dgm:pt modelId="{B6E3976E-387D-4B60-A414-311B0094BA84}" type="pres">
      <dgm:prSet presAssocID="{4D93398B-38E9-4EC2-88C2-4394F9F11C3B}" presName="connectorText" presStyleLbl="sibTrans1D1" presStyleIdx="0" presStyleCnt="3"/>
      <dgm:spPr/>
      <dgm:t>
        <a:bodyPr/>
        <a:lstStyle/>
        <a:p>
          <a:endParaRPr lang="de-DE"/>
        </a:p>
      </dgm:t>
    </dgm:pt>
    <dgm:pt modelId="{3895561B-73FE-4331-9E2B-4BC5DF3226A3}" type="pres">
      <dgm:prSet presAssocID="{ECED88F4-8C77-45D3-89DB-584EAA10AF2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5B93A55-F733-4649-A8B3-E57EDD9EB08D}" type="pres">
      <dgm:prSet presAssocID="{09E8132B-A11C-4DCD-9B32-F3380DAC624B}" presName="sibTrans" presStyleLbl="sibTrans1D1" presStyleIdx="1" presStyleCnt="3"/>
      <dgm:spPr/>
      <dgm:t>
        <a:bodyPr/>
        <a:lstStyle/>
        <a:p>
          <a:endParaRPr lang="de-DE"/>
        </a:p>
      </dgm:t>
    </dgm:pt>
    <dgm:pt modelId="{57C88491-944A-4003-9DB7-5114AE32AE9C}" type="pres">
      <dgm:prSet presAssocID="{09E8132B-A11C-4DCD-9B32-F3380DAC624B}" presName="connectorText" presStyleLbl="sibTrans1D1" presStyleIdx="1" presStyleCnt="3"/>
      <dgm:spPr/>
      <dgm:t>
        <a:bodyPr/>
        <a:lstStyle/>
        <a:p>
          <a:endParaRPr lang="de-DE"/>
        </a:p>
      </dgm:t>
    </dgm:pt>
    <dgm:pt modelId="{CF3C6942-2F55-42C7-8F8D-2BDD5A728C19}" type="pres">
      <dgm:prSet presAssocID="{3BE865D1-3E3A-4074-9291-D0876FB483B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BA89B07-E98C-479E-A8C8-ADA6624DEA1B}" type="pres">
      <dgm:prSet presAssocID="{CB022C47-A596-4154-8F92-8F29A0E65A24}" presName="sibTrans" presStyleLbl="sibTrans1D1" presStyleIdx="2" presStyleCnt="3"/>
      <dgm:spPr/>
      <dgm:t>
        <a:bodyPr/>
        <a:lstStyle/>
        <a:p>
          <a:endParaRPr lang="de-DE"/>
        </a:p>
      </dgm:t>
    </dgm:pt>
    <dgm:pt modelId="{A1DE27F5-FF85-42B3-91C2-A0CCBED324FC}" type="pres">
      <dgm:prSet presAssocID="{CB022C47-A596-4154-8F92-8F29A0E65A24}" presName="connectorText" presStyleLbl="sibTrans1D1" presStyleIdx="2" presStyleCnt="3"/>
      <dgm:spPr/>
      <dgm:t>
        <a:bodyPr/>
        <a:lstStyle/>
        <a:p>
          <a:endParaRPr lang="de-DE"/>
        </a:p>
      </dgm:t>
    </dgm:pt>
    <dgm:pt modelId="{7FF788BB-3F66-43DB-A409-5B2324F5FBBE}" type="pres">
      <dgm:prSet presAssocID="{4832A3B7-BEDD-4225-8F87-C09D8512F37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516FA9F2-54BC-495F-8BFF-44E71D27F05F}" type="presOf" srcId="{2D42DC3D-51F3-47B7-8E11-B26ACD201861}" destId="{5055178D-E5FD-414F-ADBD-C73BF52FFB34}" srcOrd="0" destOrd="0" presId="urn:microsoft.com/office/officeart/2005/8/layout/bProcess3"/>
    <dgm:cxn modelId="{78292DF4-91B7-42C8-AEAE-4466F007503D}" type="presOf" srcId="{09E8132B-A11C-4DCD-9B32-F3380DAC624B}" destId="{C5B93A55-F733-4649-A8B3-E57EDD9EB08D}" srcOrd="0" destOrd="0" presId="urn:microsoft.com/office/officeart/2005/8/layout/bProcess3"/>
    <dgm:cxn modelId="{F190C44B-F6BA-4208-ABB1-4A48AA9AF558}" srcId="{2D42DC3D-51F3-47B7-8E11-B26ACD201861}" destId="{ECED88F4-8C77-45D3-89DB-584EAA10AF2F}" srcOrd="1" destOrd="0" parTransId="{5461076B-22C2-4898-AC01-E1FD6945AF2B}" sibTransId="{09E8132B-A11C-4DCD-9B32-F3380DAC624B}"/>
    <dgm:cxn modelId="{2F657EC4-1C82-4B4E-9AE0-A316247F7622}" type="presOf" srcId="{4832A3B7-BEDD-4225-8F87-C09D8512F371}" destId="{7FF788BB-3F66-43DB-A409-5B2324F5FBBE}" srcOrd="0" destOrd="0" presId="urn:microsoft.com/office/officeart/2005/8/layout/bProcess3"/>
    <dgm:cxn modelId="{740BE674-0992-4247-85DC-CA7A08B0211C}" type="presOf" srcId="{3BE865D1-3E3A-4074-9291-D0876FB483B9}" destId="{CF3C6942-2F55-42C7-8F8D-2BDD5A728C19}" srcOrd="0" destOrd="0" presId="urn:microsoft.com/office/officeart/2005/8/layout/bProcess3"/>
    <dgm:cxn modelId="{A87500D0-ABB1-4E4F-B6A9-9D197EB9D20C}" srcId="{2D42DC3D-51F3-47B7-8E11-B26ACD201861}" destId="{4832A3B7-BEDD-4225-8F87-C09D8512F371}" srcOrd="3" destOrd="0" parTransId="{6A8BB7C0-15D1-4D5E-8B65-30D7CC4FFA1D}" sibTransId="{BC4D0293-6554-404F-B1B0-A5694B4B9DCC}"/>
    <dgm:cxn modelId="{260F5A66-DFF7-4D62-B35D-0EF44524594B}" type="presOf" srcId="{4D93398B-38E9-4EC2-88C2-4394F9F11C3B}" destId="{8C3283F9-06F5-4AD2-B0E2-AE22A78A33A2}" srcOrd="0" destOrd="0" presId="urn:microsoft.com/office/officeart/2005/8/layout/bProcess3"/>
    <dgm:cxn modelId="{C7794037-3C54-48DB-9E11-11419626E453}" type="presOf" srcId="{CB022C47-A596-4154-8F92-8F29A0E65A24}" destId="{A1DE27F5-FF85-42B3-91C2-A0CCBED324FC}" srcOrd="1" destOrd="0" presId="urn:microsoft.com/office/officeart/2005/8/layout/bProcess3"/>
    <dgm:cxn modelId="{9E74917E-1E3C-4E58-8F79-091C28335C42}" type="presOf" srcId="{09E8132B-A11C-4DCD-9B32-F3380DAC624B}" destId="{57C88491-944A-4003-9DB7-5114AE32AE9C}" srcOrd="1" destOrd="0" presId="urn:microsoft.com/office/officeart/2005/8/layout/bProcess3"/>
    <dgm:cxn modelId="{26EF81C0-B14C-479A-AA7D-ED8C93989A22}" type="presOf" srcId="{CB022C47-A596-4154-8F92-8F29A0E65A24}" destId="{8BA89B07-E98C-479E-A8C8-ADA6624DEA1B}" srcOrd="0" destOrd="0" presId="urn:microsoft.com/office/officeart/2005/8/layout/bProcess3"/>
    <dgm:cxn modelId="{6EC25EC1-347D-424E-8940-0AA183B2C434}" type="presOf" srcId="{A2F44D9A-CA2A-496A-823C-03769844081F}" destId="{FF4D147B-2CAB-406A-8E3B-2E5245631083}" srcOrd="0" destOrd="0" presId="urn:microsoft.com/office/officeart/2005/8/layout/bProcess3"/>
    <dgm:cxn modelId="{D6EAC2F9-8474-44A1-AA29-4AE3659203A0}" type="presOf" srcId="{ECED88F4-8C77-45D3-89DB-584EAA10AF2F}" destId="{3895561B-73FE-4331-9E2B-4BC5DF3226A3}" srcOrd="0" destOrd="0" presId="urn:microsoft.com/office/officeart/2005/8/layout/bProcess3"/>
    <dgm:cxn modelId="{5A47BAC3-0F8F-4E21-A200-885DD0402256}" srcId="{2D42DC3D-51F3-47B7-8E11-B26ACD201861}" destId="{3BE865D1-3E3A-4074-9291-D0876FB483B9}" srcOrd="2" destOrd="0" parTransId="{8700E890-19BB-4647-B127-FEBE91B3AC7B}" sibTransId="{CB022C47-A596-4154-8F92-8F29A0E65A24}"/>
    <dgm:cxn modelId="{E34334B4-64A5-4FC9-925A-ED009B327A43}" srcId="{2D42DC3D-51F3-47B7-8E11-B26ACD201861}" destId="{A2F44D9A-CA2A-496A-823C-03769844081F}" srcOrd="0" destOrd="0" parTransId="{7B670716-5028-4C1D-A271-DE3AD19EE609}" sibTransId="{4D93398B-38E9-4EC2-88C2-4394F9F11C3B}"/>
    <dgm:cxn modelId="{3DB80DCF-9153-4312-9BAB-4CB618D6E186}" type="presOf" srcId="{4D93398B-38E9-4EC2-88C2-4394F9F11C3B}" destId="{B6E3976E-387D-4B60-A414-311B0094BA84}" srcOrd="1" destOrd="0" presId="urn:microsoft.com/office/officeart/2005/8/layout/bProcess3"/>
    <dgm:cxn modelId="{289D07E3-F3D7-4A2F-A96B-0A170DACF015}" type="presParOf" srcId="{5055178D-E5FD-414F-ADBD-C73BF52FFB34}" destId="{FF4D147B-2CAB-406A-8E3B-2E5245631083}" srcOrd="0" destOrd="0" presId="urn:microsoft.com/office/officeart/2005/8/layout/bProcess3"/>
    <dgm:cxn modelId="{CF7B0A9F-05FD-4E10-9C22-E4D04A356A20}" type="presParOf" srcId="{5055178D-E5FD-414F-ADBD-C73BF52FFB34}" destId="{8C3283F9-06F5-4AD2-B0E2-AE22A78A33A2}" srcOrd="1" destOrd="0" presId="urn:microsoft.com/office/officeart/2005/8/layout/bProcess3"/>
    <dgm:cxn modelId="{D0190B18-12FF-41B2-9F6F-E4BACEE6D2ED}" type="presParOf" srcId="{8C3283F9-06F5-4AD2-B0E2-AE22A78A33A2}" destId="{B6E3976E-387D-4B60-A414-311B0094BA84}" srcOrd="0" destOrd="0" presId="urn:microsoft.com/office/officeart/2005/8/layout/bProcess3"/>
    <dgm:cxn modelId="{0D7E63A6-5845-47E7-A72B-6DC9CFA830EF}" type="presParOf" srcId="{5055178D-E5FD-414F-ADBD-C73BF52FFB34}" destId="{3895561B-73FE-4331-9E2B-4BC5DF3226A3}" srcOrd="2" destOrd="0" presId="urn:microsoft.com/office/officeart/2005/8/layout/bProcess3"/>
    <dgm:cxn modelId="{4C61075A-7ACC-4F3D-BCCD-B7EACB6E7115}" type="presParOf" srcId="{5055178D-E5FD-414F-ADBD-C73BF52FFB34}" destId="{C5B93A55-F733-4649-A8B3-E57EDD9EB08D}" srcOrd="3" destOrd="0" presId="urn:microsoft.com/office/officeart/2005/8/layout/bProcess3"/>
    <dgm:cxn modelId="{2AC6C74F-7619-454A-95B1-DAE398F5FF3F}" type="presParOf" srcId="{C5B93A55-F733-4649-A8B3-E57EDD9EB08D}" destId="{57C88491-944A-4003-9DB7-5114AE32AE9C}" srcOrd="0" destOrd="0" presId="urn:microsoft.com/office/officeart/2005/8/layout/bProcess3"/>
    <dgm:cxn modelId="{64F7C8D0-C184-4865-91D5-91A04142E54B}" type="presParOf" srcId="{5055178D-E5FD-414F-ADBD-C73BF52FFB34}" destId="{CF3C6942-2F55-42C7-8F8D-2BDD5A728C19}" srcOrd="4" destOrd="0" presId="urn:microsoft.com/office/officeart/2005/8/layout/bProcess3"/>
    <dgm:cxn modelId="{87DA0421-D47E-41D8-9697-C056AB094E6B}" type="presParOf" srcId="{5055178D-E5FD-414F-ADBD-C73BF52FFB34}" destId="{8BA89B07-E98C-479E-A8C8-ADA6624DEA1B}" srcOrd="5" destOrd="0" presId="urn:microsoft.com/office/officeart/2005/8/layout/bProcess3"/>
    <dgm:cxn modelId="{9B90DE8A-EFCD-400E-9DA2-5B8AA96A307B}" type="presParOf" srcId="{8BA89B07-E98C-479E-A8C8-ADA6624DEA1B}" destId="{A1DE27F5-FF85-42B3-91C2-A0CCBED324FC}" srcOrd="0" destOrd="0" presId="urn:microsoft.com/office/officeart/2005/8/layout/bProcess3"/>
    <dgm:cxn modelId="{8A3CC49C-A2EC-44C6-BF24-503810C21B9B}" type="presParOf" srcId="{5055178D-E5FD-414F-ADBD-C73BF52FFB34}" destId="{7FF788BB-3F66-43DB-A409-5B2324F5FBBE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42DC3D-51F3-47B7-8E11-B26ACD201861}" type="doc">
      <dgm:prSet loTypeId="urn:microsoft.com/office/officeart/2005/8/layout/bProcess3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A2F44D9A-CA2A-496A-823C-03769844081F}">
      <dgm:prSet phldrT="[Text]"/>
      <dgm:spPr/>
      <dgm:t>
        <a:bodyPr/>
        <a:lstStyle/>
        <a:p>
          <a:r>
            <a:rPr lang="de-DE" dirty="0" err="1" smtClean="0"/>
            <a:t>Selection</a:t>
          </a:r>
          <a:r>
            <a:rPr lang="de-DE" dirty="0" smtClean="0"/>
            <a:t> Training </a:t>
          </a:r>
          <a:r>
            <a:rPr lang="de-DE" dirty="0" err="1" smtClean="0"/>
            <a:t>data</a:t>
          </a:r>
          <a:endParaRPr lang="de-DE" dirty="0"/>
        </a:p>
      </dgm:t>
    </dgm:pt>
    <dgm:pt modelId="{7B670716-5028-4C1D-A271-DE3AD19EE609}" type="parTrans" cxnId="{E34334B4-64A5-4FC9-925A-ED009B327A43}">
      <dgm:prSet/>
      <dgm:spPr/>
      <dgm:t>
        <a:bodyPr/>
        <a:lstStyle/>
        <a:p>
          <a:endParaRPr lang="de-DE"/>
        </a:p>
      </dgm:t>
    </dgm:pt>
    <dgm:pt modelId="{4D93398B-38E9-4EC2-88C2-4394F9F11C3B}" type="sibTrans" cxnId="{E34334B4-64A5-4FC9-925A-ED009B327A43}">
      <dgm:prSet/>
      <dgm:spPr/>
      <dgm:t>
        <a:bodyPr/>
        <a:lstStyle/>
        <a:p>
          <a:endParaRPr lang="de-DE"/>
        </a:p>
      </dgm:t>
    </dgm:pt>
    <dgm:pt modelId="{ECED88F4-8C77-45D3-89DB-584EAA10AF2F}">
      <dgm:prSet phldrT="[Text]"/>
      <dgm:spPr>
        <a:solidFill>
          <a:srgbClr val="92D050"/>
        </a:solidFill>
      </dgm:spPr>
      <dgm:t>
        <a:bodyPr/>
        <a:lstStyle/>
        <a:p>
          <a:r>
            <a:rPr lang="de-DE" dirty="0" smtClean="0"/>
            <a:t>Parameter </a:t>
          </a:r>
          <a:r>
            <a:rPr lang="de-DE" dirty="0" err="1" smtClean="0"/>
            <a:t>setting</a:t>
          </a:r>
          <a:endParaRPr lang="de-DE" dirty="0"/>
        </a:p>
      </dgm:t>
    </dgm:pt>
    <dgm:pt modelId="{5461076B-22C2-4898-AC01-E1FD6945AF2B}" type="parTrans" cxnId="{F190C44B-F6BA-4208-ABB1-4A48AA9AF558}">
      <dgm:prSet/>
      <dgm:spPr/>
      <dgm:t>
        <a:bodyPr/>
        <a:lstStyle/>
        <a:p>
          <a:endParaRPr lang="de-DE"/>
        </a:p>
      </dgm:t>
    </dgm:pt>
    <dgm:pt modelId="{09E8132B-A11C-4DCD-9B32-F3380DAC624B}" type="sibTrans" cxnId="{F190C44B-F6BA-4208-ABB1-4A48AA9AF558}">
      <dgm:prSet/>
      <dgm:spPr/>
      <dgm:t>
        <a:bodyPr/>
        <a:lstStyle/>
        <a:p>
          <a:endParaRPr lang="de-DE"/>
        </a:p>
      </dgm:t>
    </dgm:pt>
    <dgm:pt modelId="{3BE865D1-3E3A-4074-9291-D0876FB483B9}">
      <dgm:prSet phldrT="[Text]"/>
      <dgm:spPr/>
      <dgm:t>
        <a:bodyPr/>
        <a:lstStyle/>
        <a:p>
          <a:r>
            <a:rPr lang="de-DE" dirty="0" err="1" smtClean="0"/>
            <a:t>Linguistic</a:t>
          </a:r>
          <a:r>
            <a:rPr lang="de-DE" dirty="0" smtClean="0"/>
            <a:t> </a:t>
          </a:r>
          <a:r>
            <a:rPr lang="de-DE" dirty="0" err="1" smtClean="0"/>
            <a:t>analysis</a:t>
          </a:r>
          <a:endParaRPr lang="de-DE" dirty="0"/>
        </a:p>
      </dgm:t>
    </dgm:pt>
    <dgm:pt modelId="{8700E890-19BB-4647-B127-FEBE91B3AC7B}" type="parTrans" cxnId="{5A47BAC3-0F8F-4E21-A200-885DD0402256}">
      <dgm:prSet/>
      <dgm:spPr/>
      <dgm:t>
        <a:bodyPr/>
        <a:lstStyle/>
        <a:p>
          <a:endParaRPr lang="de-DE"/>
        </a:p>
      </dgm:t>
    </dgm:pt>
    <dgm:pt modelId="{CB022C47-A596-4154-8F92-8F29A0E65A24}" type="sibTrans" cxnId="{5A47BAC3-0F8F-4E21-A200-885DD0402256}">
      <dgm:prSet/>
      <dgm:spPr/>
      <dgm:t>
        <a:bodyPr/>
        <a:lstStyle/>
        <a:p>
          <a:endParaRPr lang="de-DE"/>
        </a:p>
      </dgm:t>
    </dgm:pt>
    <dgm:pt modelId="{4832A3B7-BEDD-4225-8F87-C09D8512F371}">
      <dgm:prSet phldrT="[Text]"/>
      <dgm:spPr/>
      <dgm:t>
        <a:bodyPr/>
        <a:lstStyle/>
        <a:p>
          <a:r>
            <a:rPr lang="de-DE" dirty="0" smtClean="0"/>
            <a:t>Training</a:t>
          </a:r>
          <a:endParaRPr lang="de-DE" dirty="0"/>
        </a:p>
      </dgm:t>
    </dgm:pt>
    <dgm:pt modelId="{6A8BB7C0-15D1-4D5E-8B65-30D7CC4FFA1D}" type="parTrans" cxnId="{A87500D0-ABB1-4E4F-B6A9-9D197EB9D20C}">
      <dgm:prSet/>
      <dgm:spPr/>
      <dgm:t>
        <a:bodyPr/>
        <a:lstStyle/>
        <a:p>
          <a:endParaRPr lang="de-DE"/>
        </a:p>
      </dgm:t>
    </dgm:pt>
    <dgm:pt modelId="{BC4D0293-6554-404F-B1B0-A5694B4B9DCC}" type="sibTrans" cxnId="{A87500D0-ABB1-4E4F-B6A9-9D197EB9D20C}">
      <dgm:prSet/>
      <dgm:spPr/>
      <dgm:t>
        <a:bodyPr/>
        <a:lstStyle/>
        <a:p>
          <a:endParaRPr lang="de-DE"/>
        </a:p>
      </dgm:t>
    </dgm:pt>
    <dgm:pt modelId="{5055178D-E5FD-414F-ADBD-C73BF52FFB34}" type="pres">
      <dgm:prSet presAssocID="{2D42DC3D-51F3-47B7-8E11-B26ACD20186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F4D147B-2CAB-406A-8E3B-2E5245631083}" type="pres">
      <dgm:prSet presAssocID="{A2F44D9A-CA2A-496A-823C-03769844081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C3283F9-06F5-4AD2-B0E2-AE22A78A33A2}" type="pres">
      <dgm:prSet presAssocID="{4D93398B-38E9-4EC2-88C2-4394F9F11C3B}" presName="sibTrans" presStyleLbl="sibTrans1D1" presStyleIdx="0" presStyleCnt="3"/>
      <dgm:spPr/>
      <dgm:t>
        <a:bodyPr/>
        <a:lstStyle/>
        <a:p>
          <a:endParaRPr lang="de-DE"/>
        </a:p>
      </dgm:t>
    </dgm:pt>
    <dgm:pt modelId="{B6E3976E-387D-4B60-A414-311B0094BA84}" type="pres">
      <dgm:prSet presAssocID="{4D93398B-38E9-4EC2-88C2-4394F9F11C3B}" presName="connectorText" presStyleLbl="sibTrans1D1" presStyleIdx="0" presStyleCnt="3"/>
      <dgm:spPr/>
      <dgm:t>
        <a:bodyPr/>
        <a:lstStyle/>
        <a:p>
          <a:endParaRPr lang="de-DE"/>
        </a:p>
      </dgm:t>
    </dgm:pt>
    <dgm:pt modelId="{3895561B-73FE-4331-9E2B-4BC5DF3226A3}" type="pres">
      <dgm:prSet presAssocID="{ECED88F4-8C77-45D3-89DB-584EAA10AF2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5B93A55-F733-4649-A8B3-E57EDD9EB08D}" type="pres">
      <dgm:prSet presAssocID="{09E8132B-A11C-4DCD-9B32-F3380DAC624B}" presName="sibTrans" presStyleLbl="sibTrans1D1" presStyleIdx="1" presStyleCnt="3"/>
      <dgm:spPr/>
      <dgm:t>
        <a:bodyPr/>
        <a:lstStyle/>
        <a:p>
          <a:endParaRPr lang="de-DE"/>
        </a:p>
      </dgm:t>
    </dgm:pt>
    <dgm:pt modelId="{57C88491-944A-4003-9DB7-5114AE32AE9C}" type="pres">
      <dgm:prSet presAssocID="{09E8132B-A11C-4DCD-9B32-F3380DAC624B}" presName="connectorText" presStyleLbl="sibTrans1D1" presStyleIdx="1" presStyleCnt="3"/>
      <dgm:spPr/>
      <dgm:t>
        <a:bodyPr/>
        <a:lstStyle/>
        <a:p>
          <a:endParaRPr lang="de-DE"/>
        </a:p>
      </dgm:t>
    </dgm:pt>
    <dgm:pt modelId="{CF3C6942-2F55-42C7-8F8D-2BDD5A728C19}" type="pres">
      <dgm:prSet presAssocID="{3BE865D1-3E3A-4074-9291-D0876FB483B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BA89B07-E98C-479E-A8C8-ADA6624DEA1B}" type="pres">
      <dgm:prSet presAssocID="{CB022C47-A596-4154-8F92-8F29A0E65A24}" presName="sibTrans" presStyleLbl="sibTrans1D1" presStyleIdx="2" presStyleCnt="3"/>
      <dgm:spPr/>
      <dgm:t>
        <a:bodyPr/>
        <a:lstStyle/>
        <a:p>
          <a:endParaRPr lang="de-DE"/>
        </a:p>
      </dgm:t>
    </dgm:pt>
    <dgm:pt modelId="{A1DE27F5-FF85-42B3-91C2-A0CCBED324FC}" type="pres">
      <dgm:prSet presAssocID="{CB022C47-A596-4154-8F92-8F29A0E65A24}" presName="connectorText" presStyleLbl="sibTrans1D1" presStyleIdx="2" presStyleCnt="3"/>
      <dgm:spPr/>
      <dgm:t>
        <a:bodyPr/>
        <a:lstStyle/>
        <a:p>
          <a:endParaRPr lang="de-DE"/>
        </a:p>
      </dgm:t>
    </dgm:pt>
    <dgm:pt modelId="{7FF788BB-3F66-43DB-A409-5B2324F5FBBE}" type="pres">
      <dgm:prSet presAssocID="{4832A3B7-BEDD-4225-8F87-C09D8512F37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0C32BAA-491D-4E02-95D9-15DD31BBF57D}" type="presOf" srcId="{4D93398B-38E9-4EC2-88C2-4394F9F11C3B}" destId="{B6E3976E-387D-4B60-A414-311B0094BA84}" srcOrd="1" destOrd="0" presId="urn:microsoft.com/office/officeart/2005/8/layout/bProcess3"/>
    <dgm:cxn modelId="{F190C44B-F6BA-4208-ABB1-4A48AA9AF558}" srcId="{2D42DC3D-51F3-47B7-8E11-B26ACD201861}" destId="{ECED88F4-8C77-45D3-89DB-584EAA10AF2F}" srcOrd="1" destOrd="0" parTransId="{5461076B-22C2-4898-AC01-E1FD6945AF2B}" sibTransId="{09E8132B-A11C-4DCD-9B32-F3380DAC624B}"/>
    <dgm:cxn modelId="{0128549A-0EC7-443A-83A1-986EBC52D4E7}" type="presOf" srcId="{2D42DC3D-51F3-47B7-8E11-B26ACD201861}" destId="{5055178D-E5FD-414F-ADBD-C73BF52FFB34}" srcOrd="0" destOrd="0" presId="urn:microsoft.com/office/officeart/2005/8/layout/bProcess3"/>
    <dgm:cxn modelId="{4B3485C4-9842-44AF-B620-96F855DBA5C0}" type="presOf" srcId="{ECED88F4-8C77-45D3-89DB-584EAA10AF2F}" destId="{3895561B-73FE-4331-9E2B-4BC5DF3226A3}" srcOrd="0" destOrd="0" presId="urn:microsoft.com/office/officeart/2005/8/layout/bProcess3"/>
    <dgm:cxn modelId="{E0C3312E-79B1-4D7D-A32C-D496ECFC2E1E}" type="presOf" srcId="{CB022C47-A596-4154-8F92-8F29A0E65A24}" destId="{8BA89B07-E98C-479E-A8C8-ADA6624DEA1B}" srcOrd="0" destOrd="0" presId="urn:microsoft.com/office/officeart/2005/8/layout/bProcess3"/>
    <dgm:cxn modelId="{A87500D0-ABB1-4E4F-B6A9-9D197EB9D20C}" srcId="{2D42DC3D-51F3-47B7-8E11-B26ACD201861}" destId="{4832A3B7-BEDD-4225-8F87-C09D8512F371}" srcOrd="3" destOrd="0" parTransId="{6A8BB7C0-15D1-4D5E-8B65-30D7CC4FFA1D}" sibTransId="{BC4D0293-6554-404F-B1B0-A5694B4B9DCC}"/>
    <dgm:cxn modelId="{AD275E9D-E252-4240-8A22-FC2DB3151DA5}" type="presOf" srcId="{09E8132B-A11C-4DCD-9B32-F3380DAC624B}" destId="{57C88491-944A-4003-9DB7-5114AE32AE9C}" srcOrd="1" destOrd="0" presId="urn:microsoft.com/office/officeart/2005/8/layout/bProcess3"/>
    <dgm:cxn modelId="{3F14DCA4-E7A5-488B-A841-5CAF9A98D350}" type="presOf" srcId="{4832A3B7-BEDD-4225-8F87-C09D8512F371}" destId="{7FF788BB-3F66-43DB-A409-5B2324F5FBBE}" srcOrd="0" destOrd="0" presId="urn:microsoft.com/office/officeart/2005/8/layout/bProcess3"/>
    <dgm:cxn modelId="{5A47BAC3-0F8F-4E21-A200-885DD0402256}" srcId="{2D42DC3D-51F3-47B7-8E11-B26ACD201861}" destId="{3BE865D1-3E3A-4074-9291-D0876FB483B9}" srcOrd="2" destOrd="0" parTransId="{8700E890-19BB-4647-B127-FEBE91B3AC7B}" sibTransId="{CB022C47-A596-4154-8F92-8F29A0E65A24}"/>
    <dgm:cxn modelId="{E34334B4-64A5-4FC9-925A-ED009B327A43}" srcId="{2D42DC3D-51F3-47B7-8E11-B26ACD201861}" destId="{A2F44D9A-CA2A-496A-823C-03769844081F}" srcOrd="0" destOrd="0" parTransId="{7B670716-5028-4C1D-A271-DE3AD19EE609}" sibTransId="{4D93398B-38E9-4EC2-88C2-4394F9F11C3B}"/>
    <dgm:cxn modelId="{ECF08B51-BA0C-4DF8-B2D2-427423AFB9D1}" type="presOf" srcId="{CB022C47-A596-4154-8F92-8F29A0E65A24}" destId="{A1DE27F5-FF85-42B3-91C2-A0CCBED324FC}" srcOrd="1" destOrd="0" presId="urn:microsoft.com/office/officeart/2005/8/layout/bProcess3"/>
    <dgm:cxn modelId="{2C396ED0-F2EB-4E87-9E64-A2D703767088}" type="presOf" srcId="{3BE865D1-3E3A-4074-9291-D0876FB483B9}" destId="{CF3C6942-2F55-42C7-8F8D-2BDD5A728C19}" srcOrd="0" destOrd="0" presId="urn:microsoft.com/office/officeart/2005/8/layout/bProcess3"/>
    <dgm:cxn modelId="{02010945-377D-485E-B1F1-6EBC469F4058}" type="presOf" srcId="{09E8132B-A11C-4DCD-9B32-F3380DAC624B}" destId="{C5B93A55-F733-4649-A8B3-E57EDD9EB08D}" srcOrd="0" destOrd="0" presId="urn:microsoft.com/office/officeart/2005/8/layout/bProcess3"/>
    <dgm:cxn modelId="{7FE08DB9-CA0D-4BEF-8F13-059FE13908C8}" type="presOf" srcId="{A2F44D9A-CA2A-496A-823C-03769844081F}" destId="{FF4D147B-2CAB-406A-8E3B-2E5245631083}" srcOrd="0" destOrd="0" presId="urn:microsoft.com/office/officeart/2005/8/layout/bProcess3"/>
    <dgm:cxn modelId="{9788115F-5B25-4913-98AC-A60076551031}" type="presOf" srcId="{4D93398B-38E9-4EC2-88C2-4394F9F11C3B}" destId="{8C3283F9-06F5-4AD2-B0E2-AE22A78A33A2}" srcOrd="0" destOrd="0" presId="urn:microsoft.com/office/officeart/2005/8/layout/bProcess3"/>
    <dgm:cxn modelId="{036AE4EA-03DE-41C0-83EF-7A8A611D33BC}" type="presParOf" srcId="{5055178D-E5FD-414F-ADBD-C73BF52FFB34}" destId="{FF4D147B-2CAB-406A-8E3B-2E5245631083}" srcOrd="0" destOrd="0" presId="urn:microsoft.com/office/officeart/2005/8/layout/bProcess3"/>
    <dgm:cxn modelId="{CD364F38-3AC4-4DD8-B493-9D7BB91FDECA}" type="presParOf" srcId="{5055178D-E5FD-414F-ADBD-C73BF52FFB34}" destId="{8C3283F9-06F5-4AD2-B0E2-AE22A78A33A2}" srcOrd="1" destOrd="0" presId="urn:microsoft.com/office/officeart/2005/8/layout/bProcess3"/>
    <dgm:cxn modelId="{8590BCE7-A0F1-4D02-9319-62C1AB6CF44D}" type="presParOf" srcId="{8C3283F9-06F5-4AD2-B0E2-AE22A78A33A2}" destId="{B6E3976E-387D-4B60-A414-311B0094BA84}" srcOrd="0" destOrd="0" presId="urn:microsoft.com/office/officeart/2005/8/layout/bProcess3"/>
    <dgm:cxn modelId="{C0CA1D19-9960-4C16-A6F6-470A72926F8C}" type="presParOf" srcId="{5055178D-E5FD-414F-ADBD-C73BF52FFB34}" destId="{3895561B-73FE-4331-9E2B-4BC5DF3226A3}" srcOrd="2" destOrd="0" presId="urn:microsoft.com/office/officeart/2005/8/layout/bProcess3"/>
    <dgm:cxn modelId="{C6DFB390-25DC-4462-8588-407BD59DAE92}" type="presParOf" srcId="{5055178D-E5FD-414F-ADBD-C73BF52FFB34}" destId="{C5B93A55-F733-4649-A8B3-E57EDD9EB08D}" srcOrd="3" destOrd="0" presId="urn:microsoft.com/office/officeart/2005/8/layout/bProcess3"/>
    <dgm:cxn modelId="{4FB7F39B-4663-4C2D-B985-E178758D3111}" type="presParOf" srcId="{C5B93A55-F733-4649-A8B3-E57EDD9EB08D}" destId="{57C88491-944A-4003-9DB7-5114AE32AE9C}" srcOrd="0" destOrd="0" presId="urn:microsoft.com/office/officeart/2005/8/layout/bProcess3"/>
    <dgm:cxn modelId="{B05B6DCD-38C6-4B36-B98E-C532A4C7C07B}" type="presParOf" srcId="{5055178D-E5FD-414F-ADBD-C73BF52FFB34}" destId="{CF3C6942-2F55-42C7-8F8D-2BDD5A728C19}" srcOrd="4" destOrd="0" presId="urn:microsoft.com/office/officeart/2005/8/layout/bProcess3"/>
    <dgm:cxn modelId="{9472BB07-5F95-40A1-A864-E39DFE492E4F}" type="presParOf" srcId="{5055178D-E5FD-414F-ADBD-C73BF52FFB34}" destId="{8BA89B07-E98C-479E-A8C8-ADA6624DEA1B}" srcOrd="5" destOrd="0" presId="urn:microsoft.com/office/officeart/2005/8/layout/bProcess3"/>
    <dgm:cxn modelId="{BDB9C4B7-197E-41CE-8AC9-52BD1F658416}" type="presParOf" srcId="{8BA89B07-E98C-479E-A8C8-ADA6624DEA1B}" destId="{A1DE27F5-FF85-42B3-91C2-A0CCBED324FC}" srcOrd="0" destOrd="0" presId="urn:microsoft.com/office/officeart/2005/8/layout/bProcess3"/>
    <dgm:cxn modelId="{85937034-7A9B-49FF-BC89-6B84420338EC}" type="presParOf" srcId="{5055178D-E5FD-414F-ADBD-C73BF52FFB34}" destId="{7FF788BB-3F66-43DB-A409-5B2324F5FBBE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42DC3D-51F3-47B7-8E11-B26ACD201861}" type="doc">
      <dgm:prSet loTypeId="urn:microsoft.com/office/officeart/2005/8/layout/bProcess3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A2F44D9A-CA2A-496A-823C-03769844081F}">
      <dgm:prSet phldrT="[Text]"/>
      <dgm:spPr/>
      <dgm:t>
        <a:bodyPr/>
        <a:lstStyle/>
        <a:p>
          <a:r>
            <a:rPr lang="de-DE" dirty="0" err="1" smtClean="0"/>
            <a:t>Selection</a:t>
          </a:r>
          <a:r>
            <a:rPr lang="de-DE" dirty="0" smtClean="0"/>
            <a:t> Training </a:t>
          </a:r>
          <a:r>
            <a:rPr lang="de-DE" dirty="0" err="1" smtClean="0"/>
            <a:t>data</a:t>
          </a:r>
          <a:endParaRPr lang="de-DE" dirty="0"/>
        </a:p>
      </dgm:t>
    </dgm:pt>
    <dgm:pt modelId="{7B670716-5028-4C1D-A271-DE3AD19EE609}" type="parTrans" cxnId="{E34334B4-64A5-4FC9-925A-ED009B327A43}">
      <dgm:prSet/>
      <dgm:spPr/>
      <dgm:t>
        <a:bodyPr/>
        <a:lstStyle/>
        <a:p>
          <a:endParaRPr lang="de-DE"/>
        </a:p>
      </dgm:t>
    </dgm:pt>
    <dgm:pt modelId="{4D93398B-38E9-4EC2-88C2-4394F9F11C3B}" type="sibTrans" cxnId="{E34334B4-64A5-4FC9-925A-ED009B327A43}">
      <dgm:prSet/>
      <dgm:spPr/>
      <dgm:t>
        <a:bodyPr/>
        <a:lstStyle/>
        <a:p>
          <a:endParaRPr lang="de-DE"/>
        </a:p>
      </dgm:t>
    </dgm:pt>
    <dgm:pt modelId="{ECED88F4-8C77-45D3-89DB-584EAA10AF2F}">
      <dgm:prSet phldrT="[Text]"/>
      <dgm:spPr/>
      <dgm:t>
        <a:bodyPr/>
        <a:lstStyle/>
        <a:p>
          <a:r>
            <a:rPr lang="de-DE" dirty="0" smtClean="0"/>
            <a:t>Parameter </a:t>
          </a:r>
          <a:r>
            <a:rPr lang="de-DE" dirty="0" err="1" smtClean="0"/>
            <a:t>setting</a:t>
          </a:r>
          <a:endParaRPr lang="de-DE" dirty="0"/>
        </a:p>
      </dgm:t>
    </dgm:pt>
    <dgm:pt modelId="{5461076B-22C2-4898-AC01-E1FD6945AF2B}" type="parTrans" cxnId="{F190C44B-F6BA-4208-ABB1-4A48AA9AF558}">
      <dgm:prSet/>
      <dgm:spPr/>
      <dgm:t>
        <a:bodyPr/>
        <a:lstStyle/>
        <a:p>
          <a:endParaRPr lang="de-DE"/>
        </a:p>
      </dgm:t>
    </dgm:pt>
    <dgm:pt modelId="{09E8132B-A11C-4DCD-9B32-F3380DAC624B}" type="sibTrans" cxnId="{F190C44B-F6BA-4208-ABB1-4A48AA9AF558}">
      <dgm:prSet/>
      <dgm:spPr/>
      <dgm:t>
        <a:bodyPr/>
        <a:lstStyle/>
        <a:p>
          <a:endParaRPr lang="de-DE"/>
        </a:p>
      </dgm:t>
    </dgm:pt>
    <dgm:pt modelId="{3BE865D1-3E3A-4074-9291-D0876FB483B9}">
      <dgm:prSet phldrT="[Text]"/>
      <dgm:spPr>
        <a:solidFill>
          <a:srgbClr val="92D050"/>
        </a:solidFill>
      </dgm:spPr>
      <dgm:t>
        <a:bodyPr/>
        <a:lstStyle/>
        <a:p>
          <a:r>
            <a:rPr lang="de-DE" dirty="0" err="1" smtClean="0"/>
            <a:t>Linguistic</a:t>
          </a:r>
          <a:r>
            <a:rPr lang="de-DE" dirty="0" smtClean="0"/>
            <a:t> </a:t>
          </a:r>
          <a:r>
            <a:rPr lang="de-DE" dirty="0" err="1" smtClean="0"/>
            <a:t>analysis</a:t>
          </a:r>
          <a:endParaRPr lang="de-DE" dirty="0"/>
        </a:p>
      </dgm:t>
    </dgm:pt>
    <dgm:pt modelId="{8700E890-19BB-4647-B127-FEBE91B3AC7B}" type="parTrans" cxnId="{5A47BAC3-0F8F-4E21-A200-885DD0402256}">
      <dgm:prSet/>
      <dgm:spPr/>
      <dgm:t>
        <a:bodyPr/>
        <a:lstStyle/>
        <a:p>
          <a:endParaRPr lang="de-DE"/>
        </a:p>
      </dgm:t>
    </dgm:pt>
    <dgm:pt modelId="{CB022C47-A596-4154-8F92-8F29A0E65A24}" type="sibTrans" cxnId="{5A47BAC3-0F8F-4E21-A200-885DD0402256}">
      <dgm:prSet/>
      <dgm:spPr/>
      <dgm:t>
        <a:bodyPr/>
        <a:lstStyle/>
        <a:p>
          <a:endParaRPr lang="de-DE"/>
        </a:p>
      </dgm:t>
    </dgm:pt>
    <dgm:pt modelId="{4832A3B7-BEDD-4225-8F87-C09D8512F371}">
      <dgm:prSet phldrT="[Text]"/>
      <dgm:spPr/>
      <dgm:t>
        <a:bodyPr/>
        <a:lstStyle/>
        <a:p>
          <a:r>
            <a:rPr lang="de-DE" dirty="0" smtClean="0"/>
            <a:t>Training</a:t>
          </a:r>
          <a:endParaRPr lang="de-DE" dirty="0"/>
        </a:p>
      </dgm:t>
    </dgm:pt>
    <dgm:pt modelId="{6A8BB7C0-15D1-4D5E-8B65-30D7CC4FFA1D}" type="parTrans" cxnId="{A87500D0-ABB1-4E4F-B6A9-9D197EB9D20C}">
      <dgm:prSet/>
      <dgm:spPr/>
      <dgm:t>
        <a:bodyPr/>
        <a:lstStyle/>
        <a:p>
          <a:endParaRPr lang="de-DE"/>
        </a:p>
      </dgm:t>
    </dgm:pt>
    <dgm:pt modelId="{BC4D0293-6554-404F-B1B0-A5694B4B9DCC}" type="sibTrans" cxnId="{A87500D0-ABB1-4E4F-B6A9-9D197EB9D20C}">
      <dgm:prSet/>
      <dgm:spPr/>
      <dgm:t>
        <a:bodyPr/>
        <a:lstStyle/>
        <a:p>
          <a:endParaRPr lang="de-DE"/>
        </a:p>
      </dgm:t>
    </dgm:pt>
    <dgm:pt modelId="{5055178D-E5FD-414F-ADBD-C73BF52FFB34}" type="pres">
      <dgm:prSet presAssocID="{2D42DC3D-51F3-47B7-8E11-B26ACD20186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F4D147B-2CAB-406A-8E3B-2E5245631083}" type="pres">
      <dgm:prSet presAssocID="{A2F44D9A-CA2A-496A-823C-03769844081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C3283F9-06F5-4AD2-B0E2-AE22A78A33A2}" type="pres">
      <dgm:prSet presAssocID="{4D93398B-38E9-4EC2-88C2-4394F9F11C3B}" presName="sibTrans" presStyleLbl="sibTrans1D1" presStyleIdx="0" presStyleCnt="3"/>
      <dgm:spPr/>
      <dgm:t>
        <a:bodyPr/>
        <a:lstStyle/>
        <a:p>
          <a:endParaRPr lang="de-DE"/>
        </a:p>
      </dgm:t>
    </dgm:pt>
    <dgm:pt modelId="{B6E3976E-387D-4B60-A414-311B0094BA84}" type="pres">
      <dgm:prSet presAssocID="{4D93398B-38E9-4EC2-88C2-4394F9F11C3B}" presName="connectorText" presStyleLbl="sibTrans1D1" presStyleIdx="0" presStyleCnt="3"/>
      <dgm:spPr/>
      <dgm:t>
        <a:bodyPr/>
        <a:lstStyle/>
        <a:p>
          <a:endParaRPr lang="de-DE"/>
        </a:p>
      </dgm:t>
    </dgm:pt>
    <dgm:pt modelId="{3895561B-73FE-4331-9E2B-4BC5DF3226A3}" type="pres">
      <dgm:prSet presAssocID="{ECED88F4-8C77-45D3-89DB-584EAA10AF2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5B93A55-F733-4649-A8B3-E57EDD9EB08D}" type="pres">
      <dgm:prSet presAssocID="{09E8132B-A11C-4DCD-9B32-F3380DAC624B}" presName="sibTrans" presStyleLbl="sibTrans1D1" presStyleIdx="1" presStyleCnt="3"/>
      <dgm:spPr/>
      <dgm:t>
        <a:bodyPr/>
        <a:lstStyle/>
        <a:p>
          <a:endParaRPr lang="de-DE"/>
        </a:p>
      </dgm:t>
    </dgm:pt>
    <dgm:pt modelId="{57C88491-944A-4003-9DB7-5114AE32AE9C}" type="pres">
      <dgm:prSet presAssocID="{09E8132B-A11C-4DCD-9B32-F3380DAC624B}" presName="connectorText" presStyleLbl="sibTrans1D1" presStyleIdx="1" presStyleCnt="3"/>
      <dgm:spPr/>
      <dgm:t>
        <a:bodyPr/>
        <a:lstStyle/>
        <a:p>
          <a:endParaRPr lang="de-DE"/>
        </a:p>
      </dgm:t>
    </dgm:pt>
    <dgm:pt modelId="{CF3C6942-2F55-42C7-8F8D-2BDD5A728C19}" type="pres">
      <dgm:prSet presAssocID="{3BE865D1-3E3A-4074-9291-D0876FB483B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BA89B07-E98C-479E-A8C8-ADA6624DEA1B}" type="pres">
      <dgm:prSet presAssocID="{CB022C47-A596-4154-8F92-8F29A0E65A24}" presName="sibTrans" presStyleLbl="sibTrans1D1" presStyleIdx="2" presStyleCnt="3"/>
      <dgm:spPr/>
      <dgm:t>
        <a:bodyPr/>
        <a:lstStyle/>
        <a:p>
          <a:endParaRPr lang="de-DE"/>
        </a:p>
      </dgm:t>
    </dgm:pt>
    <dgm:pt modelId="{A1DE27F5-FF85-42B3-91C2-A0CCBED324FC}" type="pres">
      <dgm:prSet presAssocID="{CB022C47-A596-4154-8F92-8F29A0E65A24}" presName="connectorText" presStyleLbl="sibTrans1D1" presStyleIdx="2" presStyleCnt="3"/>
      <dgm:spPr/>
      <dgm:t>
        <a:bodyPr/>
        <a:lstStyle/>
        <a:p>
          <a:endParaRPr lang="de-DE"/>
        </a:p>
      </dgm:t>
    </dgm:pt>
    <dgm:pt modelId="{7FF788BB-3F66-43DB-A409-5B2324F5FBBE}" type="pres">
      <dgm:prSet presAssocID="{4832A3B7-BEDD-4225-8F87-C09D8512F37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83E4019-22D5-49DC-A230-906547D6312E}" type="presOf" srcId="{A2F44D9A-CA2A-496A-823C-03769844081F}" destId="{FF4D147B-2CAB-406A-8E3B-2E5245631083}" srcOrd="0" destOrd="0" presId="urn:microsoft.com/office/officeart/2005/8/layout/bProcess3"/>
    <dgm:cxn modelId="{F190C44B-F6BA-4208-ABB1-4A48AA9AF558}" srcId="{2D42DC3D-51F3-47B7-8E11-B26ACD201861}" destId="{ECED88F4-8C77-45D3-89DB-584EAA10AF2F}" srcOrd="1" destOrd="0" parTransId="{5461076B-22C2-4898-AC01-E1FD6945AF2B}" sibTransId="{09E8132B-A11C-4DCD-9B32-F3380DAC624B}"/>
    <dgm:cxn modelId="{B186243A-EA9B-4A5F-ACDC-732B0B005886}" type="presOf" srcId="{4832A3B7-BEDD-4225-8F87-C09D8512F371}" destId="{7FF788BB-3F66-43DB-A409-5B2324F5FBBE}" srcOrd="0" destOrd="0" presId="urn:microsoft.com/office/officeart/2005/8/layout/bProcess3"/>
    <dgm:cxn modelId="{C05D6E40-5898-4F59-A59E-92F5EA79FC3A}" type="presOf" srcId="{09E8132B-A11C-4DCD-9B32-F3380DAC624B}" destId="{57C88491-944A-4003-9DB7-5114AE32AE9C}" srcOrd="1" destOrd="0" presId="urn:microsoft.com/office/officeart/2005/8/layout/bProcess3"/>
    <dgm:cxn modelId="{A87500D0-ABB1-4E4F-B6A9-9D197EB9D20C}" srcId="{2D42DC3D-51F3-47B7-8E11-B26ACD201861}" destId="{4832A3B7-BEDD-4225-8F87-C09D8512F371}" srcOrd="3" destOrd="0" parTransId="{6A8BB7C0-15D1-4D5E-8B65-30D7CC4FFA1D}" sibTransId="{BC4D0293-6554-404F-B1B0-A5694B4B9DCC}"/>
    <dgm:cxn modelId="{FC75F5FF-8D5C-48C5-9B59-03426711F0EA}" type="presOf" srcId="{ECED88F4-8C77-45D3-89DB-584EAA10AF2F}" destId="{3895561B-73FE-4331-9E2B-4BC5DF3226A3}" srcOrd="0" destOrd="0" presId="urn:microsoft.com/office/officeart/2005/8/layout/bProcess3"/>
    <dgm:cxn modelId="{7A46A5BD-5567-4237-B363-FD7412E940AC}" type="presOf" srcId="{2D42DC3D-51F3-47B7-8E11-B26ACD201861}" destId="{5055178D-E5FD-414F-ADBD-C73BF52FFB34}" srcOrd="0" destOrd="0" presId="urn:microsoft.com/office/officeart/2005/8/layout/bProcess3"/>
    <dgm:cxn modelId="{F5A6230D-C08E-44A3-BB6B-5976F85D2CE8}" type="presOf" srcId="{CB022C47-A596-4154-8F92-8F29A0E65A24}" destId="{8BA89B07-E98C-479E-A8C8-ADA6624DEA1B}" srcOrd="0" destOrd="0" presId="urn:microsoft.com/office/officeart/2005/8/layout/bProcess3"/>
    <dgm:cxn modelId="{B0C29967-5BDB-4049-8D0E-345E3DF4F38E}" type="presOf" srcId="{3BE865D1-3E3A-4074-9291-D0876FB483B9}" destId="{CF3C6942-2F55-42C7-8F8D-2BDD5A728C19}" srcOrd="0" destOrd="0" presId="urn:microsoft.com/office/officeart/2005/8/layout/bProcess3"/>
    <dgm:cxn modelId="{C0829B6B-3F5A-42B8-A341-88931E8E1687}" type="presOf" srcId="{4D93398B-38E9-4EC2-88C2-4394F9F11C3B}" destId="{8C3283F9-06F5-4AD2-B0E2-AE22A78A33A2}" srcOrd="0" destOrd="0" presId="urn:microsoft.com/office/officeart/2005/8/layout/bProcess3"/>
    <dgm:cxn modelId="{5A47BAC3-0F8F-4E21-A200-885DD0402256}" srcId="{2D42DC3D-51F3-47B7-8E11-B26ACD201861}" destId="{3BE865D1-3E3A-4074-9291-D0876FB483B9}" srcOrd="2" destOrd="0" parTransId="{8700E890-19BB-4647-B127-FEBE91B3AC7B}" sibTransId="{CB022C47-A596-4154-8F92-8F29A0E65A24}"/>
    <dgm:cxn modelId="{E34334B4-64A5-4FC9-925A-ED009B327A43}" srcId="{2D42DC3D-51F3-47B7-8E11-B26ACD201861}" destId="{A2F44D9A-CA2A-496A-823C-03769844081F}" srcOrd="0" destOrd="0" parTransId="{7B670716-5028-4C1D-A271-DE3AD19EE609}" sibTransId="{4D93398B-38E9-4EC2-88C2-4394F9F11C3B}"/>
    <dgm:cxn modelId="{EA549FA9-B5F2-466B-8C03-FC9078A5F3A2}" type="presOf" srcId="{CB022C47-A596-4154-8F92-8F29A0E65A24}" destId="{A1DE27F5-FF85-42B3-91C2-A0CCBED324FC}" srcOrd="1" destOrd="0" presId="urn:microsoft.com/office/officeart/2005/8/layout/bProcess3"/>
    <dgm:cxn modelId="{254FF9D5-FC9D-4799-8C19-5EA73C129947}" type="presOf" srcId="{4D93398B-38E9-4EC2-88C2-4394F9F11C3B}" destId="{B6E3976E-387D-4B60-A414-311B0094BA84}" srcOrd="1" destOrd="0" presId="urn:microsoft.com/office/officeart/2005/8/layout/bProcess3"/>
    <dgm:cxn modelId="{21A92E3D-E214-4B43-B933-E7CB5A88AF0E}" type="presOf" srcId="{09E8132B-A11C-4DCD-9B32-F3380DAC624B}" destId="{C5B93A55-F733-4649-A8B3-E57EDD9EB08D}" srcOrd="0" destOrd="0" presId="urn:microsoft.com/office/officeart/2005/8/layout/bProcess3"/>
    <dgm:cxn modelId="{FA79631A-BA76-436B-BF55-3304C39D275D}" type="presParOf" srcId="{5055178D-E5FD-414F-ADBD-C73BF52FFB34}" destId="{FF4D147B-2CAB-406A-8E3B-2E5245631083}" srcOrd="0" destOrd="0" presId="urn:microsoft.com/office/officeart/2005/8/layout/bProcess3"/>
    <dgm:cxn modelId="{A5C8290E-317D-48C3-9537-FA8CC87515BC}" type="presParOf" srcId="{5055178D-E5FD-414F-ADBD-C73BF52FFB34}" destId="{8C3283F9-06F5-4AD2-B0E2-AE22A78A33A2}" srcOrd="1" destOrd="0" presId="urn:microsoft.com/office/officeart/2005/8/layout/bProcess3"/>
    <dgm:cxn modelId="{74B672A6-AF43-47B1-BE45-89226A18D4F7}" type="presParOf" srcId="{8C3283F9-06F5-4AD2-B0E2-AE22A78A33A2}" destId="{B6E3976E-387D-4B60-A414-311B0094BA84}" srcOrd="0" destOrd="0" presId="urn:microsoft.com/office/officeart/2005/8/layout/bProcess3"/>
    <dgm:cxn modelId="{670360FF-4C93-4C60-B7A2-BDC2A5295679}" type="presParOf" srcId="{5055178D-E5FD-414F-ADBD-C73BF52FFB34}" destId="{3895561B-73FE-4331-9E2B-4BC5DF3226A3}" srcOrd="2" destOrd="0" presId="urn:microsoft.com/office/officeart/2005/8/layout/bProcess3"/>
    <dgm:cxn modelId="{167BFD2F-A524-421F-9200-5F4DB2AE5D03}" type="presParOf" srcId="{5055178D-E5FD-414F-ADBD-C73BF52FFB34}" destId="{C5B93A55-F733-4649-A8B3-E57EDD9EB08D}" srcOrd="3" destOrd="0" presId="urn:microsoft.com/office/officeart/2005/8/layout/bProcess3"/>
    <dgm:cxn modelId="{439A102A-13F5-4720-8EAE-A71910984AFC}" type="presParOf" srcId="{C5B93A55-F733-4649-A8B3-E57EDD9EB08D}" destId="{57C88491-944A-4003-9DB7-5114AE32AE9C}" srcOrd="0" destOrd="0" presId="urn:microsoft.com/office/officeart/2005/8/layout/bProcess3"/>
    <dgm:cxn modelId="{12F03389-3D8F-4B75-9D95-5CEE2EBE86FB}" type="presParOf" srcId="{5055178D-E5FD-414F-ADBD-C73BF52FFB34}" destId="{CF3C6942-2F55-42C7-8F8D-2BDD5A728C19}" srcOrd="4" destOrd="0" presId="urn:microsoft.com/office/officeart/2005/8/layout/bProcess3"/>
    <dgm:cxn modelId="{E2B0B36C-EFF8-4C83-B675-D973A8B4D0F7}" type="presParOf" srcId="{5055178D-E5FD-414F-ADBD-C73BF52FFB34}" destId="{8BA89B07-E98C-479E-A8C8-ADA6624DEA1B}" srcOrd="5" destOrd="0" presId="urn:microsoft.com/office/officeart/2005/8/layout/bProcess3"/>
    <dgm:cxn modelId="{BA0C5E73-D44C-4633-B739-EC1D7B5233D8}" type="presParOf" srcId="{8BA89B07-E98C-479E-A8C8-ADA6624DEA1B}" destId="{A1DE27F5-FF85-42B3-91C2-A0CCBED324FC}" srcOrd="0" destOrd="0" presId="urn:microsoft.com/office/officeart/2005/8/layout/bProcess3"/>
    <dgm:cxn modelId="{572AA3F2-BF12-4A93-BDA6-71110768F17A}" type="presParOf" srcId="{5055178D-E5FD-414F-ADBD-C73BF52FFB34}" destId="{7FF788BB-3F66-43DB-A409-5B2324F5FBBE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D42DC3D-51F3-47B7-8E11-B26ACD201861}" type="doc">
      <dgm:prSet loTypeId="urn:microsoft.com/office/officeart/2005/8/layout/bProcess3" loCatId="process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de-DE"/>
        </a:p>
      </dgm:t>
    </dgm:pt>
    <dgm:pt modelId="{A2F44D9A-CA2A-496A-823C-03769844081F}">
      <dgm:prSet phldrT="[Text]"/>
      <dgm:spPr/>
      <dgm:t>
        <a:bodyPr/>
        <a:lstStyle/>
        <a:p>
          <a:r>
            <a:rPr lang="de-DE" dirty="0" err="1" smtClean="0"/>
            <a:t>Selection</a:t>
          </a:r>
          <a:r>
            <a:rPr lang="de-DE" dirty="0" smtClean="0"/>
            <a:t> Training </a:t>
          </a:r>
          <a:r>
            <a:rPr lang="de-DE" dirty="0" err="1" smtClean="0"/>
            <a:t>data</a:t>
          </a:r>
          <a:endParaRPr lang="de-DE" dirty="0"/>
        </a:p>
      </dgm:t>
    </dgm:pt>
    <dgm:pt modelId="{7B670716-5028-4C1D-A271-DE3AD19EE609}" type="parTrans" cxnId="{E34334B4-64A5-4FC9-925A-ED009B327A43}">
      <dgm:prSet/>
      <dgm:spPr/>
      <dgm:t>
        <a:bodyPr/>
        <a:lstStyle/>
        <a:p>
          <a:endParaRPr lang="de-DE"/>
        </a:p>
      </dgm:t>
    </dgm:pt>
    <dgm:pt modelId="{4D93398B-38E9-4EC2-88C2-4394F9F11C3B}" type="sibTrans" cxnId="{E34334B4-64A5-4FC9-925A-ED009B327A43}">
      <dgm:prSet/>
      <dgm:spPr/>
      <dgm:t>
        <a:bodyPr/>
        <a:lstStyle/>
        <a:p>
          <a:endParaRPr lang="de-DE"/>
        </a:p>
      </dgm:t>
    </dgm:pt>
    <dgm:pt modelId="{ECED88F4-8C77-45D3-89DB-584EAA10AF2F}">
      <dgm:prSet phldrT="[Text]"/>
      <dgm:spPr/>
      <dgm:t>
        <a:bodyPr/>
        <a:lstStyle/>
        <a:p>
          <a:r>
            <a:rPr lang="de-DE" dirty="0" smtClean="0"/>
            <a:t>Parameter </a:t>
          </a:r>
          <a:r>
            <a:rPr lang="de-DE" dirty="0" err="1" smtClean="0"/>
            <a:t>setting</a:t>
          </a:r>
          <a:endParaRPr lang="de-DE" dirty="0"/>
        </a:p>
      </dgm:t>
    </dgm:pt>
    <dgm:pt modelId="{5461076B-22C2-4898-AC01-E1FD6945AF2B}" type="parTrans" cxnId="{F190C44B-F6BA-4208-ABB1-4A48AA9AF558}">
      <dgm:prSet/>
      <dgm:spPr/>
      <dgm:t>
        <a:bodyPr/>
        <a:lstStyle/>
        <a:p>
          <a:endParaRPr lang="de-DE"/>
        </a:p>
      </dgm:t>
    </dgm:pt>
    <dgm:pt modelId="{09E8132B-A11C-4DCD-9B32-F3380DAC624B}" type="sibTrans" cxnId="{F190C44B-F6BA-4208-ABB1-4A48AA9AF558}">
      <dgm:prSet/>
      <dgm:spPr/>
      <dgm:t>
        <a:bodyPr/>
        <a:lstStyle/>
        <a:p>
          <a:endParaRPr lang="de-DE"/>
        </a:p>
      </dgm:t>
    </dgm:pt>
    <dgm:pt modelId="{3BE865D1-3E3A-4074-9291-D0876FB483B9}">
      <dgm:prSet phldrT="[Text]"/>
      <dgm:spPr/>
      <dgm:t>
        <a:bodyPr/>
        <a:lstStyle/>
        <a:p>
          <a:r>
            <a:rPr lang="de-DE" dirty="0" err="1" smtClean="0"/>
            <a:t>Linguistic</a:t>
          </a:r>
          <a:r>
            <a:rPr lang="de-DE" dirty="0" smtClean="0"/>
            <a:t> </a:t>
          </a:r>
          <a:r>
            <a:rPr lang="de-DE" dirty="0" err="1" smtClean="0"/>
            <a:t>analysis</a:t>
          </a:r>
          <a:endParaRPr lang="de-DE" dirty="0"/>
        </a:p>
      </dgm:t>
    </dgm:pt>
    <dgm:pt modelId="{8700E890-19BB-4647-B127-FEBE91B3AC7B}" type="parTrans" cxnId="{5A47BAC3-0F8F-4E21-A200-885DD0402256}">
      <dgm:prSet/>
      <dgm:spPr/>
      <dgm:t>
        <a:bodyPr/>
        <a:lstStyle/>
        <a:p>
          <a:endParaRPr lang="de-DE"/>
        </a:p>
      </dgm:t>
    </dgm:pt>
    <dgm:pt modelId="{CB022C47-A596-4154-8F92-8F29A0E65A24}" type="sibTrans" cxnId="{5A47BAC3-0F8F-4E21-A200-885DD0402256}">
      <dgm:prSet/>
      <dgm:spPr/>
      <dgm:t>
        <a:bodyPr/>
        <a:lstStyle/>
        <a:p>
          <a:endParaRPr lang="de-DE"/>
        </a:p>
      </dgm:t>
    </dgm:pt>
    <dgm:pt modelId="{4832A3B7-BEDD-4225-8F87-C09D8512F371}">
      <dgm:prSet phldrT="[Text]"/>
      <dgm:spPr>
        <a:solidFill>
          <a:srgbClr val="92D050"/>
        </a:solidFill>
      </dgm:spPr>
      <dgm:t>
        <a:bodyPr/>
        <a:lstStyle/>
        <a:p>
          <a:r>
            <a:rPr lang="de-DE" dirty="0" smtClean="0"/>
            <a:t>Training</a:t>
          </a:r>
          <a:endParaRPr lang="de-DE" dirty="0"/>
        </a:p>
      </dgm:t>
    </dgm:pt>
    <dgm:pt modelId="{6A8BB7C0-15D1-4D5E-8B65-30D7CC4FFA1D}" type="parTrans" cxnId="{A87500D0-ABB1-4E4F-B6A9-9D197EB9D20C}">
      <dgm:prSet/>
      <dgm:spPr/>
      <dgm:t>
        <a:bodyPr/>
        <a:lstStyle/>
        <a:p>
          <a:endParaRPr lang="de-DE"/>
        </a:p>
      </dgm:t>
    </dgm:pt>
    <dgm:pt modelId="{BC4D0293-6554-404F-B1B0-A5694B4B9DCC}" type="sibTrans" cxnId="{A87500D0-ABB1-4E4F-B6A9-9D197EB9D20C}">
      <dgm:prSet/>
      <dgm:spPr/>
      <dgm:t>
        <a:bodyPr/>
        <a:lstStyle/>
        <a:p>
          <a:endParaRPr lang="de-DE"/>
        </a:p>
      </dgm:t>
    </dgm:pt>
    <dgm:pt modelId="{5055178D-E5FD-414F-ADBD-C73BF52FFB34}" type="pres">
      <dgm:prSet presAssocID="{2D42DC3D-51F3-47B7-8E11-B26ACD20186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F4D147B-2CAB-406A-8E3B-2E5245631083}" type="pres">
      <dgm:prSet presAssocID="{A2F44D9A-CA2A-496A-823C-03769844081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C3283F9-06F5-4AD2-B0E2-AE22A78A33A2}" type="pres">
      <dgm:prSet presAssocID="{4D93398B-38E9-4EC2-88C2-4394F9F11C3B}" presName="sibTrans" presStyleLbl="sibTrans1D1" presStyleIdx="0" presStyleCnt="3"/>
      <dgm:spPr/>
      <dgm:t>
        <a:bodyPr/>
        <a:lstStyle/>
        <a:p>
          <a:endParaRPr lang="de-DE"/>
        </a:p>
      </dgm:t>
    </dgm:pt>
    <dgm:pt modelId="{B6E3976E-387D-4B60-A414-311B0094BA84}" type="pres">
      <dgm:prSet presAssocID="{4D93398B-38E9-4EC2-88C2-4394F9F11C3B}" presName="connectorText" presStyleLbl="sibTrans1D1" presStyleIdx="0" presStyleCnt="3"/>
      <dgm:spPr/>
      <dgm:t>
        <a:bodyPr/>
        <a:lstStyle/>
        <a:p>
          <a:endParaRPr lang="de-DE"/>
        </a:p>
      </dgm:t>
    </dgm:pt>
    <dgm:pt modelId="{3895561B-73FE-4331-9E2B-4BC5DF3226A3}" type="pres">
      <dgm:prSet presAssocID="{ECED88F4-8C77-45D3-89DB-584EAA10AF2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5B93A55-F733-4649-A8B3-E57EDD9EB08D}" type="pres">
      <dgm:prSet presAssocID="{09E8132B-A11C-4DCD-9B32-F3380DAC624B}" presName="sibTrans" presStyleLbl="sibTrans1D1" presStyleIdx="1" presStyleCnt="3"/>
      <dgm:spPr/>
      <dgm:t>
        <a:bodyPr/>
        <a:lstStyle/>
        <a:p>
          <a:endParaRPr lang="de-DE"/>
        </a:p>
      </dgm:t>
    </dgm:pt>
    <dgm:pt modelId="{57C88491-944A-4003-9DB7-5114AE32AE9C}" type="pres">
      <dgm:prSet presAssocID="{09E8132B-A11C-4DCD-9B32-F3380DAC624B}" presName="connectorText" presStyleLbl="sibTrans1D1" presStyleIdx="1" presStyleCnt="3"/>
      <dgm:spPr/>
      <dgm:t>
        <a:bodyPr/>
        <a:lstStyle/>
        <a:p>
          <a:endParaRPr lang="de-DE"/>
        </a:p>
      </dgm:t>
    </dgm:pt>
    <dgm:pt modelId="{CF3C6942-2F55-42C7-8F8D-2BDD5A728C19}" type="pres">
      <dgm:prSet presAssocID="{3BE865D1-3E3A-4074-9291-D0876FB483B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BA89B07-E98C-479E-A8C8-ADA6624DEA1B}" type="pres">
      <dgm:prSet presAssocID="{CB022C47-A596-4154-8F92-8F29A0E65A24}" presName="sibTrans" presStyleLbl="sibTrans1D1" presStyleIdx="2" presStyleCnt="3"/>
      <dgm:spPr/>
      <dgm:t>
        <a:bodyPr/>
        <a:lstStyle/>
        <a:p>
          <a:endParaRPr lang="de-DE"/>
        </a:p>
      </dgm:t>
    </dgm:pt>
    <dgm:pt modelId="{A1DE27F5-FF85-42B3-91C2-A0CCBED324FC}" type="pres">
      <dgm:prSet presAssocID="{CB022C47-A596-4154-8F92-8F29A0E65A24}" presName="connectorText" presStyleLbl="sibTrans1D1" presStyleIdx="2" presStyleCnt="3"/>
      <dgm:spPr/>
      <dgm:t>
        <a:bodyPr/>
        <a:lstStyle/>
        <a:p>
          <a:endParaRPr lang="de-DE"/>
        </a:p>
      </dgm:t>
    </dgm:pt>
    <dgm:pt modelId="{7FF788BB-3F66-43DB-A409-5B2324F5FBBE}" type="pres">
      <dgm:prSet presAssocID="{4832A3B7-BEDD-4225-8F87-C09D8512F37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92026D5C-6A50-4FB2-9F0F-DB5533737BFE}" type="presOf" srcId="{ECED88F4-8C77-45D3-89DB-584EAA10AF2F}" destId="{3895561B-73FE-4331-9E2B-4BC5DF3226A3}" srcOrd="0" destOrd="0" presId="urn:microsoft.com/office/officeart/2005/8/layout/bProcess3"/>
    <dgm:cxn modelId="{F190C44B-F6BA-4208-ABB1-4A48AA9AF558}" srcId="{2D42DC3D-51F3-47B7-8E11-B26ACD201861}" destId="{ECED88F4-8C77-45D3-89DB-584EAA10AF2F}" srcOrd="1" destOrd="0" parTransId="{5461076B-22C2-4898-AC01-E1FD6945AF2B}" sibTransId="{09E8132B-A11C-4DCD-9B32-F3380DAC624B}"/>
    <dgm:cxn modelId="{95D38ED3-8A02-4C64-BB1E-D14303F49BE0}" type="presOf" srcId="{4D93398B-38E9-4EC2-88C2-4394F9F11C3B}" destId="{B6E3976E-387D-4B60-A414-311B0094BA84}" srcOrd="1" destOrd="0" presId="urn:microsoft.com/office/officeart/2005/8/layout/bProcess3"/>
    <dgm:cxn modelId="{F8DC07B9-640B-4E61-94BB-254C48C2CED3}" type="presOf" srcId="{3BE865D1-3E3A-4074-9291-D0876FB483B9}" destId="{CF3C6942-2F55-42C7-8F8D-2BDD5A728C19}" srcOrd="0" destOrd="0" presId="urn:microsoft.com/office/officeart/2005/8/layout/bProcess3"/>
    <dgm:cxn modelId="{66238E71-4159-4BB7-B83A-F98D5597BBAE}" type="presOf" srcId="{09E8132B-A11C-4DCD-9B32-F3380DAC624B}" destId="{57C88491-944A-4003-9DB7-5114AE32AE9C}" srcOrd="1" destOrd="0" presId="urn:microsoft.com/office/officeart/2005/8/layout/bProcess3"/>
    <dgm:cxn modelId="{D07BB8E0-8AFD-4BB2-98A6-D8263E5A68FB}" type="presOf" srcId="{2D42DC3D-51F3-47B7-8E11-B26ACD201861}" destId="{5055178D-E5FD-414F-ADBD-C73BF52FFB34}" srcOrd="0" destOrd="0" presId="urn:microsoft.com/office/officeart/2005/8/layout/bProcess3"/>
    <dgm:cxn modelId="{375F66F1-8EB6-4772-B9E2-72692D0DA6CA}" type="presOf" srcId="{09E8132B-A11C-4DCD-9B32-F3380DAC624B}" destId="{C5B93A55-F733-4649-A8B3-E57EDD9EB08D}" srcOrd="0" destOrd="0" presId="urn:microsoft.com/office/officeart/2005/8/layout/bProcess3"/>
    <dgm:cxn modelId="{A87500D0-ABB1-4E4F-B6A9-9D197EB9D20C}" srcId="{2D42DC3D-51F3-47B7-8E11-B26ACD201861}" destId="{4832A3B7-BEDD-4225-8F87-C09D8512F371}" srcOrd="3" destOrd="0" parTransId="{6A8BB7C0-15D1-4D5E-8B65-30D7CC4FFA1D}" sibTransId="{BC4D0293-6554-404F-B1B0-A5694B4B9DCC}"/>
    <dgm:cxn modelId="{7C754D3E-9449-4BA8-B0CD-AB470113612E}" type="presOf" srcId="{CB022C47-A596-4154-8F92-8F29A0E65A24}" destId="{A1DE27F5-FF85-42B3-91C2-A0CCBED324FC}" srcOrd="1" destOrd="0" presId="urn:microsoft.com/office/officeart/2005/8/layout/bProcess3"/>
    <dgm:cxn modelId="{E5D54951-E75B-4E7C-A853-2D2B4DDB693B}" type="presOf" srcId="{4832A3B7-BEDD-4225-8F87-C09D8512F371}" destId="{7FF788BB-3F66-43DB-A409-5B2324F5FBBE}" srcOrd="0" destOrd="0" presId="urn:microsoft.com/office/officeart/2005/8/layout/bProcess3"/>
    <dgm:cxn modelId="{5A47BAC3-0F8F-4E21-A200-885DD0402256}" srcId="{2D42DC3D-51F3-47B7-8E11-B26ACD201861}" destId="{3BE865D1-3E3A-4074-9291-D0876FB483B9}" srcOrd="2" destOrd="0" parTransId="{8700E890-19BB-4647-B127-FEBE91B3AC7B}" sibTransId="{CB022C47-A596-4154-8F92-8F29A0E65A24}"/>
    <dgm:cxn modelId="{E34334B4-64A5-4FC9-925A-ED009B327A43}" srcId="{2D42DC3D-51F3-47B7-8E11-B26ACD201861}" destId="{A2F44D9A-CA2A-496A-823C-03769844081F}" srcOrd="0" destOrd="0" parTransId="{7B670716-5028-4C1D-A271-DE3AD19EE609}" sibTransId="{4D93398B-38E9-4EC2-88C2-4394F9F11C3B}"/>
    <dgm:cxn modelId="{758E8010-DC57-4C42-8A8F-7F03FEF594F1}" type="presOf" srcId="{4D93398B-38E9-4EC2-88C2-4394F9F11C3B}" destId="{8C3283F9-06F5-4AD2-B0E2-AE22A78A33A2}" srcOrd="0" destOrd="0" presId="urn:microsoft.com/office/officeart/2005/8/layout/bProcess3"/>
    <dgm:cxn modelId="{8DB47525-1D4F-4F28-AAB0-1A552BE8F1C1}" type="presOf" srcId="{A2F44D9A-CA2A-496A-823C-03769844081F}" destId="{FF4D147B-2CAB-406A-8E3B-2E5245631083}" srcOrd="0" destOrd="0" presId="urn:microsoft.com/office/officeart/2005/8/layout/bProcess3"/>
    <dgm:cxn modelId="{E3513C3E-525F-4150-9B16-BD162CBF19AD}" type="presOf" srcId="{CB022C47-A596-4154-8F92-8F29A0E65A24}" destId="{8BA89B07-E98C-479E-A8C8-ADA6624DEA1B}" srcOrd="0" destOrd="0" presId="urn:microsoft.com/office/officeart/2005/8/layout/bProcess3"/>
    <dgm:cxn modelId="{E1CD021C-EA9F-4B09-BF66-41802AE43892}" type="presParOf" srcId="{5055178D-E5FD-414F-ADBD-C73BF52FFB34}" destId="{FF4D147B-2CAB-406A-8E3B-2E5245631083}" srcOrd="0" destOrd="0" presId="urn:microsoft.com/office/officeart/2005/8/layout/bProcess3"/>
    <dgm:cxn modelId="{026848D3-8D26-4492-A966-11725C685321}" type="presParOf" srcId="{5055178D-E5FD-414F-ADBD-C73BF52FFB34}" destId="{8C3283F9-06F5-4AD2-B0E2-AE22A78A33A2}" srcOrd="1" destOrd="0" presId="urn:microsoft.com/office/officeart/2005/8/layout/bProcess3"/>
    <dgm:cxn modelId="{F1983A78-2E6E-4739-9628-0DB4249BA3CD}" type="presParOf" srcId="{8C3283F9-06F5-4AD2-B0E2-AE22A78A33A2}" destId="{B6E3976E-387D-4B60-A414-311B0094BA84}" srcOrd="0" destOrd="0" presId="urn:microsoft.com/office/officeart/2005/8/layout/bProcess3"/>
    <dgm:cxn modelId="{1127E622-D97E-4159-A639-910C0E008674}" type="presParOf" srcId="{5055178D-E5FD-414F-ADBD-C73BF52FFB34}" destId="{3895561B-73FE-4331-9E2B-4BC5DF3226A3}" srcOrd="2" destOrd="0" presId="urn:microsoft.com/office/officeart/2005/8/layout/bProcess3"/>
    <dgm:cxn modelId="{D6B9C103-8BF9-44CE-BEBA-1DCE0ABE7CC9}" type="presParOf" srcId="{5055178D-E5FD-414F-ADBD-C73BF52FFB34}" destId="{C5B93A55-F733-4649-A8B3-E57EDD9EB08D}" srcOrd="3" destOrd="0" presId="urn:microsoft.com/office/officeart/2005/8/layout/bProcess3"/>
    <dgm:cxn modelId="{0CD15CFA-FC43-4B3C-B1DB-3A73EEA62BEE}" type="presParOf" srcId="{C5B93A55-F733-4649-A8B3-E57EDD9EB08D}" destId="{57C88491-944A-4003-9DB7-5114AE32AE9C}" srcOrd="0" destOrd="0" presId="urn:microsoft.com/office/officeart/2005/8/layout/bProcess3"/>
    <dgm:cxn modelId="{4BA863D8-9ABB-4A3C-82BE-37381F41C892}" type="presParOf" srcId="{5055178D-E5FD-414F-ADBD-C73BF52FFB34}" destId="{CF3C6942-2F55-42C7-8F8D-2BDD5A728C19}" srcOrd="4" destOrd="0" presId="urn:microsoft.com/office/officeart/2005/8/layout/bProcess3"/>
    <dgm:cxn modelId="{8873D7B1-8DFB-40A4-BF32-3CFD7AAF5A11}" type="presParOf" srcId="{5055178D-E5FD-414F-ADBD-C73BF52FFB34}" destId="{8BA89B07-E98C-479E-A8C8-ADA6624DEA1B}" srcOrd="5" destOrd="0" presId="urn:microsoft.com/office/officeart/2005/8/layout/bProcess3"/>
    <dgm:cxn modelId="{36F598D3-6365-458B-A669-7E964DA586E1}" type="presParOf" srcId="{8BA89B07-E98C-479E-A8C8-ADA6624DEA1B}" destId="{A1DE27F5-FF85-42B3-91C2-A0CCBED324FC}" srcOrd="0" destOrd="0" presId="urn:microsoft.com/office/officeart/2005/8/layout/bProcess3"/>
    <dgm:cxn modelId="{C9B65A1E-91C7-497C-9F2D-D56D5941E480}" type="presParOf" srcId="{5055178D-E5FD-414F-ADBD-C73BF52FFB34}" destId="{7FF788BB-3F66-43DB-A409-5B2324F5FBBE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79AF3-3BDF-4726-8125-D1D7EF7B3338}">
      <dsp:nvSpPr>
        <dsp:cNvPr id="0" name=""/>
        <dsp:cNvSpPr/>
      </dsp:nvSpPr>
      <dsp:spPr>
        <a:xfrm>
          <a:off x="2469716" y="508281"/>
          <a:ext cx="2256804" cy="1196076"/>
        </a:xfrm>
        <a:prstGeom prst="ellipse">
          <a:avLst/>
        </a:pr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err="1" smtClean="0">
              <a:solidFill>
                <a:schemeClr val="tx1"/>
              </a:solidFill>
            </a:rPr>
            <a:t>Subject</a:t>
          </a:r>
          <a:r>
            <a:rPr lang="de-DE" sz="2000" kern="1200" dirty="0" smtClean="0">
              <a:solidFill>
                <a:schemeClr val="tx1"/>
              </a:solidFill>
            </a:rPr>
            <a:t> </a:t>
          </a:r>
          <a:r>
            <a:rPr lang="de-DE" sz="2000" kern="1200" dirty="0" err="1" smtClean="0">
              <a:solidFill>
                <a:schemeClr val="tx1"/>
              </a:solidFill>
            </a:rPr>
            <a:t>cataloguing</a:t>
          </a:r>
          <a:endParaRPr lang="de-DE" sz="2000" kern="1200" dirty="0">
            <a:solidFill>
              <a:schemeClr val="tx1"/>
            </a:solidFill>
          </a:endParaRPr>
        </a:p>
      </dsp:txBody>
      <dsp:txXfrm>
        <a:off x="2800217" y="683442"/>
        <a:ext cx="1595802" cy="845754"/>
      </dsp:txXfrm>
    </dsp:sp>
    <dsp:sp modelId="{801F8FB6-ED0F-4ADB-A28E-CD39CE03718A}">
      <dsp:nvSpPr>
        <dsp:cNvPr id="0" name=""/>
        <dsp:cNvSpPr/>
      </dsp:nvSpPr>
      <dsp:spPr>
        <a:xfrm rot="5283096">
          <a:off x="3379700" y="1949104"/>
          <a:ext cx="509206" cy="4417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rgbClr val="00B0F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>
        <a:off x="3443705" y="1971228"/>
        <a:ext cx="376691" cy="265031"/>
      </dsp:txXfrm>
    </dsp:sp>
    <dsp:sp modelId="{63A24A51-A1B9-440E-AC6B-6825BDA84B82}">
      <dsp:nvSpPr>
        <dsp:cNvPr id="0" name=""/>
        <dsp:cNvSpPr/>
      </dsp:nvSpPr>
      <dsp:spPr>
        <a:xfrm>
          <a:off x="2737057" y="2664291"/>
          <a:ext cx="1872217" cy="1296140"/>
        </a:xfrm>
        <a:prstGeom prst="ellipse">
          <a:avLst/>
        </a:pr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chemeClr val="tx1"/>
              </a:solidFill>
            </a:rPr>
            <a:t>DNB </a:t>
          </a:r>
          <a:r>
            <a:rPr lang="de-DE" sz="1800" kern="1200" dirty="0" err="1" smtClean="0">
              <a:solidFill>
                <a:schemeClr val="tx1"/>
              </a:solidFill>
            </a:rPr>
            <a:t>Subject</a:t>
          </a:r>
          <a:r>
            <a:rPr lang="de-DE" sz="1800" kern="1200" dirty="0" smtClean="0">
              <a:solidFill>
                <a:schemeClr val="tx1"/>
              </a:solidFill>
            </a:rPr>
            <a:t> </a:t>
          </a:r>
          <a:r>
            <a:rPr lang="de-DE" sz="1800" kern="1200" dirty="0" err="1" smtClean="0">
              <a:solidFill>
                <a:schemeClr val="tx1"/>
              </a:solidFill>
            </a:rPr>
            <a:t>Categories</a:t>
          </a:r>
          <a:endParaRPr lang="de-DE" sz="1800" kern="1200" dirty="0"/>
        </a:p>
      </dsp:txBody>
      <dsp:txXfrm>
        <a:off x="3011237" y="2854106"/>
        <a:ext cx="1323857" cy="916510"/>
      </dsp:txXfrm>
    </dsp:sp>
    <dsp:sp modelId="{16FC5A97-0E19-49BD-8E35-1C2A1B75E32E}">
      <dsp:nvSpPr>
        <dsp:cNvPr id="0" name=""/>
        <dsp:cNvSpPr/>
      </dsp:nvSpPr>
      <dsp:spPr>
        <a:xfrm rot="2127232">
          <a:off x="4483059" y="1822028"/>
          <a:ext cx="860635" cy="4417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rgbClr val="00B0F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>
        <a:off x="4495344" y="1871939"/>
        <a:ext cx="728120" cy="265031"/>
      </dsp:txXfrm>
    </dsp:sp>
    <dsp:sp modelId="{5FF72C0B-3AA9-4722-AABA-82A5301E6DDB}">
      <dsp:nvSpPr>
        <dsp:cNvPr id="0" name=""/>
        <dsp:cNvSpPr/>
      </dsp:nvSpPr>
      <dsp:spPr>
        <a:xfrm>
          <a:off x="5400604" y="2304268"/>
          <a:ext cx="1584153" cy="1299167"/>
        </a:xfrm>
        <a:prstGeom prst="ellipse">
          <a:avLst/>
        </a:pr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err="1" smtClean="0">
              <a:solidFill>
                <a:schemeClr val="tx1"/>
              </a:solidFill>
            </a:rPr>
            <a:t>Subject</a:t>
          </a:r>
          <a:r>
            <a:rPr lang="de-DE" sz="1800" kern="1200" dirty="0" smtClean="0">
              <a:solidFill>
                <a:schemeClr val="tx1"/>
              </a:solidFill>
            </a:rPr>
            <a:t> </a:t>
          </a:r>
          <a:r>
            <a:rPr lang="de-DE" sz="1800" kern="1200" dirty="0" err="1" smtClean="0">
              <a:solidFill>
                <a:schemeClr val="tx1"/>
              </a:solidFill>
            </a:rPr>
            <a:t>headings</a:t>
          </a:r>
          <a:endParaRPr lang="de-DE" sz="1800" kern="1200" dirty="0"/>
        </a:p>
      </dsp:txBody>
      <dsp:txXfrm>
        <a:off x="5632598" y="2494527"/>
        <a:ext cx="1120165" cy="918649"/>
      </dsp:txXfrm>
    </dsp:sp>
    <dsp:sp modelId="{53D3CDE3-5808-4A75-93C3-616FCB7F3F65}">
      <dsp:nvSpPr>
        <dsp:cNvPr id="0" name=""/>
        <dsp:cNvSpPr/>
      </dsp:nvSpPr>
      <dsp:spPr>
        <a:xfrm rot="8735032">
          <a:off x="1864503" y="1788440"/>
          <a:ext cx="831288" cy="4417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rgbClr val="00B0F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900" kern="1200"/>
        </a:p>
      </dsp:txBody>
      <dsp:txXfrm rot="10800000">
        <a:off x="1985420" y="1839334"/>
        <a:ext cx="698773" cy="265031"/>
      </dsp:txXfrm>
    </dsp:sp>
    <dsp:sp modelId="{0B6D4671-33AE-49EA-BBF7-6CADFD84A930}">
      <dsp:nvSpPr>
        <dsp:cNvPr id="0" name=""/>
        <dsp:cNvSpPr/>
      </dsp:nvSpPr>
      <dsp:spPr>
        <a:xfrm>
          <a:off x="216027" y="2232259"/>
          <a:ext cx="1581139" cy="1299167"/>
        </a:xfrm>
        <a:prstGeom prst="ellipse">
          <a:avLst/>
        </a:prstGeom>
        <a:noFill/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chemeClr val="tx1"/>
              </a:solidFill>
            </a:rPr>
            <a:t>DDC numbers</a:t>
          </a:r>
          <a:endParaRPr lang="de-DE" sz="1800" kern="1200" dirty="0"/>
        </a:p>
      </dsp:txBody>
      <dsp:txXfrm>
        <a:off x="447579" y="2422518"/>
        <a:ext cx="1118035" cy="9186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283F9-06F5-4AD2-B0E2-AE22A78A33A2}">
      <dsp:nvSpPr>
        <dsp:cNvPr id="0" name=""/>
        <dsp:cNvSpPr/>
      </dsp:nvSpPr>
      <dsp:spPr>
        <a:xfrm>
          <a:off x="3520126" y="672350"/>
          <a:ext cx="5185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55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65677" y="715324"/>
        <a:ext cx="27457" cy="5491"/>
      </dsp:txXfrm>
    </dsp:sp>
    <dsp:sp modelId="{FF4D147B-2CAB-406A-8E3B-2E5245631083}">
      <dsp:nvSpPr>
        <dsp:cNvPr id="0" name=""/>
        <dsp:cNvSpPr/>
      </dsp:nvSpPr>
      <dsp:spPr>
        <a:xfrm>
          <a:off x="1134280" y="1776"/>
          <a:ext cx="2387646" cy="1432587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err="1" smtClean="0"/>
            <a:t>Selection</a:t>
          </a:r>
          <a:r>
            <a:rPr lang="de-DE" sz="2500" kern="1200" dirty="0" smtClean="0"/>
            <a:t> Training </a:t>
          </a:r>
          <a:r>
            <a:rPr lang="de-DE" sz="2500" kern="1200" dirty="0" err="1" smtClean="0"/>
            <a:t>data</a:t>
          </a:r>
          <a:endParaRPr lang="de-DE" sz="2500" kern="1200" dirty="0"/>
        </a:p>
      </dsp:txBody>
      <dsp:txXfrm>
        <a:off x="1134280" y="1776"/>
        <a:ext cx="2387646" cy="1432587"/>
      </dsp:txXfrm>
    </dsp:sp>
    <dsp:sp modelId="{C5B93A55-F733-4649-A8B3-E57EDD9EB08D}">
      <dsp:nvSpPr>
        <dsp:cNvPr id="0" name=""/>
        <dsp:cNvSpPr/>
      </dsp:nvSpPr>
      <dsp:spPr>
        <a:xfrm>
          <a:off x="2328103" y="1432564"/>
          <a:ext cx="2936805" cy="518558"/>
        </a:xfrm>
        <a:custGeom>
          <a:avLst/>
          <a:gdLst/>
          <a:ahLst/>
          <a:cxnLst/>
          <a:rect l="0" t="0" r="0" b="0"/>
          <a:pathLst>
            <a:path>
              <a:moveTo>
                <a:pt x="2936805" y="0"/>
              </a:moveTo>
              <a:lnTo>
                <a:pt x="2936805" y="276379"/>
              </a:lnTo>
              <a:lnTo>
                <a:pt x="0" y="276379"/>
              </a:lnTo>
              <a:lnTo>
                <a:pt x="0" y="518558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21813" y="1689098"/>
        <a:ext cx="149385" cy="5491"/>
      </dsp:txXfrm>
    </dsp:sp>
    <dsp:sp modelId="{3895561B-73FE-4331-9E2B-4BC5DF3226A3}">
      <dsp:nvSpPr>
        <dsp:cNvPr id="0" name=""/>
        <dsp:cNvSpPr/>
      </dsp:nvSpPr>
      <dsp:spPr>
        <a:xfrm>
          <a:off x="4071085" y="1776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Parameter </a:t>
          </a:r>
          <a:r>
            <a:rPr lang="de-DE" sz="2500" kern="1200" dirty="0" err="1" smtClean="0"/>
            <a:t>setting</a:t>
          </a:r>
          <a:endParaRPr lang="de-DE" sz="2500" kern="1200" dirty="0"/>
        </a:p>
      </dsp:txBody>
      <dsp:txXfrm>
        <a:off x="4071085" y="1776"/>
        <a:ext cx="2387646" cy="1432587"/>
      </dsp:txXfrm>
    </dsp:sp>
    <dsp:sp modelId="{8BA89B07-E98C-479E-A8C8-ADA6624DEA1B}">
      <dsp:nvSpPr>
        <dsp:cNvPr id="0" name=""/>
        <dsp:cNvSpPr/>
      </dsp:nvSpPr>
      <dsp:spPr>
        <a:xfrm>
          <a:off x="3520126" y="2654097"/>
          <a:ext cx="5185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55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65677" y="2697071"/>
        <a:ext cx="27457" cy="5491"/>
      </dsp:txXfrm>
    </dsp:sp>
    <dsp:sp modelId="{CF3C6942-2F55-42C7-8F8D-2BDD5A728C19}">
      <dsp:nvSpPr>
        <dsp:cNvPr id="0" name=""/>
        <dsp:cNvSpPr/>
      </dsp:nvSpPr>
      <dsp:spPr>
        <a:xfrm>
          <a:off x="1134280" y="1983523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err="1" smtClean="0"/>
            <a:t>Linguistic</a:t>
          </a:r>
          <a:r>
            <a:rPr lang="de-DE" sz="2500" kern="1200" dirty="0" smtClean="0"/>
            <a:t> </a:t>
          </a:r>
          <a:r>
            <a:rPr lang="de-DE" sz="2500" kern="1200" dirty="0" err="1" smtClean="0"/>
            <a:t>analysis</a:t>
          </a:r>
          <a:endParaRPr lang="de-DE" sz="2500" kern="1200" dirty="0"/>
        </a:p>
      </dsp:txBody>
      <dsp:txXfrm>
        <a:off x="1134280" y="1983523"/>
        <a:ext cx="2387646" cy="1432587"/>
      </dsp:txXfrm>
    </dsp:sp>
    <dsp:sp modelId="{7FF788BB-3F66-43DB-A409-5B2324F5FBBE}">
      <dsp:nvSpPr>
        <dsp:cNvPr id="0" name=""/>
        <dsp:cNvSpPr/>
      </dsp:nvSpPr>
      <dsp:spPr>
        <a:xfrm>
          <a:off x="4071085" y="1983523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Training</a:t>
          </a:r>
          <a:endParaRPr lang="de-DE" sz="2500" kern="1200" dirty="0"/>
        </a:p>
      </dsp:txBody>
      <dsp:txXfrm>
        <a:off x="4071085" y="1983523"/>
        <a:ext cx="2387646" cy="14325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283F9-06F5-4AD2-B0E2-AE22A78A33A2}">
      <dsp:nvSpPr>
        <dsp:cNvPr id="0" name=""/>
        <dsp:cNvSpPr/>
      </dsp:nvSpPr>
      <dsp:spPr>
        <a:xfrm>
          <a:off x="3520126" y="672350"/>
          <a:ext cx="5185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55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65677" y="715324"/>
        <a:ext cx="27457" cy="5491"/>
      </dsp:txXfrm>
    </dsp:sp>
    <dsp:sp modelId="{FF4D147B-2CAB-406A-8E3B-2E5245631083}">
      <dsp:nvSpPr>
        <dsp:cNvPr id="0" name=""/>
        <dsp:cNvSpPr/>
      </dsp:nvSpPr>
      <dsp:spPr>
        <a:xfrm>
          <a:off x="1134280" y="1776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err="1" smtClean="0"/>
            <a:t>Selection</a:t>
          </a:r>
          <a:r>
            <a:rPr lang="de-DE" sz="2500" kern="1200" dirty="0" smtClean="0"/>
            <a:t> Training </a:t>
          </a:r>
          <a:r>
            <a:rPr lang="de-DE" sz="2500" kern="1200" dirty="0" err="1" smtClean="0"/>
            <a:t>data</a:t>
          </a:r>
          <a:endParaRPr lang="de-DE" sz="2500" kern="1200" dirty="0"/>
        </a:p>
      </dsp:txBody>
      <dsp:txXfrm>
        <a:off x="1134280" y="1776"/>
        <a:ext cx="2387646" cy="1432587"/>
      </dsp:txXfrm>
    </dsp:sp>
    <dsp:sp modelId="{C5B93A55-F733-4649-A8B3-E57EDD9EB08D}">
      <dsp:nvSpPr>
        <dsp:cNvPr id="0" name=""/>
        <dsp:cNvSpPr/>
      </dsp:nvSpPr>
      <dsp:spPr>
        <a:xfrm>
          <a:off x="2328103" y="1432564"/>
          <a:ext cx="2936805" cy="518558"/>
        </a:xfrm>
        <a:custGeom>
          <a:avLst/>
          <a:gdLst/>
          <a:ahLst/>
          <a:cxnLst/>
          <a:rect l="0" t="0" r="0" b="0"/>
          <a:pathLst>
            <a:path>
              <a:moveTo>
                <a:pt x="2936805" y="0"/>
              </a:moveTo>
              <a:lnTo>
                <a:pt x="2936805" y="276379"/>
              </a:lnTo>
              <a:lnTo>
                <a:pt x="0" y="276379"/>
              </a:lnTo>
              <a:lnTo>
                <a:pt x="0" y="518558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21813" y="1689098"/>
        <a:ext cx="149385" cy="5491"/>
      </dsp:txXfrm>
    </dsp:sp>
    <dsp:sp modelId="{3895561B-73FE-4331-9E2B-4BC5DF3226A3}">
      <dsp:nvSpPr>
        <dsp:cNvPr id="0" name=""/>
        <dsp:cNvSpPr/>
      </dsp:nvSpPr>
      <dsp:spPr>
        <a:xfrm>
          <a:off x="4071085" y="1776"/>
          <a:ext cx="2387646" cy="1432587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Parameter </a:t>
          </a:r>
          <a:r>
            <a:rPr lang="de-DE" sz="2500" kern="1200" dirty="0" err="1" smtClean="0"/>
            <a:t>setting</a:t>
          </a:r>
          <a:endParaRPr lang="de-DE" sz="2500" kern="1200" dirty="0"/>
        </a:p>
      </dsp:txBody>
      <dsp:txXfrm>
        <a:off x="4071085" y="1776"/>
        <a:ext cx="2387646" cy="1432587"/>
      </dsp:txXfrm>
    </dsp:sp>
    <dsp:sp modelId="{8BA89B07-E98C-479E-A8C8-ADA6624DEA1B}">
      <dsp:nvSpPr>
        <dsp:cNvPr id="0" name=""/>
        <dsp:cNvSpPr/>
      </dsp:nvSpPr>
      <dsp:spPr>
        <a:xfrm>
          <a:off x="3520126" y="2654097"/>
          <a:ext cx="5185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55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65677" y="2697071"/>
        <a:ext cx="27457" cy="5491"/>
      </dsp:txXfrm>
    </dsp:sp>
    <dsp:sp modelId="{CF3C6942-2F55-42C7-8F8D-2BDD5A728C19}">
      <dsp:nvSpPr>
        <dsp:cNvPr id="0" name=""/>
        <dsp:cNvSpPr/>
      </dsp:nvSpPr>
      <dsp:spPr>
        <a:xfrm>
          <a:off x="1134280" y="1983523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err="1" smtClean="0"/>
            <a:t>Linguistic</a:t>
          </a:r>
          <a:r>
            <a:rPr lang="de-DE" sz="2500" kern="1200" dirty="0" smtClean="0"/>
            <a:t> </a:t>
          </a:r>
          <a:r>
            <a:rPr lang="de-DE" sz="2500" kern="1200" dirty="0" err="1" smtClean="0"/>
            <a:t>analysis</a:t>
          </a:r>
          <a:endParaRPr lang="de-DE" sz="2500" kern="1200" dirty="0"/>
        </a:p>
      </dsp:txBody>
      <dsp:txXfrm>
        <a:off x="1134280" y="1983523"/>
        <a:ext cx="2387646" cy="1432587"/>
      </dsp:txXfrm>
    </dsp:sp>
    <dsp:sp modelId="{7FF788BB-3F66-43DB-A409-5B2324F5FBBE}">
      <dsp:nvSpPr>
        <dsp:cNvPr id="0" name=""/>
        <dsp:cNvSpPr/>
      </dsp:nvSpPr>
      <dsp:spPr>
        <a:xfrm>
          <a:off x="4071085" y="1983523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Training</a:t>
          </a:r>
          <a:endParaRPr lang="de-DE" sz="2500" kern="1200" dirty="0"/>
        </a:p>
      </dsp:txBody>
      <dsp:txXfrm>
        <a:off x="4071085" y="1983523"/>
        <a:ext cx="2387646" cy="14325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283F9-06F5-4AD2-B0E2-AE22A78A33A2}">
      <dsp:nvSpPr>
        <dsp:cNvPr id="0" name=""/>
        <dsp:cNvSpPr/>
      </dsp:nvSpPr>
      <dsp:spPr>
        <a:xfrm>
          <a:off x="3520126" y="672350"/>
          <a:ext cx="5185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55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65677" y="715324"/>
        <a:ext cx="27457" cy="5491"/>
      </dsp:txXfrm>
    </dsp:sp>
    <dsp:sp modelId="{FF4D147B-2CAB-406A-8E3B-2E5245631083}">
      <dsp:nvSpPr>
        <dsp:cNvPr id="0" name=""/>
        <dsp:cNvSpPr/>
      </dsp:nvSpPr>
      <dsp:spPr>
        <a:xfrm>
          <a:off x="1134280" y="1776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err="1" smtClean="0"/>
            <a:t>Selection</a:t>
          </a:r>
          <a:r>
            <a:rPr lang="de-DE" sz="2500" kern="1200" dirty="0" smtClean="0"/>
            <a:t> Training </a:t>
          </a:r>
          <a:r>
            <a:rPr lang="de-DE" sz="2500" kern="1200" dirty="0" err="1" smtClean="0"/>
            <a:t>data</a:t>
          </a:r>
          <a:endParaRPr lang="de-DE" sz="2500" kern="1200" dirty="0"/>
        </a:p>
      </dsp:txBody>
      <dsp:txXfrm>
        <a:off x="1134280" y="1776"/>
        <a:ext cx="2387646" cy="1432587"/>
      </dsp:txXfrm>
    </dsp:sp>
    <dsp:sp modelId="{C5B93A55-F733-4649-A8B3-E57EDD9EB08D}">
      <dsp:nvSpPr>
        <dsp:cNvPr id="0" name=""/>
        <dsp:cNvSpPr/>
      </dsp:nvSpPr>
      <dsp:spPr>
        <a:xfrm>
          <a:off x="2328103" y="1432564"/>
          <a:ext cx="2936805" cy="518558"/>
        </a:xfrm>
        <a:custGeom>
          <a:avLst/>
          <a:gdLst/>
          <a:ahLst/>
          <a:cxnLst/>
          <a:rect l="0" t="0" r="0" b="0"/>
          <a:pathLst>
            <a:path>
              <a:moveTo>
                <a:pt x="2936805" y="0"/>
              </a:moveTo>
              <a:lnTo>
                <a:pt x="2936805" y="276379"/>
              </a:lnTo>
              <a:lnTo>
                <a:pt x="0" y="276379"/>
              </a:lnTo>
              <a:lnTo>
                <a:pt x="0" y="518558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21813" y="1689098"/>
        <a:ext cx="149385" cy="5491"/>
      </dsp:txXfrm>
    </dsp:sp>
    <dsp:sp modelId="{3895561B-73FE-4331-9E2B-4BC5DF3226A3}">
      <dsp:nvSpPr>
        <dsp:cNvPr id="0" name=""/>
        <dsp:cNvSpPr/>
      </dsp:nvSpPr>
      <dsp:spPr>
        <a:xfrm>
          <a:off x="4071085" y="1776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Parameter </a:t>
          </a:r>
          <a:r>
            <a:rPr lang="de-DE" sz="2500" kern="1200" dirty="0" err="1" smtClean="0"/>
            <a:t>setting</a:t>
          </a:r>
          <a:endParaRPr lang="de-DE" sz="2500" kern="1200" dirty="0"/>
        </a:p>
      </dsp:txBody>
      <dsp:txXfrm>
        <a:off x="4071085" y="1776"/>
        <a:ext cx="2387646" cy="1432587"/>
      </dsp:txXfrm>
    </dsp:sp>
    <dsp:sp modelId="{8BA89B07-E98C-479E-A8C8-ADA6624DEA1B}">
      <dsp:nvSpPr>
        <dsp:cNvPr id="0" name=""/>
        <dsp:cNvSpPr/>
      </dsp:nvSpPr>
      <dsp:spPr>
        <a:xfrm>
          <a:off x="3520126" y="2654097"/>
          <a:ext cx="5185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55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65677" y="2697071"/>
        <a:ext cx="27457" cy="5491"/>
      </dsp:txXfrm>
    </dsp:sp>
    <dsp:sp modelId="{CF3C6942-2F55-42C7-8F8D-2BDD5A728C19}">
      <dsp:nvSpPr>
        <dsp:cNvPr id="0" name=""/>
        <dsp:cNvSpPr/>
      </dsp:nvSpPr>
      <dsp:spPr>
        <a:xfrm>
          <a:off x="1134280" y="1983523"/>
          <a:ext cx="2387646" cy="1432587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err="1" smtClean="0"/>
            <a:t>Linguistic</a:t>
          </a:r>
          <a:r>
            <a:rPr lang="de-DE" sz="2500" kern="1200" dirty="0" smtClean="0"/>
            <a:t> </a:t>
          </a:r>
          <a:r>
            <a:rPr lang="de-DE" sz="2500" kern="1200" dirty="0" err="1" smtClean="0"/>
            <a:t>analysis</a:t>
          </a:r>
          <a:endParaRPr lang="de-DE" sz="2500" kern="1200" dirty="0"/>
        </a:p>
      </dsp:txBody>
      <dsp:txXfrm>
        <a:off x="1134280" y="1983523"/>
        <a:ext cx="2387646" cy="1432587"/>
      </dsp:txXfrm>
    </dsp:sp>
    <dsp:sp modelId="{7FF788BB-3F66-43DB-A409-5B2324F5FBBE}">
      <dsp:nvSpPr>
        <dsp:cNvPr id="0" name=""/>
        <dsp:cNvSpPr/>
      </dsp:nvSpPr>
      <dsp:spPr>
        <a:xfrm>
          <a:off x="4071085" y="1983523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Training</a:t>
          </a:r>
          <a:endParaRPr lang="de-DE" sz="2500" kern="1200" dirty="0"/>
        </a:p>
      </dsp:txBody>
      <dsp:txXfrm>
        <a:off x="4071085" y="1983523"/>
        <a:ext cx="2387646" cy="14325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283F9-06F5-4AD2-B0E2-AE22A78A33A2}">
      <dsp:nvSpPr>
        <dsp:cNvPr id="0" name=""/>
        <dsp:cNvSpPr/>
      </dsp:nvSpPr>
      <dsp:spPr>
        <a:xfrm>
          <a:off x="3520126" y="672350"/>
          <a:ext cx="5185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55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65677" y="715324"/>
        <a:ext cx="27457" cy="5491"/>
      </dsp:txXfrm>
    </dsp:sp>
    <dsp:sp modelId="{FF4D147B-2CAB-406A-8E3B-2E5245631083}">
      <dsp:nvSpPr>
        <dsp:cNvPr id="0" name=""/>
        <dsp:cNvSpPr/>
      </dsp:nvSpPr>
      <dsp:spPr>
        <a:xfrm>
          <a:off x="1134280" y="1776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err="1" smtClean="0"/>
            <a:t>Selection</a:t>
          </a:r>
          <a:r>
            <a:rPr lang="de-DE" sz="2500" kern="1200" dirty="0" smtClean="0"/>
            <a:t> Training </a:t>
          </a:r>
          <a:r>
            <a:rPr lang="de-DE" sz="2500" kern="1200" dirty="0" err="1" smtClean="0"/>
            <a:t>data</a:t>
          </a:r>
          <a:endParaRPr lang="de-DE" sz="2500" kern="1200" dirty="0"/>
        </a:p>
      </dsp:txBody>
      <dsp:txXfrm>
        <a:off x="1134280" y="1776"/>
        <a:ext cx="2387646" cy="1432587"/>
      </dsp:txXfrm>
    </dsp:sp>
    <dsp:sp modelId="{C5B93A55-F733-4649-A8B3-E57EDD9EB08D}">
      <dsp:nvSpPr>
        <dsp:cNvPr id="0" name=""/>
        <dsp:cNvSpPr/>
      </dsp:nvSpPr>
      <dsp:spPr>
        <a:xfrm>
          <a:off x="2328103" y="1432564"/>
          <a:ext cx="2936805" cy="518558"/>
        </a:xfrm>
        <a:custGeom>
          <a:avLst/>
          <a:gdLst/>
          <a:ahLst/>
          <a:cxnLst/>
          <a:rect l="0" t="0" r="0" b="0"/>
          <a:pathLst>
            <a:path>
              <a:moveTo>
                <a:pt x="2936805" y="0"/>
              </a:moveTo>
              <a:lnTo>
                <a:pt x="2936805" y="276379"/>
              </a:lnTo>
              <a:lnTo>
                <a:pt x="0" y="276379"/>
              </a:lnTo>
              <a:lnTo>
                <a:pt x="0" y="518558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21813" y="1689098"/>
        <a:ext cx="149385" cy="5491"/>
      </dsp:txXfrm>
    </dsp:sp>
    <dsp:sp modelId="{3895561B-73FE-4331-9E2B-4BC5DF3226A3}">
      <dsp:nvSpPr>
        <dsp:cNvPr id="0" name=""/>
        <dsp:cNvSpPr/>
      </dsp:nvSpPr>
      <dsp:spPr>
        <a:xfrm>
          <a:off x="4071085" y="1776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Parameter </a:t>
          </a:r>
          <a:r>
            <a:rPr lang="de-DE" sz="2500" kern="1200" dirty="0" err="1" smtClean="0"/>
            <a:t>setting</a:t>
          </a:r>
          <a:endParaRPr lang="de-DE" sz="2500" kern="1200" dirty="0"/>
        </a:p>
      </dsp:txBody>
      <dsp:txXfrm>
        <a:off x="4071085" y="1776"/>
        <a:ext cx="2387646" cy="1432587"/>
      </dsp:txXfrm>
    </dsp:sp>
    <dsp:sp modelId="{8BA89B07-E98C-479E-A8C8-ADA6624DEA1B}">
      <dsp:nvSpPr>
        <dsp:cNvPr id="0" name=""/>
        <dsp:cNvSpPr/>
      </dsp:nvSpPr>
      <dsp:spPr>
        <a:xfrm>
          <a:off x="3520126" y="2654097"/>
          <a:ext cx="5185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1855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3765677" y="2697071"/>
        <a:ext cx="27457" cy="5491"/>
      </dsp:txXfrm>
    </dsp:sp>
    <dsp:sp modelId="{CF3C6942-2F55-42C7-8F8D-2BDD5A728C19}">
      <dsp:nvSpPr>
        <dsp:cNvPr id="0" name=""/>
        <dsp:cNvSpPr/>
      </dsp:nvSpPr>
      <dsp:spPr>
        <a:xfrm>
          <a:off x="1134280" y="1983523"/>
          <a:ext cx="2387646" cy="14325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err="1" smtClean="0"/>
            <a:t>Linguistic</a:t>
          </a:r>
          <a:r>
            <a:rPr lang="de-DE" sz="2500" kern="1200" dirty="0" smtClean="0"/>
            <a:t> </a:t>
          </a:r>
          <a:r>
            <a:rPr lang="de-DE" sz="2500" kern="1200" dirty="0" err="1" smtClean="0"/>
            <a:t>analysis</a:t>
          </a:r>
          <a:endParaRPr lang="de-DE" sz="2500" kern="1200" dirty="0"/>
        </a:p>
      </dsp:txBody>
      <dsp:txXfrm>
        <a:off x="1134280" y="1983523"/>
        <a:ext cx="2387646" cy="1432587"/>
      </dsp:txXfrm>
    </dsp:sp>
    <dsp:sp modelId="{7FF788BB-3F66-43DB-A409-5B2324F5FBBE}">
      <dsp:nvSpPr>
        <dsp:cNvPr id="0" name=""/>
        <dsp:cNvSpPr/>
      </dsp:nvSpPr>
      <dsp:spPr>
        <a:xfrm>
          <a:off x="4071085" y="1983523"/>
          <a:ext cx="2387646" cy="1432587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Training</a:t>
          </a:r>
          <a:endParaRPr lang="de-DE" sz="2500" kern="1200" dirty="0"/>
        </a:p>
      </dsp:txBody>
      <dsp:txXfrm>
        <a:off x="4071085" y="1983523"/>
        <a:ext cx="2387646" cy="14325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C4487-977F-4874-AB5F-FAA60AB8E02D}" type="datetimeFigureOut">
              <a:rPr lang="de-DE" smtClean="0"/>
              <a:t>10.05.2016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22C10-1E9C-426B-9CCC-3C9A7EE74B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190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6B60990-A456-4E15-8235-A772450F9E9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579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8503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The automatic classification of online publications started in 2012.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To predict the subject categories a machine learning method is used</a:t>
            </a:r>
            <a:r>
              <a:rPr lang="en-US" baseline="0" dirty="0" smtClean="0">
                <a:effectLst/>
              </a:rPr>
              <a:t>, called</a:t>
            </a:r>
            <a:r>
              <a:rPr lang="en-US" dirty="0" smtClean="0">
                <a:effectLst/>
              </a:rPr>
              <a:t> Support Vector machine.</a:t>
            </a:r>
            <a:r>
              <a:rPr lang="en-US" baseline="0" dirty="0" smtClean="0">
                <a:effectLst/>
              </a:rPr>
              <a:t> </a:t>
            </a:r>
            <a:endParaRPr lang="de-DE" dirty="0" smtClean="0"/>
          </a:p>
          <a:p>
            <a:endParaRPr lang="de-DE" baseline="0" dirty="0" smtClean="0"/>
          </a:p>
          <a:p>
            <a:r>
              <a:rPr lang="de-DE" baseline="0" dirty="0" smtClean="0"/>
              <a:t>All online </a:t>
            </a:r>
            <a:r>
              <a:rPr lang="de-DE" baseline="0" dirty="0" err="1" smtClean="0"/>
              <a:t>publications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processed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except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fiction</a:t>
            </a:r>
            <a:r>
              <a:rPr lang="de-DE" baseline="0" dirty="0" smtClean="0"/>
              <a:t>. </a:t>
            </a:r>
            <a:r>
              <a:rPr lang="en-US" dirty="0" smtClean="0">
                <a:effectLst/>
              </a:rPr>
              <a:t>The processing of this kind of literature did not produce good results. So we use the</a:t>
            </a:r>
            <a:r>
              <a:rPr lang="en-US" baseline="0" dirty="0" smtClean="0">
                <a:effectLst/>
              </a:rPr>
              <a:t> meta data of the publishers to sort this this kind of literature out.</a:t>
            </a:r>
          </a:p>
          <a:p>
            <a:endParaRPr lang="en-US" baseline="0" dirty="0" smtClean="0">
              <a:effectLst/>
            </a:endParaRPr>
          </a:p>
          <a:p>
            <a:r>
              <a:rPr lang="en-US" baseline="0" dirty="0" smtClean="0">
                <a:effectLst/>
              </a:rPr>
              <a:t>We can process pdfs and </a:t>
            </a:r>
            <a:r>
              <a:rPr lang="en-US" baseline="0" dirty="0" err="1" smtClean="0">
                <a:effectLst/>
              </a:rPr>
              <a:t>epubs</a:t>
            </a:r>
            <a:r>
              <a:rPr lang="en-US" baseline="0" dirty="0" smtClean="0">
                <a:effectLst/>
              </a:rPr>
              <a:t> written in German or English.</a:t>
            </a:r>
          </a:p>
          <a:p>
            <a:endParaRPr lang="en-US" baseline="0" dirty="0" smtClean="0">
              <a:effectLst/>
            </a:endParaRPr>
          </a:p>
          <a:p>
            <a:r>
              <a:rPr lang="en-US" baseline="0" dirty="0" smtClean="0">
                <a:effectLst/>
              </a:rPr>
              <a:t>Altogether 444.586 online publications have been classified since 2012.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9133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effectLst/>
              </a:rPr>
              <a:t>Machine Learning means the system learns by examples. After completion of the learning phase, the system generalizes the learned, and can now be classified unknown data. This means</a:t>
            </a:r>
            <a:r>
              <a:rPr lang="en-US" baseline="0" dirty="0" smtClean="0">
                <a:effectLst/>
              </a:rPr>
              <a:t> the system does not</a:t>
            </a:r>
            <a:r>
              <a:rPr lang="en-US" dirty="0" smtClean="0">
                <a:effectLst/>
              </a:rPr>
              <a:t> memorize the examples, it recognizes regularities in the learning data</a:t>
            </a:r>
            <a:r>
              <a:rPr lang="en-US" baseline="0" dirty="0" smtClean="0">
                <a:effectLst/>
              </a:rPr>
              <a:t>.</a:t>
            </a:r>
            <a:endParaRPr lang="de-DE" dirty="0" smtClean="0"/>
          </a:p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1283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The software we use is not a</a:t>
            </a:r>
            <a:r>
              <a:rPr lang="en-US" baseline="0" dirty="0" smtClean="0">
                <a:effectLst/>
              </a:rPr>
              <a:t> </a:t>
            </a:r>
            <a:r>
              <a:rPr lang="en-US" dirty="0" smtClean="0">
                <a:effectLst/>
              </a:rPr>
              <a:t>development of the German</a:t>
            </a:r>
            <a:r>
              <a:rPr lang="en-US" baseline="0" dirty="0" smtClean="0">
                <a:effectLst/>
              </a:rPr>
              <a:t> National Library,</a:t>
            </a:r>
            <a:r>
              <a:rPr lang="en-US" dirty="0" smtClean="0">
                <a:effectLst/>
              </a:rPr>
              <a:t> we use a customized software which is</a:t>
            </a:r>
            <a:r>
              <a:rPr lang="en-US" baseline="0" dirty="0" smtClean="0">
                <a:effectLst/>
              </a:rPr>
              <a:t> a development of the company </a:t>
            </a:r>
            <a:r>
              <a:rPr lang="en-US" dirty="0" smtClean="0">
                <a:effectLst/>
              </a:rPr>
              <a:t>Averbis.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We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cooperate with the company since 2009 and when you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look at the Version-Nr.    You can see a long developing process. </a:t>
            </a:r>
            <a:endParaRPr lang="de-DE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Further improvements are planed for the further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, because we are in a constant further development process.</a:t>
            </a:r>
          </a:p>
          <a:p>
            <a:endParaRPr lang="en-US" sz="120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91925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We have two workflows: the Training Workflow and the daily workflow. Daily in this context means the ongoing process which runs every day to automatically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assign the DNB subject categories to the incoming online publications.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Training means to create a computer prediction model which makes the daily automatic assignment possible.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9174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de-DE" dirty="0" smtClean="0">
              <a:latin typeface="Verdana" pitchFamily="34" charset="0"/>
            </a:endParaRPr>
          </a:p>
          <a:p>
            <a:pPr>
              <a:defRPr/>
            </a:pPr>
            <a:r>
              <a:rPr lang="de-DE" dirty="0" smtClean="0">
                <a:latin typeface="Verdana" pitchFamily="34" charset="0"/>
              </a:rPr>
              <a:t>Petrus Service -&gt; The </a:t>
            </a:r>
            <a:r>
              <a:rPr lang="de-DE" dirty="0" err="1" smtClean="0">
                <a:latin typeface="Verdana" pitchFamily="34" charset="0"/>
              </a:rPr>
              <a:t>connection</a:t>
            </a:r>
            <a:r>
              <a:rPr lang="de-DE" dirty="0" smtClean="0">
                <a:latin typeface="Verdana" pitchFamily="34" charset="0"/>
              </a:rPr>
              <a:t> </a:t>
            </a:r>
            <a:r>
              <a:rPr lang="de-DE" dirty="0" err="1" smtClean="0">
                <a:latin typeface="Verdana" pitchFamily="34" charset="0"/>
              </a:rPr>
              <a:t>between</a:t>
            </a:r>
            <a:r>
              <a:rPr lang="de-DE" dirty="0" smtClean="0">
                <a:latin typeface="Verdana" pitchFamily="34" charset="0"/>
              </a:rPr>
              <a:t> </a:t>
            </a:r>
            <a:r>
              <a:rPr lang="de-DE" dirty="0" err="1" smtClean="0">
                <a:latin typeface="Verdana" pitchFamily="34" charset="0"/>
              </a:rPr>
              <a:t>our</a:t>
            </a:r>
            <a:r>
              <a:rPr lang="de-DE" dirty="0" smtClean="0">
                <a:latin typeface="Verdana" pitchFamily="34" charset="0"/>
              </a:rPr>
              <a:t> </a:t>
            </a:r>
            <a:r>
              <a:rPr lang="de-DE" dirty="0" err="1" smtClean="0">
                <a:latin typeface="Verdana" pitchFamily="34" charset="0"/>
              </a:rPr>
              <a:t>repository</a:t>
            </a:r>
            <a:r>
              <a:rPr lang="de-DE" dirty="0" smtClean="0">
                <a:latin typeface="Verdana" pitchFamily="34" charset="0"/>
              </a:rPr>
              <a:t> / Database</a:t>
            </a:r>
            <a:r>
              <a:rPr lang="de-DE" baseline="0" dirty="0" smtClean="0">
                <a:latin typeface="Verdana" pitchFamily="34" charset="0"/>
              </a:rPr>
              <a:t> System </a:t>
            </a:r>
            <a:r>
              <a:rPr lang="de-DE" baseline="0" dirty="0" err="1" smtClean="0">
                <a:latin typeface="Verdana" pitchFamily="34" charset="0"/>
              </a:rPr>
              <a:t>and</a:t>
            </a:r>
            <a:r>
              <a:rPr lang="de-DE" baseline="0" dirty="0" smtClean="0">
                <a:latin typeface="Verdana" pitchFamily="34" charset="0"/>
              </a:rPr>
              <a:t> </a:t>
            </a:r>
            <a:r>
              <a:rPr lang="de-DE" baseline="0" dirty="0" err="1" smtClean="0">
                <a:latin typeface="Verdana" pitchFamily="34" charset="0"/>
              </a:rPr>
              <a:t>the</a:t>
            </a:r>
            <a:r>
              <a:rPr lang="de-DE" baseline="0" dirty="0" smtClean="0">
                <a:latin typeface="Verdana" pitchFamily="34" charset="0"/>
              </a:rPr>
              <a:t> </a:t>
            </a:r>
            <a:r>
              <a:rPr lang="de-DE" baseline="0" dirty="0" err="1" smtClean="0">
                <a:latin typeface="Verdana" pitchFamily="34" charset="0"/>
              </a:rPr>
              <a:t>averbis</a:t>
            </a:r>
            <a:r>
              <a:rPr lang="de-DE" baseline="0" dirty="0" smtClean="0">
                <a:latin typeface="Verdana" pitchFamily="34" charset="0"/>
              </a:rPr>
              <a:t> </a:t>
            </a:r>
            <a:r>
              <a:rPr lang="de-DE" baseline="0" dirty="0" err="1" smtClean="0">
                <a:latin typeface="Verdana" pitchFamily="34" charset="0"/>
              </a:rPr>
              <a:t>software</a:t>
            </a:r>
            <a:r>
              <a:rPr lang="de-DE" baseline="0" dirty="0" smtClean="0">
                <a:latin typeface="Verdana" pitchFamily="34" charset="0"/>
              </a:rPr>
              <a:t>.</a:t>
            </a:r>
          </a:p>
          <a:p>
            <a:pPr>
              <a:defRPr/>
            </a:pPr>
            <a:endParaRPr lang="de-DE" baseline="0" dirty="0" smtClean="0">
              <a:latin typeface="Verdana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Here you see the workflow that runs every night. The process is triggered by a list of ID-Numbers of the daily delivered online publications. The </a:t>
            </a:r>
            <a:r>
              <a:rPr lang="en-US" sz="1200" i="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Petrus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Service is the connection between our repository and  Database System and the Averbis software. The </a:t>
            </a:r>
            <a:r>
              <a:rPr lang="en-US" sz="1200" i="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Petrus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Service fetch the bibliographic records from database and the text items from repository; pre-process them, (that means unpacking,  conversion of formats (PDF, EPUB) and language recognition </a:t>
            </a:r>
            <a:r>
              <a:rPr lang="en-US" sz="1200" i="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etc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)   and transfer them via web service interface to the Averbis system. Then the </a:t>
            </a:r>
            <a:r>
              <a:rPr lang="en-US" sz="1200" i="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Petrus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Service return the results and store them in the database.</a:t>
            </a:r>
          </a:p>
          <a:p>
            <a:pPr>
              <a:defRPr/>
            </a:pPr>
            <a:endParaRPr lang="de-DE" baseline="0" dirty="0" smtClean="0">
              <a:latin typeface="Verdana" pitchFamily="34" charset="0"/>
            </a:endParaRPr>
          </a:p>
          <a:p>
            <a:pPr>
              <a:defRPr/>
            </a:pPr>
            <a:endParaRPr lang="de-DE" dirty="0" smtClean="0">
              <a:latin typeface="Verdana" pitchFamily="34" charset="0"/>
            </a:endParaRPr>
          </a:p>
        </p:txBody>
      </p:sp>
      <p:sp>
        <p:nvSpPr>
          <p:cNvPr id="2253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658CF8-A07C-4FC3-B01A-10B97D01B056}" type="slidenum">
              <a:rPr lang="de-DE" smtClean="0"/>
              <a:pPr/>
              <a:t>14</a:t>
            </a:fld>
            <a:endParaRPr 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The first step</a:t>
            </a:r>
            <a:r>
              <a:rPr lang="en-US" baseline="0" dirty="0" smtClean="0">
                <a:effectLst/>
              </a:rPr>
              <a:t> is the</a:t>
            </a:r>
            <a:r>
              <a:rPr lang="en-US" dirty="0" smtClean="0">
                <a:effectLst/>
              </a:rPr>
              <a:t> selection of an collection of texts with which the machine is to be trained.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2825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dirty="0" smtClean="0">
                <a:effectLst/>
              </a:rPr>
              <a:t>As training material we use online publications and digitized Tables of Contents of printed books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The training material must fulfill 2 conditions</a:t>
            </a:r>
          </a:p>
          <a:p>
            <a:endParaRPr lang="en-US" dirty="0" smtClean="0">
              <a:effectLst/>
            </a:endParaRPr>
          </a:p>
          <a:p>
            <a:pPr marL="228600" indent="-228600">
              <a:buAutoNum type="arabicPeriod"/>
            </a:pPr>
            <a:r>
              <a:rPr lang="en-US" dirty="0" smtClean="0">
                <a:effectLst/>
              </a:rPr>
              <a:t>it requires an </a:t>
            </a:r>
            <a:r>
              <a:rPr lang="en-US" dirty="0" err="1" smtClean="0">
                <a:effectLst/>
              </a:rPr>
              <a:t>intelectual</a:t>
            </a:r>
            <a:r>
              <a:rPr lang="en-US" dirty="0" smtClean="0">
                <a:effectLst/>
              </a:rPr>
              <a:t> assigned Subject Category </a:t>
            </a:r>
          </a:p>
          <a:p>
            <a:pPr marL="228600" indent="-228600">
              <a:buAutoNum type="arabicPeriod"/>
            </a:pPr>
            <a:r>
              <a:rPr lang="en-US" dirty="0" smtClean="0">
                <a:effectLst/>
              </a:rPr>
              <a:t>it must be in English or German language</a:t>
            </a:r>
          </a:p>
          <a:p>
            <a:pPr marL="0" indent="0">
              <a:buNone/>
            </a:pPr>
            <a:endParaRPr lang="en-US" dirty="0" smtClean="0">
              <a:effectLst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effectLst/>
              </a:rPr>
              <a:t>At</a:t>
            </a:r>
            <a:r>
              <a:rPr lang="en-US" baseline="0" dirty="0" smtClean="0">
                <a:effectLst/>
              </a:rPr>
              <a:t> the moment we use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96.802 Online publications and 257.198  TOC in German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effectLst/>
              </a:rPr>
              <a:t> and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54.053 Online publications and 43280 TOC in English as </a:t>
            </a:r>
            <a:r>
              <a:rPr lang="en-US" dirty="0" smtClean="0">
                <a:effectLst/>
              </a:rPr>
              <a:t>training material round</a:t>
            </a:r>
            <a:r>
              <a:rPr lang="en-US" baseline="0" dirty="0" smtClean="0">
                <a:effectLst/>
              </a:rPr>
              <a:t> about 450.000 Objects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pPr marL="0" indent="0">
              <a:buNone/>
            </a:pP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The number of training material is not available in all categories equal. That is one reason why some categories can be predicted better than others.</a:t>
            </a:r>
          </a:p>
          <a:p>
            <a:pPr marL="0" indent="0">
              <a:buNone/>
            </a:pPr>
            <a:endParaRPr lang="en-US" dirty="0" smtClean="0">
              <a:effectLst/>
            </a:endParaRPr>
          </a:p>
          <a:p>
            <a:pPr marL="0" indent="0">
              <a:buNone/>
            </a:pPr>
            <a:endParaRPr lang="en-US" dirty="0" smtClean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The amount of the training material depends on the category. For some categories there</a:t>
            </a:r>
            <a:r>
              <a:rPr lang="en-US" baseline="0" dirty="0" smtClean="0">
                <a:effectLst/>
              </a:rPr>
              <a:t> is a lot of material, for example in 610, medicine, while for others there is only a very small amount available. For example the category 310.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1937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6309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dirty="0" smtClean="0">
                <a:effectLst/>
              </a:rPr>
              <a:t>For the processing of the training data, different parameters can be set</a:t>
            </a:r>
            <a:endParaRPr lang="de-DE" dirty="0" smtClean="0"/>
          </a:p>
          <a:p>
            <a:pPr>
              <a:buFont typeface="Wingdings" panose="05000000000000000000" pitchFamily="2" charset="2"/>
              <a:buNone/>
            </a:pPr>
            <a:endParaRPr lang="de-DE" dirty="0" smtClean="0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de-DE" dirty="0" smtClean="0">
                <a:effectLst/>
              </a:rPr>
              <a:t>As an </a:t>
            </a:r>
            <a:r>
              <a:rPr lang="de-DE" dirty="0" err="1" smtClean="0">
                <a:effectLst/>
              </a:rPr>
              <a:t>an</a:t>
            </a:r>
            <a:r>
              <a:rPr lang="de-DE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example</a:t>
            </a:r>
            <a:r>
              <a:rPr lang="de-DE" dirty="0" smtClean="0">
                <a:effectLst/>
              </a:rPr>
              <a:t>:</a:t>
            </a:r>
            <a:endParaRPr lang="de-DE" dirty="0" smtClean="0"/>
          </a:p>
          <a:p>
            <a:pPr>
              <a:buFont typeface="Wingdings" panose="05000000000000000000" pitchFamily="2" charset="2"/>
              <a:buNone/>
            </a:pPr>
            <a:endParaRPr lang="de-DE" dirty="0" smtClean="0"/>
          </a:p>
          <a:p>
            <a:pPr>
              <a:buFont typeface="Wingdings" panose="05000000000000000000" pitchFamily="2" charset="2"/>
              <a:buNone/>
            </a:pPr>
            <a:r>
              <a:rPr lang="en-US" dirty="0" smtClean="0">
                <a:effectLst/>
              </a:rPr>
              <a:t>how many characters of the text to be processed</a:t>
            </a:r>
            <a:r>
              <a:rPr lang="de-DE" dirty="0" smtClean="0"/>
              <a:t> (40.000) </a:t>
            </a:r>
            <a:r>
              <a:rPr lang="de-DE" dirty="0" err="1" smtClean="0"/>
              <a:t>Characters</a:t>
            </a:r>
            <a:endParaRPr lang="de-DE" dirty="0" smtClean="0"/>
          </a:p>
          <a:p>
            <a:pPr>
              <a:buFont typeface="Wingdings" panose="05000000000000000000" pitchFamily="2" charset="2"/>
              <a:buNone/>
            </a:pPr>
            <a:endParaRPr lang="en-US" dirty="0" smtClean="0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dirty="0" smtClean="0">
                <a:effectLst/>
              </a:rPr>
              <a:t>Which algorithm should be used.</a:t>
            </a:r>
          </a:p>
          <a:p>
            <a:pPr>
              <a:buFont typeface="Wingdings" panose="05000000000000000000" pitchFamily="2" charset="2"/>
              <a:buNone/>
            </a:pPr>
            <a:endParaRPr lang="en-US" baseline="0" dirty="0" smtClean="0">
              <a:effectLst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de-DE" baseline="0" dirty="0" err="1" smtClean="0"/>
              <a:t>Meta</a:t>
            </a:r>
            <a:r>
              <a:rPr lang="de-DE" baseline="0" dirty="0" smtClean="0"/>
              <a:t> Data </a:t>
            </a:r>
            <a:r>
              <a:rPr lang="de-DE" baseline="0" dirty="0" err="1" smtClean="0"/>
              <a:t>Weighting</a:t>
            </a:r>
            <a:endParaRPr lang="de-DE" baseline="0" dirty="0" smtClean="0"/>
          </a:p>
          <a:p>
            <a:pPr>
              <a:buFont typeface="Wingdings" panose="05000000000000000000" pitchFamily="2" charset="2"/>
              <a:buNone/>
            </a:pPr>
            <a:endParaRPr lang="de-DE" baseline="0" dirty="0" smtClean="0"/>
          </a:p>
          <a:p>
            <a:pPr>
              <a:buFont typeface="Wingdings" panose="05000000000000000000" pitchFamily="2" charset="2"/>
              <a:buNone/>
            </a:pPr>
            <a:r>
              <a:rPr lang="de-DE" baseline="0" dirty="0" smtClean="0"/>
              <a:t>Etc.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25510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de-DE" dirty="0" err="1" smtClean="0"/>
              <a:t>When</a:t>
            </a:r>
            <a:r>
              <a:rPr lang="de-DE" baseline="0" dirty="0" smtClean="0"/>
              <a:t> all </a:t>
            </a:r>
            <a:r>
              <a:rPr lang="de-DE" baseline="0" dirty="0" err="1" smtClean="0"/>
              <a:t>settings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done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linguistic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analysis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started</a:t>
            </a:r>
            <a:r>
              <a:rPr lang="de-DE" baseline="0" dirty="0" smtClean="0"/>
              <a:t>. </a:t>
            </a:r>
            <a:r>
              <a:rPr lang="en-US" dirty="0" smtClean="0">
                <a:effectLst/>
              </a:rPr>
              <a:t>which means the text will be processed by various linguistic methods,</a:t>
            </a:r>
            <a:r>
              <a:rPr lang="en-US" baseline="0" dirty="0" smtClean="0">
                <a:effectLst/>
              </a:rPr>
              <a:t> for example stemming</a:t>
            </a:r>
            <a:r>
              <a:rPr lang="en-US" dirty="0" smtClean="0">
                <a:effectLst/>
              </a:rPr>
              <a:t>.</a:t>
            </a:r>
            <a:endParaRPr lang="de-DE" baseline="0" dirty="0" smtClean="0"/>
          </a:p>
          <a:p>
            <a:pPr>
              <a:buFontTx/>
              <a:buNone/>
            </a:pPr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630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19290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After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linguistic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analysis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you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„</a:t>
            </a:r>
            <a:r>
              <a:rPr lang="de-DE" baseline="0" dirty="0" err="1" smtClean="0"/>
              <a:t>normalised</a:t>
            </a:r>
            <a:r>
              <a:rPr lang="de-DE" baseline="0" dirty="0" smtClean="0"/>
              <a:t>“ </a:t>
            </a:r>
            <a:r>
              <a:rPr lang="de-DE" baseline="0" dirty="0" err="1" smtClean="0"/>
              <a:t>text</a:t>
            </a:r>
            <a:r>
              <a:rPr lang="de-DE" baseline="0" dirty="0" smtClean="0"/>
              <a:t>. The </a:t>
            </a:r>
            <a:r>
              <a:rPr lang="de-DE" baseline="0" dirty="0" err="1" smtClean="0"/>
              <a:t>words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now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attributs</a:t>
            </a:r>
            <a:r>
              <a:rPr lang="de-DE" baseline="0" dirty="0" smtClean="0"/>
              <a:t> / </a:t>
            </a:r>
            <a:r>
              <a:rPr lang="de-DE" baseline="0" dirty="0" err="1" smtClean="0"/>
              <a:t>features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text</a:t>
            </a:r>
            <a:r>
              <a:rPr lang="de-DE" baseline="0" dirty="0" smtClean="0"/>
              <a:t>.</a:t>
            </a:r>
          </a:p>
          <a:p>
            <a:endParaRPr lang="de-DE" baseline="0" dirty="0" smtClean="0"/>
          </a:p>
          <a:p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features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you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start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training</a:t>
            </a:r>
            <a:r>
              <a:rPr lang="de-DE" baseline="0" dirty="0" smtClean="0"/>
              <a:t>. </a:t>
            </a:r>
          </a:p>
          <a:p>
            <a:endParaRPr lang="de-DE" baseline="0" dirty="0" smtClean="0"/>
          </a:p>
          <a:p>
            <a:r>
              <a:rPr lang="en-US" dirty="0" smtClean="0">
                <a:effectLst/>
              </a:rPr>
              <a:t>When the training is completed, and the results are good, we can use the created model</a:t>
            </a:r>
            <a:r>
              <a:rPr lang="en-US" baseline="0" dirty="0" smtClean="0">
                <a:effectLst/>
              </a:rPr>
              <a:t> for </a:t>
            </a:r>
            <a:r>
              <a:rPr lang="en-US" dirty="0" smtClean="0">
                <a:effectLst/>
              </a:rPr>
              <a:t>the daily processing.</a:t>
            </a:r>
          </a:p>
          <a:p>
            <a:endParaRPr lang="en-US" dirty="0" smtClean="0">
              <a:effectLst/>
            </a:endParaRPr>
          </a:p>
          <a:p>
            <a:endParaRPr lang="en-US" dirty="0" smtClean="0">
              <a:effectLst/>
            </a:endParaRPr>
          </a:p>
          <a:p>
            <a:endParaRPr lang="en-US" baseline="0" dirty="0" smtClean="0">
              <a:effectLst/>
            </a:endParaRPr>
          </a:p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36309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How do we control the results of the automated classification</a:t>
            </a:r>
            <a:endParaRPr lang="de-DE" dirty="0" smtClean="0"/>
          </a:p>
          <a:p>
            <a:endParaRPr lang="de-DE" dirty="0" smtClean="0"/>
          </a:p>
          <a:p>
            <a:r>
              <a:rPr lang="en-US" dirty="0" smtClean="0">
                <a:effectLst/>
              </a:rPr>
              <a:t>Of course we can not check all publications, so we need to generating sample data.</a:t>
            </a:r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We have</a:t>
            </a:r>
            <a:r>
              <a:rPr lang="en-US" baseline="0" dirty="0" smtClean="0">
                <a:effectLst/>
              </a:rPr>
              <a:t> two possibilities, the intellectual supervision and the comparison with printed edition.</a:t>
            </a:r>
          </a:p>
          <a:p>
            <a:endParaRPr lang="en-US" baseline="0" dirty="0" smtClean="0">
              <a:effectLst/>
            </a:endParaRPr>
          </a:p>
          <a:p>
            <a:r>
              <a:rPr lang="en-US" baseline="0" dirty="0" smtClean="0">
                <a:effectLst/>
              </a:rPr>
              <a:t>Intellectual supervision,</a:t>
            </a:r>
            <a:r>
              <a:rPr lang="en-US" dirty="0" smtClean="0">
                <a:effectLst/>
              </a:rPr>
              <a:t> means the colleagues of the Department Subject</a:t>
            </a:r>
            <a:r>
              <a:rPr lang="en-US" baseline="0" dirty="0" smtClean="0">
                <a:effectLst/>
              </a:rPr>
              <a:t> </a:t>
            </a:r>
            <a:r>
              <a:rPr lang="en-US" baseline="0" dirty="0" err="1" smtClean="0">
                <a:effectLst/>
              </a:rPr>
              <a:t>catalouging</a:t>
            </a:r>
            <a:r>
              <a:rPr lang="en-US" baseline="0" dirty="0" smtClean="0">
                <a:effectLst/>
              </a:rPr>
              <a:t> will check a small part of the </a:t>
            </a:r>
            <a:r>
              <a:rPr lang="de-DE" dirty="0" err="1" smtClean="0">
                <a:effectLst/>
              </a:rPr>
              <a:t>automatically</a:t>
            </a:r>
            <a:r>
              <a:rPr lang="de-DE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assigned</a:t>
            </a:r>
            <a:r>
              <a:rPr lang="de-DE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categories</a:t>
            </a:r>
            <a:r>
              <a:rPr lang="de-DE" dirty="0" smtClean="0">
                <a:effectLst/>
              </a:rPr>
              <a:t>.</a:t>
            </a:r>
          </a:p>
          <a:p>
            <a:endParaRPr lang="de-DE" dirty="0" smtClean="0">
              <a:effectLst/>
            </a:endParaRPr>
          </a:p>
          <a:p>
            <a:r>
              <a:rPr lang="en-US" dirty="0" smtClean="0">
                <a:effectLst/>
              </a:rPr>
              <a:t>The second possibility is the comparison with books which have already been processed intellectually.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7347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 smtClean="0"/>
          </a:p>
          <a:p>
            <a:r>
              <a:rPr lang="en-US" dirty="0" smtClean="0">
                <a:effectLst/>
              </a:rPr>
              <a:t>We could verify a total of 18% of the machine-classified objects, we achieved an overall accuracy level of about 75%.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83323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So we come to the next part of the lecture, the </a:t>
            </a:r>
            <a:r>
              <a:rPr lang="de-DE" dirty="0" err="1" smtClean="0"/>
              <a:t>Machine-based</a:t>
            </a:r>
            <a:r>
              <a:rPr lang="de-DE" dirty="0" smtClean="0"/>
              <a:t> </a:t>
            </a:r>
            <a:r>
              <a:rPr lang="de-DE" dirty="0" err="1" smtClean="0"/>
              <a:t>issuing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DDC Short Numbers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Medicine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878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Sort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numbers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developed</a:t>
            </a:r>
            <a:r>
              <a:rPr lang="de-DE" baseline="0" dirty="0" smtClean="0"/>
              <a:t> in 2006/2007 </a:t>
            </a:r>
            <a:r>
              <a:rPr lang="de-DE" baseline="0" dirty="0" err="1" smtClean="0"/>
              <a:t>by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experts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medicine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subject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catalouging</a:t>
            </a:r>
            <a:r>
              <a:rPr lang="de-DE" baseline="0" dirty="0" smtClean="0"/>
              <a:t> Department.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 smtClean="0">
                <a:effectLst/>
              </a:rPr>
              <a:t>They</a:t>
            </a:r>
            <a:r>
              <a:rPr lang="de-DE" baseline="0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have</a:t>
            </a:r>
            <a:r>
              <a:rPr lang="de-DE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been</a:t>
            </a:r>
            <a:r>
              <a:rPr lang="de-DE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developed</a:t>
            </a:r>
            <a:r>
              <a:rPr lang="de-DE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for</a:t>
            </a:r>
            <a:r>
              <a:rPr lang="de-DE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subject</a:t>
            </a:r>
            <a:r>
              <a:rPr lang="de-DE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indexing</a:t>
            </a:r>
            <a:r>
              <a:rPr lang="de-DE" dirty="0" smtClean="0">
                <a:effectLst/>
              </a:rPr>
              <a:t> </a:t>
            </a:r>
            <a:r>
              <a:rPr lang="de-DE" dirty="0" err="1" smtClean="0">
                <a:effectLst/>
              </a:rPr>
              <a:t>of</a:t>
            </a:r>
            <a:r>
              <a:rPr lang="de-DE" baseline="0" dirty="0" smtClean="0">
                <a:effectLst/>
              </a:rPr>
              <a:t> </a:t>
            </a:r>
            <a:r>
              <a:rPr lang="de-DE" baseline="0" dirty="0" err="1" smtClean="0">
                <a:effectLst/>
              </a:rPr>
              <a:t>the</a:t>
            </a:r>
            <a:r>
              <a:rPr lang="de-DE" baseline="0" dirty="0" smtClean="0">
                <a:effectLst/>
              </a:rPr>
              <a:t> </a:t>
            </a:r>
            <a:r>
              <a:rPr lang="de-DE" baseline="0" dirty="0" err="1" smtClean="0">
                <a:effectLst/>
              </a:rPr>
              <a:t>huge</a:t>
            </a:r>
            <a:r>
              <a:rPr lang="de-DE" baseline="0" dirty="0" smtClean="0">
                <a:effectLst/>
              </a:rPr>
              <a:t> </a:t>
            </a:r>
            <a:r>
              <a:rPr lang="de-DE" baseline="0" dirty="0" err="1" smtClean="0">
                <a:effectLst/>
              </a:rPr>
              <a:t>amout</a:t>
            </a:r>
            <a:r>
              <a:rPr lang="de-DE" baseline="0" dirty="0" smtClean="0">
                <a:effectLst/>
              </a:rPr>
              <a:t> </a:t>
            </a:r>
            <a:r>
              <a:rPr lang="de-DE" baseline="0" dirty="0" err="1" smtClean="0">
                <a:effectLst/>
              </a:rPr>
              <a:t>of</a:t>
            </a:r>
            <a:r>
              <a:rPr lang="de-DE" baseline="0" dirty="0" smtClean="0">
                <a:effectLst/>
              </a:rPr>
              <a:t> </a:t>
            </a:r>
            <a:r>
              <a:rPr lang="de-DE" baseline="0" dirty="0" err="1" smtClean="0">
                <a:effectLst/>
              </a:rPr>
              <a:t>medical</a:t>
            </a:r>
            <a:r>
              <a:rPr lang="de-DE" baseline="0" dirty="0" smtClean="0">
                <a:effectLst/>
              </a:rPr>
              <a:t> </a:t>
            </a:r>
            <a:r>
              <a:rPr lang="de-DE" baseline="0" dirty="0" err="1" smtClean="0">
                <a:effectLst/>
              </a:rPr>
              <a:t>theses</a:t>
            </a:r>
            <a:r>
              <a:rPr lang="de-DE" baseline="0" dirty="0" smtClean="0">
                <a:effectLst/>
              </a:rPr>
              <a:t>.</a:t>
            </a:r>
            <a:endParaRPr lang="de-DE" dirty="0" smtClean="0"/>
          </a:p>
          <a:p>
            <a:endParaRPr lang="de-DE" baseline="0" dirty="0" smtClean="0"/>
          </a:p>
          <a:p>
            <a:r>
              <a:rPr lang="de-DE" baseline="0" dirty="0" err="1" smtClean="0"/>
              <a:t>Consits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140 </a:t>
            </a:r>
            <a:r>
              <a:rPr lang="de-DE" baseline="0" dirty="0" err="1" smtClean="0"/>
              <a:t>Categories</a:t>
            </a:r>
            <a:endParaRPr lang="de-DE" baseline="0" dirty="0" smtClean="0"/>
          </a:p>
          <a:p>
            <a:endParaRPr lang="de-DE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That is the Idea of the short numbers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was to make classification 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aster and time saving. That’s a big advantage when you have lost staff members and at the same time the amount of the incoming publications increases constantly. But we stop it after 3 years.</a:t>
            </a:r>
            <a:endParaRPr lang="de-DE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Three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Years ago the idea was born to use the DDC Short Numbers for automatic processing.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Because of the limited range of different short numbers it is perfect for automatic processing.</a:t>
            </a:r>
            <a:endParaRPr lang="de-DE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de-DE" baseline="0" dirty="0" smtClean="0"/>
          </a:p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67739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de-DE" dirty="0" smtClean="0">
              <a:effectLst/>
            </a:endParaRPr>
          </a:p>
          <a:p>
            <a:r>
              <a:rPr lang="de-DE" dirty="0" smtClean="0">
                <a:effectLst/>
              </a:rPr>
              <a:t>The Short </a:t>
            </a:r>
            <a:r>
              <a:rPr lang="de-DE" dirty="0" err="1" smtClean="0">
                <a:effectLst/>
              </a:rPr>
              <a:t>Number</a:t>
            </a:r>
            <a:r>
              <a:rPr lang="de-DE" baseline="0" dirty="0" smtClean="0">
                <a:effectLst/>
              </a:rPr>
              <a:t> in </a:t>
            </a:r>
            <a:r>
              <a:rPr lang="de-DE" baseline="0" dirty="0" err="1" smtClean="0">
                <a:effectLst/>
              </a:rPr>
              <a:t>this</a:t>
            </a:r>
            <a:r>
              <a:rPr lang="de-DE" baseline="0" dirty="0" smtClean="0">
                <a:effectLst/>
              </a:rPr>
              <a:t> </a:t>
            </a:r>
            <a:r>
              <a:rPr lang="de-DE" baseline="0" dirty="0" err="1" smtClean="0">
                <a:effectLst/>
              </a:rPr>
              <a:t>case</a:t>
            </a:r>
            <a:r>
              <a:rPr lang="de-DE" baseline="0" dirty="0" smtClean="0">
                <a:effectLst/>
              </a:rPr>
              <a:t> </a:t>
            </a:r>
            <a:r>
              <a:rPr lang="de-DE" baseline="0" dirty="0" err="1" smtClean="0">
                <a:effectLst/>
              </a:rPr>
              <a:t>is</a:t>
            </a:r>
            <a:r>
              <a:rPr lang="de-DE" baseline="0" dirty="0" smtClean="0">
                <a:effectLst/>
              </a:rPr>
              <a:t> 618.92 </a:t>
            </a:r>
            <a:r>
              <a:rPr lang="de-DE" dirty="0" err="1" smtClean="0">
                <a:effectLst/>
              </a:rPr>
              <a:t>Pediatrics</a:t>
            </a:r>
            <a:endParaRPr lang="de-DE" dirty="0" smtClean="0">
              <a:effectLst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43724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In </a:t>
            </a:r>
            <a:r>
              <a:rPr lang="de-DE" dirty="0" err="1" smtClean="0"/>
              <a:t>October</a:t>
            </a:r>
            <a:r>
              <a:rPr lang="de-DE" dirty="0" smtClean="0"/>
              <a:t> 2015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started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machine</a:t>
            </a:r>
            <a:r>
              <a:rPr lang="de-DE" dirty="0" smtClean="0"/>
              <a:t> </a:t>
            </a:r>
            <a:r>
              <a:rPr lang="de-DE" dirty="0" err="1" smtClean="0"/>
              <a:t>based</a:t>
            </a:r>
            <a:r>
              <a:rPr lang="de-DE" dirty="0" smtClean="0"/>
              <a:t> </a:t>
            </a:r>
            <a:r>
              <a:rPr lang="de-DE" dirty="0" err="1" smtClean="0"/>
              <a:t>assignment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baseline="0" dirty="0" smtClean="0"/>
              <a:t> DDC-Short Numbers.</a:t>
            </a:r>
          </a:p>
          <a:p>
            <a:endParaRPr lang="de-DE" baseline="0" dirty="0" smtClean="0"/>
          </a:p>
          <a:p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same </a:t>
            </a:r>
            <a:r>
              <a:rPr lang="de-DE" baseline="0" dirty="0" err="1" smtClean="0"/>
              <a:t>technique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use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assignment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r>
              <a:rPr lang="de-DE" baseline="0" dirty="0" smtClean="0"/>
              <a:t> DDC-</a:t>
            </a:r>
            <a:r>
              <a:rPr lang="de-DE" baseline="0" dirty="0" err="1" smtClean="0"/>
              <a:t>Subject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categories</a:t>
            </a:r>
            <a:endParaRPr lang="de-DE" baseline="0" dirty="0" smtClean="0"/>
          </a:p>
          <a:p>
            <a:endParaRPr lang="de-DE" baseline="0" dirty="0" smtClean="0"/>
          </a:p>
          <a:p>
            <a:r>
              <a:rPr lang="de-DE" baseline="0" dirty="0" err="1" smtClean="0"/>
              <a:t>Only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few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smal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changes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were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necessary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software</a:t>
            </a:r>
            <a:r>
              <a:rPr lang="de-DE" baseline="0" dirty="0" smtClean="0"/>
              <a:t>.</a:t>
            </a:r>
          </a:p>
          <a:p>
            <a:endParaRPr lang="de-DE" baseline="0" dirty="0" smtClean="0"/>
          </a:p>
          <a:p>
            <a:r>
              <a:rPr lang="de-DE" baseline="0" dirty="0" smtClean="0"/>
              <a:t>All online </a:t>
            </a:r>
            <a:r>
              <a:rPr lang="de-DE" baseline="0" dirty="0" err="1" smtClean="0"/>
              <a:t>publications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machine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based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subject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category</a:t>
            </a:r>
            <a:r>
              <a:rPr lang="de-DE" baseline="0" dirty="0" smtClean="0"/>
              <a:t> 610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processed</a:t>
            </a:r>
            <a:r>
              <a:rPr lang="de-DE" baseline="0" dirty="0" smtClean="0"/>
              <a:t>.</a:t>
            </a:r>
          </a:p>
          <a:p>
            <a:endParaRPr lang="de-DE" dirty="0" smtClean="0"/>
          </a:p>
          <a:p>
            <a:r>
              <a:rPr lang="de-DE" dirty="0" err="1" smtClean="0"/>
              <a:t>Since</a:t>
            </a:r>
            <a:r>
              <a:rPr lang="de-DE" dirty="0" smtClean="0"/>
              <a:t> Oktober 2015  8.121</a:t>
            </a:r>
            <a:r>
              <a:rPr lang="de-DE" baseline="0" dirty="0" smtClean="0"/>
              <a:t> online Publications </a:t>
            </a:r>
            <a:r>
              <a:rPr lang="de-DE" baseline="0" dirty="0" err="1" smtClean="0"/>
              <a:t>have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received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medical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short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numbers</a:t>
            </a:r>
            <a:r>
              <a:rPr lang="de-DE" baseline="0" dirty="0" smtClean="0"/>
              <a:t>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14987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effectLst/>
              </a:rPr>
              <a:t>We could verify a total of 14% of the machine-classified objects, we achieved an overall accuracy level of about 74%.</a:t>
            </a: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91236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will the future bring…</a:t>
            </a:r>
          </a:p>
          <a:p>
            <a:endParaRPr lang="en-US" dirty="0" smtClean="0"/>
          </a:p>
          <a:p>
            <a:r>
              <a:rPr lang="en-US" dirty="0" smtClean="0">
                <a:effectLst/>
              </a:rPr>
              <a:t>Of course we want to continue to improve results,</a:t>
            </a:r>
            <a:endParaRPr lang="de-DE" dirty="0" smtClean="0"/>
          </a:p>
          <a:p>
            <a:endParaRPr lang="de-DE" baseline="0" dirty="0" smtClean="0"/>
          </a:p>
          <a:p>
            <a:r>
              <a:rPr lang="en-US" dirty="0" smtClean="0">
                <a:effectLst/>
              </a:rPr>
              <a:t>If the Medical Short notations have proven, maybe</a:t>
            </a:r>
            <a:r>
              <a:rPr lang="en-US" baseline="0" dirty="0" smtClean="0">
                <a:effectLst/>
              </a:rPr>
              <a:t> we can develop </a:t>
            </a:r>
            <a:r>
              <a:rPr lang="en-US" dirty="0" smtClean="0">
                <a:effectLst/>
              </a:rPr>
              <a:t>short notations for additional categories. There</a:t>
            </a:r>
            <a:r>
              <a:rPr lang="en-US" baseline="0" dirty="0" smtClean="0">
                <a:effectLst/>
              </a:rPr>
              <a:t> will also be tests if the Abridged DDC could be used.</a:t>
            </a:r>
            <a:endParaRPr lang="de-DE" baseline="0" dirty="0" smtClean="0"/>
          </a:p>
          <a:p>
            <a:endParaRPr lang="de-DE" baseline="0" dirty="0" smtClean="0"/>
          </a:p>
          <a:p>
            <a:r>
              <a:rPr lang="en-US" dirty="0" smtClean="0">
                <a:effectLst/>
              </a:rPr>
              <a:t>An automatic assignment of “full" DDC Numbers will not be possible with this tool.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19446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8155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7551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Why we want,</a:t>
            </a:r>
            <a:r>
              <a:rPr lang="en-US" baseline="0" dirty="0" smtClean="0">
                <a:latin typeface="Arial" pitchFamily="34" charset="0"/>
                <a:cs typeface="Arial" pitchFamily="34" charset="0"/>
              </a:rPr>
              <a:t> why we need automatic cataloguing.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Here you can see the increasing number of online publications</a:t>
            </a:r>
            <a:r>
              <a:rPr lang="en-US" baseline="0" dirty="0" smtClean="0">
                <a:latin typeface="Arial" pitchFamily="34" charset="0"/>
                <a:cs typeface="Arial" pitchFamily="34" charset="0"/>
              </a:rPr>
              <a:t> from 2012 to 2015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baseline="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baseline="0" dirty="0" err="1" smtClean="0">
                <a:latin typeface="Arial" pitchFamily="34" charset="0"/>
                <a:cs typeface="Arial" pitchFamily="34" charset="0"/>
              </a:rPr>
              <a:t>Jährliche</a:t>
            </a:r>
            <a:r>
              <a:rPr lang="en-US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0" dirty="0" err="1" smtClean="0">
                <a:latin typeface="Arial" pitchFamily="34" charset="0"/>
                <a:cs typeface="Arial" pitchFamily="34" charset="0"/>
              </a:rPr>
              <a:t>Zugangszahlen</a:t>
            </a:r>
            <a:r>
              <a:rPr lang="en-US" baseline="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effectLst/>
              </a:rPr>
              <a:t>The amount of print publications on the other hand is only slightly decreasing</a:t>
            </a:r>
            <a:endParaRPr lang="en-US" baseline="0" dirty="0" smtClean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So it is no longer possible to catalog the large number of online publications by expert staff.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That is the reason why automatic procedures have been developed to support cataloging.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objectives of automatic cataloging are to improve work processes, to reduce human efforts and cycle times. 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9532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  <a:p>
            <a:r>
              <a:rPr lang="en-US" dirty="0" smtClean="0">
                <a:effectLst/>
              </a:rPr>
              <a:t>Here is a short overview of the activities of the</a:t>
            </a:r>
            <a:r>
              <a:rPr lang="en-US" baseline="0" dirty="0" smtClean="0">
                <a:effectLst/>
              </a:rPr>
              <a:t> German National Library</a:t>
            </a:r>
            <a:r>
              <a:rPr lang="en-US" dirty="0" smtClean="0">
                <a:effectLst/>
              </a:rPr>
              <a:t> since 2009 in the field of automatic </a:t>
            </a:r>
            <a:r>
              <a:rPr lang="en-US" dirty="0" err="1" smtClean="0">
                <a:effectLst/>
              </a:rPr>
              <a:t>catalouging</a:t>
            </a:r>
            <a:r>
              <a:rPr lang="en-US" dirty="0" smtClean="0">
                <a:effectLst/>
              </a:rPr>
              <a:t>.</a:t>
            </a:r>
            <a:endParaRPr lang="de-DE" baseline="0" dirty="0" smtClean="0"/>
          </a:p>
          <a:p>
            <a:endParaRPr lang="de-DE" baseline="0" dirty="0" smtClean="0">
              <a:effectLst/>
            </a:endParaRPr>
          </a:p>
          <a:p>
            <a:r>
              <a:rPr lang="en-US" dirty="0" smtClean="0">
                <a:effectLst/>
              </a:rPr>
              <a:t>The </a:t>
            </a:r>
            <a:r>
              <a:rPr lang="en-US" dirty="0" err="1" smtClean="0">
                <a:effectLst/>
              </a:rPr>
              <a:t>Petrus</a:t>
            </a:r>
            <a:r>
              <a:rPr lang="en-US" dirty="0" smtClean="0">
                <a:effectLst/>
              </a:rPr>
              <a:t> project started in 2009, within the project Automatic procedures should be developed to cope with future challenges.</a:t>
            </a:r>
            <a:endParaRPr lang="de-DE" baseline="0" dirty="0" smtClean="0"/>
          </a:p>
          <a:p>
            <a:endParaRPr lang="de-DE" baseline="0" dirty="0" smtClean="0"/>
          </a:p>
          <a:p>
            <a:r>
              <a:rPr lang="en-US" dirty="0" smtClean="0">
                <a:effectLst/>
              </a:rPr>
              <a:t>Wile the various subprojects of the </a:t>
            </a:r>
            <a:r>
              <a:rPr lang="en-US" dirty="0" err="1" smtClean="0">
                <a:effectLst/>
              </a:rPr>
              <a:t>Petrus</a:t>
            </a:r>
            <a:r>
              <a:rPr lang="en-US" baseline="0" dirty="0" smtClean="0">
                <a:effectLst/>
              </a:rPr>
              <a:t> </a:t>
            </a:r>
            <a:r>
              <a:rPr lang="en-US" dirty="0" smtClean="0">
                <a:effectLst/>
              </a:rPr>
              <a:t>project were still</a:t>
            </a:r>
            <a:r>
              <a:rPr lang="en-US" baseline="0" dirty="0" smtClean="0">
                <a:effectLst/>
              </a:rPr>
              <a:t> being in</a:t>
            </a:r>
            <a:r>
              <a:rPr lang="en-US" dirty="0" smtClean="0">
                <a:effectLst/>
              </a:rPr>
              <a:t> development in 2010, the intellectual</a:t>
            </a:r>
            <a:r>
              <a:rPr lang="en-US" baseline="0" dirty="0" smtClean="0">
                <a:effectLst/>
              </a:rPr>
              <a:t> cataloguing of online publications was already </a:t>
            </a:r>
            <a:r>
              <a:rPr lang="en-US" baseline="0" dirty="0" err="1" smtClean="0">
                <a:effectLst/>
              </a:rPr>
              <a:t>stopt</a:t>
            </a:r>
            <a:r>
              <a:rPr lang="en-US" baseline="0" dirty="0" smtClean="0">
                <a:effectLst/>
              </a:rPr>
              <a:t> </a:t>
            </a:r>
            <a:r>
              <a:rPr lang="en-US" baseline="0" dirty="0" err="1" smtClean="0">
                <a:effectLst/>
              </a:rPr>
              <a:t>completly</a:t>
            </a:r>
            <a:r>
              <a:rPr lang="en-US" dirty="0" smtClean="0">
                <a:effectLst/>
              </a:rPr>
              <a:t>.</a:t>
            </a:r>
            <a:endParaRPr lang="de-DE" baseline="0" dirty="0" smtClean="0"/>
          </a:p>
          <a:p>
            <a:endParaRPr lang="de-DE" baseline="0" dirty="0" smtClean="0"/>
          </a:p>
          <a:p>
            <a:r>
              <a:rPr lang="en-US" dirty="0" smtClean="0">
                <a:effectLst/>
              </a:rPr>
              <a:t>In 2012, the first machine process was put into operation, the automatic assignment of DNB Subject categories.</a:t>
            </a:r>
            <a:endParaRPr lang="de-DE" baseline="0" dirty="0" smtClean="0"/>
          </a:p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2014 launched the automatic assignment of subject</a:t>
            </a:r>
            <a:r>
              <a:rPr lang="en-US" baseline="0" dirty="0" smtClean="0">
                <a:effectLst/>
              </a:rPr>
              <a:t> headings</a:t>
            </a:r>
            <a:r>
              <a:rPr lang="en-US" dirty="0" smtClean="0">
                <a:effectLst/>
              </a:rPr>
              <a:t>.</a:t>
            </a:r>
            <a:endParaRPr lang="de-DE" baseline="0" dirty="0" smtClean="0"/>
          </a:p>
          <a:p>
            <a:endParaRPr lang="de-DE" baseline="0" dirty="0" smtClean="0"/>
          </a:p>
          <a:p>
            <a:r>
              <a:rPr lang="en-US" dirty="0" err="1" smtClean="0">
                <a:effectLst/>
              </a:rPr>
              <a:t>Finaly</a:t>
            </a:r>
            <a:r>
              <a:rPr lang="en-US" dirty="0" smtClean="0">
                <a:effectLst/>
              </a:rPr>
              <a:t>, in October 2015 the latest machine process was put into operation, the automatic assignment of DDC Short Numbers also in October 2015, the </a:t>
            </a:r>
            <a:r>
              <a:rPr lang="en-US" dirty="0" err="1" smtClean="0">
                <a:effectLst/>
              </a:rPr>
              <a:t>Petrus</a:t>
            </a:r>
            <a:r>
              <a:rPr lang="en-US" dirty="0" smtClean="0">
                <a:effectLst/>
              </a:rPr>
              <a:t> project was officially completed.</a:t>
            </a:r>
            <a:endParaRPr lang="de-DE" baseline="0" dirty="0" smtClean="0"/>
          </a:p>
          <a:p>
            <a:endParaRPr lang="de-DE" baseline="0" dirty="0" smtClean="0"/>
          </a:p>
          <a:p>
            <a:endParaRPr lang="de-DE" baseline="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6630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The last slide has given you Information</a:t>
            </a:r>
            <a:r>
              <a:rPr lang="en-US" baseline="0" dirty="0" smtClean="0">
                <a:effectLst/>
              </a:rPr>
              <a:t> about the development of machine based indexing in the German national Library. B</a:t>
            </a:r>
            <a:r>
              <a:rPr lang="en-US" dirty="0" smtClean="0">
                <a:effectLst/>
              </a:rPr>
              <a:t>ut what about the "normal" intellectual indexing at</a:t>
            </a:r>
            <a:r>
              <a:rPr lang="en-US" baseline="0" dirty="0" smtClean="0">
                <a:effectLst/>
              </a:rPr>
              <a:t> the German National library in general</a:t>
            </a:r>
            <a:r>
              <a:rPr lang="en-US" dirty="0" smtClean="0">
                <a:effectLst/>
              </a:rPr>
              <a:t>.</a:t>
            </a:r>
            <a:endParaRPr lang="en-US" sz="120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 subject cataloguing at the GNL is based on 3 Columns. </a:t>
            </a:r>
            <a:endParaRPr lang="de-DE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 first column are the DNB subject categories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 second column is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the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DDC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and the last one are the subject headings.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But only the DNB subject categories are obligatory. The assignment of DDC-numbers and subject headings depend on the kind of publication.</a:t>
            </a:r>
          </a:p>
          <a:p>
            <a:endParaRPr lang="de-DE" baseline="0" dirty="0" smtClean="0"/>
          </a:p>
          <a:p>
            <a:r>
              <a:rPr lang="en-US" dirty="0" smtClean="0">
                <a:effectLst/>
              </a:rPr>
              <a:t>For online publications, we can say,</a:t>
            </a:r>
            <a:r>
              <a:rPr lang="en-US" baseline="0" dirty="0" smtClean="0">
                <a:effectLst/>
              </a:rPr>
              <a:t> a</a:t>
            </a:r>
            <a:r>
              <a:rPr lang="de-DE" dirty="0" err="1" smtClean="0"/>
              <a:t>ll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3 </a:t>
            </a:r>
            <a:r>
              <a:rPr lang="de-DE" dirty="0" err="1" smtClean="0"/>
              <a:t>columns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less</a:t>
            </a:r>
            <a:r>
              <a:rPr lang="de-DE" dirty="0" smtClean="0"/>
              <a:t> </a:t>
            </a:r>
            <a:r>
              <a:rPr lang="de-DE" dirty="0" err="1" smtClean="0"/>
              <a:t>covered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machine</a:t>
            </a:r>
            <a:r>
              <a:rPr lang="de-DE" dirty="0" smtClean="0"/>
              <a:t> </a:t>
            </a:r>
            <a:r>
              <a:rPr lang="de-DE" dirty="0" err="1" smtClean="0"/>
              <a:t>processes</a:t>
            </a:r>
            <a:r>
              <a:rPr lang="de-DE" dirty="0" smtClean="0"/>
              <a:t>.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assignment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DDC-</a:t>
            </a:r>
            <a:r>
              <a:rPr lang="de-DE" dirty="0" err="1" smtClean="0"/>
              <a:t>numbers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verry</a:t>
            </a:r>
            <a:r>
              <a:rPr lang="de-DE" dirty="0" smtClean="0"/>
              <a:t> </a:t>
            </a:r>
            <a:r>
              <a:rPr lang="de-DE" dirty="0" err="1" smtClean="0"/>
              <a:t>rudimentary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29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9133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First, some information about the DNB Subject Categories</a:t>
            </a:r>
            <a:endParaRPr lang="en-US" sz="1200" kern="1200" dirty="0" smtClean="0">
              <a:solidFill>
                <a:srgbClr val="FFC000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en-US" sz="1200" kern="1200" dirty="0" smtClean="0">
              <a:solidFill>
                <a:srgbClr val="FFC000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rgbClr val="FFC000"/>
                </a:solidFill>
                <a:effectLst/>
                <a:latin typeface="Arial" charset="0"/>
                <a:ea typeface="+mn-ea"/>
                <a:cs typeface="Arial" charset="0"/>
              </a:rPr>
              <a:t>The DNB Subject Categories were established, in 2004 to give a new structure to the national bibliography </a:t>
            </a:r>
            <a:r>
              <a:rPr lang="en-US" sz="1200" kern="1200" baseline="0" dirty="0" smtClean="0">
                <a:solidFill>
                  <a:srgbClr val="FFC000"/>
                </a:solidFill>
                <a:effectLst/>
                <a:latin typeface="Arial" charset="0"/>
                <a:ea typeface="+mn-ea"/>
                <a:cs typeface="Arial" charset="0"/>
              </a:rPr>
              <a:t> of Austria, Germany and German-speaking Switzerland</a:t>
            </a:r>
            <a:endParaRPr lang="en-US" sz="1200" kern="1200" dirty="0" smtClean="0">
              <a:solidFill>
                <a:srgbClr val="FFC000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de-DE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 DNB Subject Categories are based on the first three hierarchy levels of the DDC, but they are not always fully identical.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In the moment we have 102 categories.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628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Here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are some example of the DNB Subject Categories.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It is not always easy to find the right categories. The reason why some publications belong to one group and some to the other it is sometimes hard to understand for humans.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For 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maschine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it is much harder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. </a:t>
            </a:r>
            <a:r>
              <a:rPr lang="de-DE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For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  <a:r>
              <a:rPr lang="de-DE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Example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  <a:r>
              <a:rPr lang="de-DE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  <a:r>
              <a:rPr lang="de-DE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Differences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  <a:r>
              <a:rPr lang="de-DE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between</a:t>
            </a:r>
            <a:r>
              <a:rPr lang="de-DE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330 oder 650…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B60990-A456-4E15-8235-A772450F9E97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924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dnb_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088" y="404813"/>
            <a:ext cx="1236662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Rectangle 7"/>
          <p:cNvSpPr>
            <a:spLocks noGrp="1" noChangeArrowheads="1"/>
          </p:cNvSpPr>
          <p:nvPr>
            <p:ph type="ctrTitle"/>
          </p:nvPr>
        </p:nvSpPr>
        <p:spPr>
          <a:xfrm>
            <a:off x="827088" y="3343275"/>
            <a:ext cx="7593012" cy="1295400"/>
          </a:xfrm>
        </p:spPr>
        <p:txBody>
          <a:bodyPr/>
          <a:lstStyle>
            <a:lvl1pPr>
              <a:lnSpc>
                <a:spcPts val="3600"/>
              </a:lnSpc>
              <a:defRPr sz="3200"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827088" y="2914650"/>
            <a:ext cx="7593012" cy="385763"/>
          </a:xfrm>
        </p:spPr>
        <p:txBody>
          <a:bodyPr/>
          <a:lstStyle>
            <a:lvl1pPr marL="0" indent="0">
              <a:buFont typeface="Verdana" pitchFamily="34" charset="0"/>
              <a:buNone/>
              <a:defRPr sz="2000"/>
            </a:lvl1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>
            <a:lvl1pPr>
              <a:lnSpc>
                <a:spcPts val="3000"/>
              </a:lnSpc>
              <a:defRPr b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827088" y="2422800"/>
            <a:ext cx="7593012" cy="3697200"/>
          </a:xfrm>
        </p:spPr>
        <p:txBody>
          <a:bodyPr/>
          <a:lstStyle>
            <a:lvl1pPr>
              <a:lnSpc>
                <a:spcPts val="3000"/>
              </a:lnSpc>
              <a:spcBef>
                <a:spcPts val="1680"/>
              </a:spcBef>
              <a:defRPr sz="2600" b="1"/>
            </a:lvl1pPr>
            <a:lvl2pPr marL="1076325" indent="-452438">
              <a:lnSpc>
                <a:spcPts val="2400"/>
              </a:lnSpc>
              <a:spcBef>
                <a:spcPts val="300"/>
              </a:spcBef>
              <a:defRPr sz="2000"/>
            </a:lvl2pPr>
            <a:lvl3pPr marL="1341438" indent="-265113">
              <a:lnSpc>
                <a:spcPts val="2400"/>
              </a:lnSpc>
              <a:spcBef>
                <a:spcPts val="300"/>
              </a:spcBef>
              <a:defRPr sz="2000"/>
            </a:lvl3pPr>
            <a:lvl4pPr marL="1600200" indent="-258763">
              <a:lnSpc>
                <a:spcPts val="2400"/>
              </a:lnSpc>
              <a:spcBef>
                <a:spcPts val="300"/>
              </a:spcBef>
              <a:defRPr sz="2000"/>
            </a:lvl4pPr>
            <a:lvl5pPr marL="1879600" indent="-265113">
              <a:lnSpc>
                <a:spcPts val="2400"/>
              </a:lnSpc>
              <a:spcBef>
                <a:spcPts val="300"/>
              </a:spcBef>
              <a:defRPr sz="200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0"/>
          </p:nvPr>
        </p:nvSpPr>
        <p:spPr>
          <a:xfrm>
            <a:off x="514350" y="6384925"/>
            <a:ext cx="7874000" cy="152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3000"/>
              </a:lnSpc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68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und zwei Aufzählu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3000"/>
              </a:lnSpc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27088" y="2698750"/>
            <a:ext cx="3719512" cy="3417888"/>
          </a:xfrm>
        </p:spPr>
        <p:txBody>
          <a:bodyPr/>
          <a:lstStyle>
            <a:lvl1pPr>
              <a:spcBef>
                <a:spcPts val="1200"/>
              </a:spcBef>
              <a:defRPr sz="2000"/>
            </a:lvl1pPr>
            <a:lvl2pPr>
              <a:lnSpc>
                <a:spcPts val="2000"/>
              </a:lnSpc>
              <a:spcBef>
                <a:spcPts val="300"/>
              </a:spcBef>
              <a:defRPr sz="1600"/>
            </a:lvl2pPr>
            <a:lvl3pPr>
              <a:lnSpc>
                <a:spcPts val="2000"/>
              </a:lnSpc>
              <a:spcBef>
                <a:spcPts val="300"/>
              </a:spcBef>
              <a:defRPr sz="1600"/>
            </a:lvl3pPr>
            <a:lvl4pPr>
              <a:lnSpc>
                <a:spcPts val="2000"/>
              </a:lnSpc>
              <a:spcBef>
                <a:spcPts val="300"/>
              </a:spcBef>
              <a:defRPr sz="1600"/>
            </a:lvl4pPr>
            <a:lvl5pPr>
              <a:lnSpc>
                <a:spcPts val="2000"/>
              </a:lnSpc>
              <a:spcBef>
                <a:spcPts val="3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9000" y="2698750"/>
            <a:ext cx="3721100" cy="3417888"/>
          </a:xfrm>
        </p:spPr>
        <p:txBody>
          <a:bodyPr/>
          <a:lstStyle>
            <a:lvl1pPr>
              <a:spcBef>
                <a:spcPts val="1200"/>
              </a:spcBef>
              <a:defRPr lang="de-DE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lnSpc>
                <a:spcPts val="2000"/>
              </a:lnSpc>
              <a:spcBef>
                <a:spcPts val="300"/>
              </a:spcBef>
              <a:defRPr sz="1600"/>
            </a:lvl2pPr>
            <a:lvl3pPr>
              <a:lnSpc>
                <a:spcPts val="2000"/>
              </a:lnSpc>
              <a:spcBef>
                <a:spcPts val="300"/>
              </a:spcBef>
              <a:defRPr sz="1600"/>
            </a:lvl3pPr>
            <a:lvl4pPr>
              <a:lnSpc>
                <a:spcPts val="2000"/>
              </a:lnSpc>
              <a:spcBef>
                <a:spcPts val="300"/>
              </a:spcBef>
              <a:defRPr sz="1600"/>
            </a:lvl4pPr>
            <a:lvl5pPr>
              <a:lnSpc>
                <a:spcPts val="2000"/>
              </a:lnSpc>
              <a:spcBef>
                <a:spcPts val="3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3000"/>
              </a:lnSpc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_mit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808080"/>
                </a:solidFill>
              </a:rPr>
              <a:t>| 29      | Machine-based issuing of DNB Subject Categories and DDC Short Numbers for Medicine | 25. April 2016</a:t>
            </a:r>
            <a:endParaRPr lang="de-DE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738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827088" y="2698750"/>
            <a:ext cx="7593012" cy="3417888"/>
          </a:xfrm>
        </p:spPr>
        <p:txBody>
          <a:bodyPr/>
          <a:lstStyle>
            <a:lvl1pPr>
              <a:spcBef>
                <a:spcPts val="1680"/>
              </a:spcBef>
              <a:buNone/>
              <a:defRPr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und zwei Obje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3000"/>
              </a:lnSpc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27088" y="2698750"/>
            <a:ext cx="3719512" cy="3417888"/>
          </a:xfrm>
        </p:spPr>
        <p:txBody>
          <a:bodyPr/>
          <a:lstStyle>
            <a:lvl1pPr>
              <a:spcBef>
                <a:spcPts val="1200"/>
              </a:spcBef>
              <a:buNone/>
              <a:defRPr sz="20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9000" y="2698750"/>
            <a:ext cx="3721100" cy="3417888"/>
          </a:xfrm>
        </p:spPr>
        <p:txBody>
          <a:bodyPr/>
          <a:lstStyle>
            <a:lvl1pPr>
              <a:spcBef>
                <a:spcPts val="1200"/>
              </a:spcBef>
              <a:buNone/>
              <a:defRPr sz="2000"/>
            </a:lvl1pPr>
            <a:lvl2pPr>
              <a:lnSpc>
                <a:spcPts val="2000"/>
              </a:lnSpc>
              <a:defRPr sz="1600"/>
            </a:lvl2pPr>
            <a:lvl3pPr>
              <a:lnSpc>
                <a:spcPts val="2000"/>
              </a:lnSpc>
              <a:defRPr sz="1600"/>
            </a:lvl3pPr>
            <a:lvl4pPr>
              <a:lnSpc>
                <a:spcPts val="2000"/>
              </a:lnSpc>
              <a:defRPr sz="1600"/>
            </a:lvl4pPr>
            <a:lvl5pPr>
              <a:lnSpc>
                <a:spcPts val="2000"/>
              </a:lnSpc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1619250"/>
            <a:ext cx="7593012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2698750"/>
            <a:ext cx="7593012" cy="341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4350" y="6384925"/>
            <a:ext cx="787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  <p:pic>
        <p:nvPicPr>
          <p:cNvPr id="1029" name="Picture 10" descr="dnb_RGB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812088" y="404813"/>
            <a:ext cx="1236662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35" r:id="rId3"/>
    <p:sldLayoutId id="2147483736" r:id="rId4"/>
    <p:sldLayoutId id="2147483737" r:id="rId5"/>
    <p:sldLayoutId id="2147483738" r:id="rId6"/>
    <p:sldLayoutId id="2147483744" r:id="rId7"/>
    <p:sldLayoutId id="2147483739" r:id="rId8"/>
    <p:sldLayoutId id="2147483740" r:id="rId9"/>
  </p:sldLayoutIdLst>
  <p:hf sldNum="0" hdr="0" dt="0"/>
  <p:txStyles>
    <p:titleStyle>
      <a:lvl1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1" fontAlgn="base" hangingPunct="1">
        <a:lnSpc>
          <a:spcPts val="300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lnSpc>
          <a:spcPts val="2400"/>
        </a:lnSpc>
        <a:spcBef>
          <a:spcPct val="70000"/>
        </a:spcBef>
        <a:spcAft>
          <a:spcPct val="0"/>
        </a:spcAft>
        <a:buFont typeface="Verdana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ts val="2000"/>
        </a:lnSpc>
        <a:spcBef>
          <a:spcPct val="2000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lnSpc>
          <a:spcPts val="2000"/>
        </a:lnSpc>
        <a:spcBef>
          <a:spcPct val="2000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lnSpc>
          <a:spcPts val="2000"/>
        </a:lnSpc>
        <a:spcBef>
          <a:spcPct val="2000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lnSpc>
          <a:spcPts val="2000"/>
        </a:lnSpc>
        <a:spcBef>
          <a:spcPct val="2000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lnSpc>
          <a:spcPts val="2400"/>
        </a:lnSpc>
        <a:spcBef>
          <a:spcPct val="20000"/>
        </a:spcBef>
        <a:spcAft>
          <a:spcPct val="0"/>
        </a:spcAft>
        <a:buChar char="-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verbis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emf"/><Relationship Id="rId11" Type="http://schemas.openxmlformats.org/officeDocument/2006/relationships/image" Target="../media/image13.emf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://www.dnb.de/EN/Erwerbung/Inhaltserschliessung/inhaltserschliessung_node.html" TargetMode="Externa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nb.de/SharedDocs/Downloads/EN/DNB/service/ddcSachgruppenDNBAb2013.pdf?__blob=publicationFil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dirty="0" smtClean="0"/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46C4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EBFEB206-4A3F-4696-935B-82AB82FC11DA}" type="slidenum">
              <a:rPr lang="de-DE" sz="1000" b="1"/>
              <a:pPr algn="ctr"/>
              <a:t>1</a:t>
            </a:fld>
            <a:endParaRPr lang="de-DE" sz="1000" b="1" dirty="0"/>
          </a:p>
        </p:txBody>
      </p:sp>
      <p:sp>
        <p:nvSpPr>
          <p:cNvPr id="3076" name="Rectangle 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dirty="0" err="1" smtClean="0"/>
              <a:t>Machine-based</a:t>
            </a:r>
            <a:r>
              <a:rPr lang="de-DE" dirty="0" smtClean="0"/>
              <a:t> </a:t>
            </a:r>
            <a:r>
              <a:rPr lang="de-DE" dirty="0" err="1" smtClean="0"/>
              <a:t>issuing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DNB </a:t>
            </a:r>
            <a:r>
              <a:rPr lang="de-DE" dirty="0" err="1" smtClean="0"/>
              <a:t>Subject</a:t>
            </a:r>
            <a:r>
              <a:rPr lang="de-DE" dirty="0" smtClean="0"/>
              <a:t> </a:t>
            </a:r>
            <a:r>
              <a:rPr lang="de-DE" dirty="0" err="1" smtClean="0"/>
              <a:t>Categories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DDC Short Numbers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Medicine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German National Library</a:t>
            </a:r>
          </a:p>
        </p:txBody>
      </p:sp>
      <p:sp>
        <p:nvSpPr>
          <p:cNvPr id="3077" name="Rectangle 11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dirty="0" smtClean="0"/>
              <a:t>Frank Busse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7EEF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54901366-3F13-43D2-9BD8-C88395F9D50D}" type="slidenum">
              <a:rPr lang="de-DE" sz="1000" b="1"/>
              <a:pPr algn="ctr"/>
              <a:t>10</a:t>
            </a:fld>
            <a:endParaRPr lang="de-DE" sz="1000" b="1"/>
          </a:p>
        </p:txBody>
      </p:sp>
      <p:sp>
        <p:nvSpPr>
          <p:cNvPr id="6" name="Titel 7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r>
              <a:rPr lang="de-DE" dirty="0" err="1" smtClean="0"/>
              <a:t>Automatic</a:t>
            </a:r>
            <a:r>
              <a:rPr lang="de-DE" dirty="0" smtClean="0"/>
              <a:t> </a:t>
            </a:r>
            <a:r>
              <a:rPr lang="de-DE" dirty="0" err="1"/>
              <a:t>C</a:t>
            </a:r>
            <a:r>
              <a:rPr lang="de-DE" dirty="0" err="1" smtClean="0"/>
              <a:t>lassification</a:t>
            </a:r>
            <a:endParaRPr lang="de-DE" dirty="0"/>
          </a:p>
        </p:txBody>
      </p:sp>
      <p:sp>
        <p:nvSpPr>
          <p:cNvPr id="7" name="Inhaltsplatzhalter 8"/>
          <p:cNvSpPr>
            <a:spLocks noGrp="1"/>
          </p:cNvSpPr>
          <p:nvPr>
            <p:ph idx="1"/>
          </p:nvPr>
        </p:nvSpPr>
        <p:spPr>
          <a:xfrm>
            <a:off x="827088" y="2196000"/>
            <a:ext cx="7593012" cy="34178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smtClean="0"/>
              <a:t>Start: 2012</a:t>
            </a:r>
          </a:p>
          <a:p>
            <a:pP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err="1"/>
              <a:t>Method</a:t>
            </a:r>
            <a:r>
              <a:rPr lang="de-DE" dirty="0"/>
              <a:t>: </a:t>
            </a:r>
            <a:r>
              <a:rPr lang="de-DE" dirty="0" err="1"/>
              <a:t>machine</a:t>
            </a:r>
            <a:r>
              <a:rPr lang="de-DE" dirty="0"/>
              <a:t> </a:t>
            </a:r>
            <a:r>
              <a:rPr lang="de-DE" dirty="0" err="1"/>
              <a:t>learning</a:t>
            </a:r>
            <a:r>
              <a:rPr lang="de-DE" dirty="0"/>
              <a:t> / SVM</a:t>
            </a:r>
          </a:p>
          <a:p>
            <a:pP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err="1" smtClean="0"/>
              <a:t>Document</a:t>
            </a:r>
            <a:r>
              <a:rPr lang="de-DE" dirty="0" smtClean="0"/>
              <a:t> type: </a:t>
            </a:r>
          </a:p>
          <a:p>
            <a:pPr lvl="5"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smtClean="0"/>
              <a:t>All online </a:t>
            </a:r>
            <a:r>
              <a:rPr lang="de-DE" dirty="0" err="1" smtClean="0"/>
              <a:t>publications</a:t>
            </a:r>
            <a:r>
              <a:rPr lang="de-DE" dirty="0" smtClean="0"/>
              <a:t> / </a:t>
            </a:r>
            <a:r>
              <a:rPr lang="de-DE" dirty="0" err="1" smtClean="0"/>
              <a:t>without</a:t>
            </a:r>
            <a:r>
              <a:rPr lang="de-DE" dirty="0" smtClean="0"/>
              <a:t> </a:t>
            </a:r>
            <a:r>
              <a:rPr lang="de-DE" dirty="0" err="1" smtClean="0"/>
              <a:t>fiction</a:t>
            </a:r>
            <a:endParaRPr lang="de-DE" dirty="0" smtClean="0"/>
          </a:p>
          <a:p>
            <a:pPr lvl="5"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smtClean="0"/>
              <a:t>PDF (</a:t>
            </a:r>
            <a:r>
              <a:rPr lang="de-DE" dirty="0" err="1" smtClean="0"/>
              <a:t>since</a:t>
            </a:r>
            <a:r>
              <a:rPr lang="de-DE" dirty="0" smtClean="0"/>
              <a:t> 2012)</a:t>
            </a:r>
          </a:p>
          <a:p>
            <a:pPr lvl="5"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err="1" smtClean="0"/>
              <a:t>Epub</a:t>
            </a:r>
            <a:r>
              <a:rPr lang="de-DE" dirty="0" smtClean="0"/>
              <a:t> (</a:t>
            </a:r>
            <a:r>
              <a:rPr lang="de-DE" dirty="0" err="1" smtClean="0"/>
              <a:t>since</a:t>
            </a:r>
            <a:r>
              <a:rPr lang="de-DE" dirty="0" smtClean="0"/>
              <a:t> 2015)</a:t>
            </a:r>
          </a:p>
          <a:p>
            <a:pPr lvl="5"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/>
              <a:t>Language </a:t>
            </a:r>
            <a:r>
              <a:rPr lang="de-DE" dirty="0" smtClean="0"/>
              <a:t>Ger/Eng</a:t>
            </a:r>
            <a:endParaRPr lang="de-DE" dirty="0"/>
          </a:p>
          <a:p>
            <a:pP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smtClean="0"/>
              <a:t>Volume: 444.586 online </a:t>
            </a:r>
            <a:r>
              <a:rPr lang="de-DE" dirty="0" err="1" smtClean="0"/>
              <a:t>publications</a:t>
            </a:r>
            <a:r>
              <a:rPr lang="de-DE" dirty="0" smtClean="0"/>
              <a:t> (03/2016)</a:t>
            </a:r>
          </a:p>
        </p:txBody>
      </p:sp>
    </p:spTree>
    <p:extLst>
      <p:ext uri="{BB962C8B-B14F-4D97-AF65-F5344CB8AC3E}">
        <p14:creationId xmlns:p14="http://schemas.microsoft.com/office/powerpoint/2010/main" val="191269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AEFA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1F6877A1-CE93-4F03-87E7-6555A3C9C3C2}" type="slidenum">
              <a:rPr lang="de-DE" sz="1000" b="1"/>
              <a:pPr algn="ctr"/>
              <a:t>11</a:t>
            </a:fld>
            <a:endParaRPr lang="de-DE" sz="1000" b="1"/>
          </a:p>
        </p:txBody>
      </p:sp>
      <p:sp>
        <p:nvSpPr>
          <p:cNvPr id="6" name="Inhaltsplatzhalter 6"/>
          <p:cNvSpPr>
            <a:spLocks noGrp="1"/>
          </p:cNvSpPr>
          <p:nvPr>
            <p:ph idx="1"/>
          </p:nvPr>
        </p:nvSpPr>
        <p:spPr>
          <a:xfrm>
            <a:off x="827088" y="2698750"/>
            <a:ext cx="7593012" cy="34178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 err="1"/>
              <a:t>Supervised</a:t>
            </a:r>
            <a:r>
              <a:rPr lang="de-DE" dirty="0"/>
              <a:t> </a:t>
            </a:r>
            <a:r>
              <a:rPr lang="de-DE" dirty="0" err="1" smtClean="0"/>
              <a:t>learning</a:t>
            </a:r>
            <a:r>
              <a:rPr lang="de-DE" dirty="0" smtClean="0"/>
              <a:t> (</a:t>
            </a:r>
            <a:r>
              <a:rPr lang="de-DE" dirty="0"/>
              <a:t>Learning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example</a:t>
            </a:r>
            <a:r>
              <a:rPr lang="de-DE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Pattern </a:t>
            </a:r>
            <a:r>
              <a:rPr lang="de-DE" dirty="0" err="1"/>
              <a:t>recognition</a:t>
            </a: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/>
              <a:t>Generalization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 smtClean="0"/>
              <a:t>rules</a:t>
            </a:r>
            <a:endParaRPr lang="de-D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/>
              <a:t>Classifying</a:t>
            </a:r>
            <a:r>
              <a:rPr lang="de-DE" dirty="0"/>
              <a:t> </a:t>
            </a:r>
            <a:r>
              <a:rPr lang="de-DE" dirty="0" err="1"/>
              <a:t>unknown</a:t>
            </a:r>
            <a:r>
              <a:rPr lang="de-DE" dirty="0"/>
              <a:t> </a:t>
            </a:r>
            <a:r>
              <a:rPr lang="de-DE" dirty="0" err="1"/>
              <a:t>objects</a:t>
            </a:r>
            <a:endParaRPr lang="de-DE" dirty="0" smtClean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pPr marL="0" indent="0"/>
            <a:r>
              <a:rPr lang="de-DE" dirty="0" err="1" smtClean="0"/>
              <a:t>Machine</a:t>
            </a:r>
            <a:r>
              <a:rPr lang="de-DE" dirty="0" smtClean="0"/>
              <a:t> </a:t>
            </a:r>
            <a:r>
              <a:rPr lang="de-DE" dirty="0"/>
              <a:t>L</a:t>
            </a:r>
            <a:r>
              <a:rPr lang="de-DE" dirty="0" smtClean="0"/>
              <a:t>earning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A4B90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FB9A5C09-60F7-4597-AA13-EB7B3B3D1FF2}" type="slidenum">
              <a:rPr lang="de-DE" sz="1000" b="1"/>
              <a:pPr algn="ctr"/>
              <a:t>12</a:t>
            </a:fld>
            <a:endParaRPr lang="de-DE" sz="1000" b="1"/>
          </a:p>
        </p:txBody>
      </p:sp>
      <p:sp>
        <p:nvSpPr>
          <p:cNvPr id="8" name="Inhaltsplatzhalter 8"/>
          <p:cNvSpPr>
            <a:spLocks noGrp="1"/>
          </p:cNvSpPr>
          <p:nvPr>
            <p:ph idx="1"/>
          </p:nvPr>
        </p:nvSpPr>
        <p:spPr>
          <a:xfrm>
            <a:off x="827088" y="2196000"/>
            <a:ext cx="7593012" cy="34178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 smtClean="0">
                <a:hlinkClick r:id="rId3"/>
              </a:rPr>
              <a:t>Averbis GmbH</a:t>
            </a:r>
            <a:r>
              <a:rPr lang="de-DE" dirty="0" smtClean="0"/>
              <a:t> / Freiburg im Breisgau</a:t>
            </a: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 smtClean="0"/>
              <a:t>Averbis</a:t>
            </a:r>
            <a:r>
              <a:rPr lang="de-DE" dirty="0" smtClean="0"/>
              <a:t> </a:t>
            </a:r>
            <a:r>
              <a:rPr lang="de-DE" dirty="0" err="1" smtClean="0"/>
              <a:t>Extraction</a:t>
            </a:r>
            <a:r>
              <a:rPr lang="de-DE" dirty="0" smtClean="0"/>
              <a:t> </a:t>
            </a:r>
            <a:r>
              <a:rPr lang="de-DE" dirty="0" err="1" smtClean="0"/>
              <a:t>Platform</a:t>
            </a:r>
            <a:r>
              <a:rPr lang="de-DE" dirty="0" smtClean="0"/>
              <a:t> (AEP)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Version 2.2.2a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/>
              <a:t>I</a:t>
            </a:r>
            <a:r>
              <a:rPr lang="de-DE" dirty="0" err="1" smtClean="0"/>
              <a:t>mprovements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further</a:t>
            </a:r>
            <a:r>
              <a:rPr lang="de-DE" dirty="0" smtClean="0"/>
              <a:t> </a:t>
            </a:r>
            <a:r>
              <a:rPr lang="de-DE" dirty="0" err="1" smtClean="0"/>
              <a:t>development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9" name="Titel 7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r>
              <a:rPr lang="de-DE" dirty="0" smtClean="0"/>
              <a:t>Software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E62E2E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5B255F3E-E2AF-4E08-A2BE-E5C3AAFE6FE5}" type="slidenum">
              <a:rPr lang="de-DE" sz="1000" b="1"/>
              <a:pPr algn="ctr"/>
              <a:t>13</a:t>
            </a:fld>
            <a:endParaRPr lang="de-DE" sz="1000" b="1"/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>
          <a:xfrm>
            <a:off x="827584" y="1628800"/>
            <a:ext cx="7593012" cy="777875"/>
          </a:xfrm>
        </p:spPr>
        <p:txBody>
          <a:bodyPr/>
          <a:lstStyle/>
          <a:p>
            <a:r>
              <a:rPr lang="de-DE" dirty="0" smtClean="0"/>
              <a:t>Workflow</a:t>
            </a:r>
            <a:endParaRPr lang="de-DE" dirty="0"/>
          </a:p>
        </p:txBody>
      </p:sp>
      <p:sp>
        <p:nvSpPr>
          <p:cNvPr id="13" name="Inhaltsplatzhalter 1"/>
          <p:cNvSpPr>
            <a:spLocks noGrp="1"/>
          </p:cNvSpPr>
          <p:nvPr>
            <p:ph idx="1"/>
          </p:nvPr>
        </p:nvSpPr>
        <p:spPr>
          <a:xfrm>
            <a:off x="899592" y="2636912"/>
            <a:ext cx="2664792" cy="3335710"/>
          </a:xfrm>
          <a:ln w="19050"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Training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B</a:t>
            </a:r>
            <a:r>
              <a:rPr lang="de-DE" dirty="0" smtClean="0"/>
              <a:t>ase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Create a </a:t>
            </a:r>
            <a:r>
              <a:rPr lang="de-DE" dirty="0" err="1"/>
              <a:t>m</a:t>
            </a:r>
            <a:r>
              <a:rPr lang="de-DE" dirty="0" err="1" smtClean="0"/>
              <a:t>odel</a:t>
            </a:r>
            <a:endParaRPr lang="de-D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Software: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 smtClean="0"/>
              <a:t>Averbis </a:t>
            </a:r>
            <a:r>
              <a:rPr lang="de-DE" dirty="0"/>
              <a:t>S</a:t>
            </a:r>
            <a:r>
              <a:rPr lang="de-DE" dirty="0" smtClean="0"/>
              <a:t>oftware</a:t>
            </a:r>
          </a:p>
          <a:p>
            <a:pPr>
              <a:buFontTx/>
              <a:buChar char="-"/>
            </a:pPr>
            <a:endParaRPr lang="de-DE" dirty="0" smtClean="0"/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14" name="Inhaltsplatzhalter 1"/>
          <p:cNvSpPr txBox="1">
            <a:spLocks/>
          </p:cNvSpPr>
          <p:nvPr/>
        </p:nvSpPr>
        <p:spPr bwMode="auto">
          <a:xfrm>
            <a:off x="6018088" y="2636912"/>
            <a:ext cx="2664000" cy="333571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ts val="2400"/>
              </a:lnSpc>
              <a:spcBef>
                <a:spcPts val="1680"/>
              </a:spcBef>
              <a:spcAft>
                <a:spcPct val="0"/>
              </a:spcAft>
              <a:buFont typeface="Verdana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ts val="2000"/>
              </a:lnSpc>
              <a:spcBef>
                <a:spcPts val="3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lnSpc>
                <a:spcPts val="2000"/>
              </a:lnSpc>
              <a:spcBef>
                <a:spcPts val="3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lnSpc>
                <a:spcPts val="2000"/>
              </a:lnSpc>
              <a:spcBef>
                <a:spcPts val="3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lnSpc>
                <a:spcPts val="2000"/>
              </a:lnSpc>
              <a:spcBef>
                <a:spcPts val="3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 typeface="Verdana" pitchFamily="34" charset="0"/>
              <a:buNone/>
            </a:pPr>
            <a:r>
              <a:rPr lang="en-US" b="1" kern="0" dirty="0" smtClean="0"/>
              <a:t>Routine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kern="0" dirty="0" smtClean="0"/>
              <a:t>Daily </a:t>
            </a:r>
            <a:r>
              <a:rPr lang="de-DE" kern="0" dirty="0" err="1" smtClean="0"/>
              <a:t>processing</a:t>
            </a:r>
            <a:r>
              <a:rPr lang="de-DE" kern="0" dirty="0" smtClean="0"/>
              <a:t> </a:t>
            </a:r>
            <a:r>
              <a:rPr lang="de-DE" kern="0" dirty="0" err="1" smtClean="0"/>
              <a:t>of</a:t>
            </a:r>
            <a:r>
              <a:rPr lang="de-DE" kern="0" dirty="0" smtClean="0"/>
              <a:t> </a:t>
            </a:r>
            <a:r>
              <a:rPr lang="de-DE" kern="0" dirty="0" err="1" smtClean="0"/>
              <a:t>new</a:t>
            </a:r>
            <a:r>
              <a:rPr lang="de-DE" kern="0" dirty="0" smtClean="0"/>
              <a:t> online </a:t>
            </a:r>
            <a:r>
              <a:rPr lang="de-DE" kern="0" dirty="0" err="1" smtClean="0"/>
              <a:t>publications</a:t>
            </a:r>
            <a:endParaRPr lang="de-DE" kern="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kern="0" dirty="0" smtClean="0"/>
              <a:t>Retro-processing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kern="0" dirty="0" smtClean="0"/>
              <a:t>Software: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kern="0" dirty="0" smtClean="0"/>
              <a:t>Averbis Software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kern="0" dirty="0" smtClean="0"/>
              <a:t>DNB Interface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kern="0" dirty="0" smtClean="0"/>
              <a:t>CBS</a:t>
            </a:r>
            <a:endParaRPr lang="en-US" kern="0" dirty="0"/>
          </a:p>
          <a:p>
            <a:pPr>
              <a:buFont typeface="Wingdings" panose="05000000000000000000" pitchFamily="2" charset="2"/>
              <a:buChar char="§"/>
            </a:pPr>
            <a:endParaRPr lang="en-US" kern="0" dirty="0" smtClean="0"/>
          </a:p>
          <a:p>
            <a:pPr>
              <a:buFontTx/>
              <a:buChar char="-"/>
            </a:pPr>
            <a:endParaRPr lang="en-US" kern="0" dirty="0"/>
          </a:p>
        </p:txBody>
      </p:sp>
      <p:sp>
        <p:nvSpPr>
          <p:cNvPr id="15" name="Pfeil nach rechts 14"/>
          <p:cNvSpPr/>
          <p:nvPr/>
        </p:nvSpPr>
        <p:spPr>
          <a:xfrm>
            <a:off x="3779912" y="3428206"/>
            <a:ext cx="1944216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45332" y="476672"/>
            <a:ext cx="7593012" cy="777875"/>
          </a:xfrm>
        </p:spPr>
        <p:txBody>
          <a:bodyPr/>
          <a:lstStyle/>
          <a:p>
            <a:r>
              <a:rPr lang="de-DE" altLang="de-DE" sz="2800" dirty="0" smtClean="0">
                <a:solidFill>
                  <a:srgbClr val="000000"/>
                </a:solidFill>
              </a:rPr>
              <a:t>Routine</a:t>
            </a:r>
            <a:r>
              <a:rPr lang="de-DE" altLang="de-DE" sz="2800" dirty="0">
                <a:solidFill>
                  <a:srgbClr val="000000"/>
                </a:solidFill>
              </a:rPr>
              <a:t/>
            </a:r>
            <a:br>
              <a:rPr lang="de-DE" altLang="de-DE" sz="2800" dirty="0">
                <a:solidFill>
                  <a:srgbClr val="000000"/>
                </a:solidFill>
              </a:rPr>
            </a:br>
            <a:r>
              <a:rPr lang="de-DE" b="0" dirty="0" smtClean="0"/>
              <a:t/>
            </a:r>
            <a:br>
              <a:rPr lang="de-DE" b="0" dirty="0" smtClean="0"/>
            </a:br>
            <a:endParaRPr lang="de-DE" b="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buFont typeface="Symbol" pitchFamily="18" charset="2"/>
              <a:buChar char="-"/>
            </a:pPr>
            <a:endParaRPr lang="de-DE" dirty="0" smtClean="0"/>
          </a:p>
          <a:p>
            <a:pPr eaLnBrk="1" hangingPunct="1">
              <a:lnSpc>
                <a:spcPts val="2700"/>
              </a:lnSpc>
              <a:buFont typeface="Verdana" pitchFamily="34" charset="0"/>
              <a:buNone/>
            </a:pPr>
            <a:endParaRPr lang="de-DE" dirty="0" smtClean="0"/>
          </a:p>
          <a:p>
            <a:pPr eaLnBrk="1" hangingPunct="1">
              <a:lnSpc>
                <a:spcPts val="2700"/>
              </a:lnSpc>
              <a:buFont typeface="Verdana" pitchFamily="34" charset="0"/>
              <a:buNone/>
            </a:pPr>
            <a:endParaRPr lang="de-DE" sz="2400" dirty="0" smtClean="0"/>
          </a:p>
          <a:p>
            <a:pPr eaLnBrk="1" hangingPunct="1"/>
            <a:endParaRPr lang="de-DE" dirty="0" smtClean="0"/>
          </a:p>
        </p:txBody>
      </p:sp>
      <p:sp>
        <p:nvSpPr>
          <p:cNvPr id="8196" name="Fußzeilenplatzhalt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/>
          </a:p>
        </p:txBody>
      </p:sp>
      <p:cxnSp>
        <p:nvCxnSpPr>
          <p:cNvPr id="13" name="AutoShape 4"/>
          <p:cNvCxnSpPr>
            <a:cxnSpLocks noChangeShapeType="1"/>
          </p:cNvCxnSpPr>
          <p:nvPr/>
        </p:nvCxnSpPr>
        <p:spPr bwMode="auto">
          <a:xfrm flipH="1">
            <a:off x="4541838" y="3024980"/>
            <a:ext cx="71437" cy="433388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4" name="AutoShape 5"/>
          <p:cNvCxnSpPr>
            <a:cxnSpLocks noChangeShapeType="1"/>
          </p:cNvCxnSpPr>
          <p:nvPr/>
        </p:nvCxnSpPr>
        <p:spPr bwMode="auto">
          <a:xfrm>
            <a:off x="5476875" y="3817143"/>
            <a:ext cx="50800" cy="122237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" name="AutoShape 6"/>
          <p:cNvCxnSpPr>
            <a:cxnSpLocks noChangeShapeType="1"/>
          </p:cNvCxnSpPr>
          <p:nvPr/>
        </p:nvCxnSpPr>
        <p:spPr bwMode="auto">
          <a:xfrm>
            <a:off x="5476875" y="3817143"/>
            <a:ext cx="50800" cy="122237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295" y="1835943"/>
            <a:ext cx="1468437" cy="938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300" y="3207847"/>
            <a:ext cx="132397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335" y="3142455"/>
            <a:ext cx="132397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462" y="5094883"/>
            <a:ext cx="1465262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282" y="2345489"/>
            <a:ext cx="233362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20000">
            <a:off x="3386931" y="2170112"/>
            <a:ext cx="231775" cy="190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140000">
            <a:off x="3399703" y="3462342"/>
            <a:ext cx="290445" cy="2319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328" y="3432969"/>
            <a:ext cx="1008063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096" y="3759198"/>
            <a:ext cx="1011237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" name="Picture 1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80000">
            <a:off x="2678113" y="2775743"/>
            <a:ext cx="18923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4468813" y="2591593"/>
            <a:ext cx="233362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lnSpc>
                <a:spcPts val="2400"/>
              </a:lnSpc>
              <a:spcBef>
                <a:spcPct val="70000"/>
              </a:spcBef>
              <a:buFont typeface="Verdana" pitchFamily="34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lnSpc>
                <a:spcPts val="2400"/>
              </a:lnSpc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lnSpc>
                <a:spcPts val="2400"/>
              </a:lnSpc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lnSpc>
                <a:spcPts val="2400"/>
              </a:lnSpc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lnSpc>
                <a:spcPts val="2400"/>
              </a:lnSpc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Char char="•"/>
            </a:pPr>
            <a:endParaRPr lang="de-DE" altLang="de-DE" sz="2600"/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4468813" y="2591593"/>
            <a:ext cx="233362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lnSpc>
                <a:spcPts val="2400"/>
              </a:lnSpc>
              <a:spcBef>
                <a:spcPct val="70000"/>
              </a:spcBef>
              <a:buFont typeface="Verdana" pitchFamily="34" charset="0"/>
              <a:buChar char="–"/>
              <a:defRPr sz="2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lnSpc>
                <a:spcPts val="2400"/>
              </a:lnSpc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lnSpc>
                <a:spcPts val="2400"/>
              </a:lnSpc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lnSpc>
                <a:spcPts val="2400"/>
              </a:lnSpc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lnSpc>
                <a:spcPts val="2400"/>
              </a:lnSpc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Char char="•"/>
            </a:pPr>
            <a:endParaRPr lang="de-DE" altLang="de-DE" sz="2600"/>
          </a:p>
        </p:txBody>
      </p:sp>
      <p:pic>
        <p:nvPicPr>
          <p:cNvPr id="35" name="Picture 2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934" y="3939380"/>
            <a:ext cx="754062" cy="76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1569243"/>
            <a:ext cx="1189038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251520" y="0"/>
            <a:ext cx="215900" cy="6856413"/>
          </a:xfrm>
          <a:prstGeom prst="rect">
            <a:avLst/>
          </a:prstGeom>
          <a:solidFill>
            <a:srgbClr val="FB863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E15918B6-6326-4FE2-9FF6-A6C9AEDA9D7E}" type="slidenum">
              <a:rPr lang="de-DE" sz="1000" b="1"/>
              <a:pPr algn="ctr"/>
              <a:t>14</a:t>
            </a:fld>
            <a:endParaRPr lang="de-DE" sz="1000" b="1"/>
          </a:p>
        </p:txBody>
      </p:sp>
    </p:spTree>
    <p:extLst>
      <p:ext uri="{BB962C8B-B14F-4D97-AF65-F5344CB8AC3E}">
        <p14:creationId xmlns:p14="http://schemas.microsoft.com/office/powerpoint/2010/main" val="157192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5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8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23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28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A4B90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6E989BB9-3CC7-4ADB-A5A9-6FC66B9DB0FD}" type="slidenum">
              <a:rPr lang="de-DE" sz="1000" b="1"/>
              <a:pPr algn="ctr"/>
              <a:t>15</a:t>
            </a:fld>
            <a:endParaRPr lang="de-DE" sz="1000" b="1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r>
              <a:rPr lang="de-DE" dirty="0" smtClean="0"/>
              <a:t>Training</a:t>
            </a:r>
            <a:endParaRPr lang="de-DE" dirty="0"/>
          </a:p>
        </p:txBody>
      </p:sp>
      <p:graphicFrame>
        <p:nvGraphicFramePr>
          <p:cNvPr id="9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004415"/>
              </p:ext>
            </p:extLst>
          </p:nvPr>
        </p:nvGraphicFramePr>
        <p:xfrm>
          <a:off x="827088" y="2196000"/>
          <a:ext cx="7593012" cy="3417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FFC92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1EB0142D-B270-4794-8B97-49896BD769A3}" type="slidenum">
              <a:rPr lang="de-DE" sz="1000" b="1"/>
              <a:pPr algn="ctr"/>
              <a:t>16</a:t>
            </a:fld>
            <a:endParaRPr lang="de-DE" sz="1000" b="1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r>
              <a:rPr lang="de-DE" dirty="0" smtClean="0"/>
              <a:t>Training Data</a:t>
            </a:r>
            <a:endParaRPr lang="de-DE" dirty="0"/>
          </a:p>
        </p:txBody>
      </p:sp>
      <p:sp>
        <p:nvSpPr>
          <p:cNvPr id="9" name="Inhaltsplatzhalter 6"/>
          <p:cNvSpPr>
            <a:spLocks noGrp="1"/>
          </p:cNvSpPr>
          <p:nvPr>
            <p:ph idx="1"/>
          </p:nvPr>
        </p:nvSpPr>
        <p:spPr>
          <a:xfrm>
            <a:off x="827088" y="2196000"/>
            <a:ext cx="7593012" cy="34178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Online </a:t>
            </a:r>
            <a:r>
              <a:rPr lang="de-DE" dirty="0" err="1" smtClean="0"/>
              <a:t>publications</a:t>
            </a:r>
            <a:r>
              <a:rPr lang="de-DE" dirty="0" smtClean="0"/>
              <a:t> &amp; </a:t>
            </a:r>
            <a:r>
              <a:rPr lang="de-DE" dirty="0" err="1" smtClean="0"/>
              <a:t>digitised</a:t>
            </a:r>
            <a:r>
              <a:rPr lang="de-DE" dirty="0" smtClean="0"/>
              <a:t> </a:t>
            </a:r>
            <a:r>
              <a:rPr lang="de-DE" dirty="0" err="1" smtClean="0"/>
              <a:t>Tables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Contents (</a:t>
            </a:r>
            <a:r>
              <a:rPr lang="de-DE" dirty="0" err="1" smtClean="0"/>
              <a:t>ToC</a:t>
            </a:r>
            <a:r>
              <a:rPr lang="de-DE" dirty="0" smtClean="0"/>
              <a:t>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 smtClean="0"/>
              <a:t>Since</a:t>
            </a:r>
            <a:r>
              <a:rPr lang="de-DE" dirty="0" smtClean="0"/>
              <a:t> 2004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Language Ger/Eng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April 2016: </a:t>
            </a:r>
            <a:r>
              <a:rPr lang="de-DE" b="1" dirty="0" smtClean="0"/>
              <a:t>451.333</a:t>
            </a:r>
            <a:r>
              <a:rPr lang="de-DE" dirty="0" smtClean="0"/>
              <a:t> Online </a:t>
            </a:r>
            <a:r>
              <a:rPr lang="de-DE" dirty="0" err="1" smtClean="0"/>
              <a:t>publications</a:t>
            </a:r>
            <a:r>
              <a:rPr lang="de-DE" dirty="0" smtClean="0"/>
              <a:t> &amp; </a:t>
            </a:r>
            <a:r>
              <a:rPr lang="de-DE" dirty="0" err="1" smtClean="0"/>
              <a:t>ToC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Training Workflow</a:t>
            </a:r>
            <a:endParaRPr lang="de-DE" dirty="0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A4B90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FB9A5C09-60F7-4597-AA13-EB7B3B3D1FF2}" type="slidenum">
              <a:rPr lang="de-DE" sz="1000" b="1"/>
              <a:pPr algn="ctr"/>
              <a:t>17</a:t>
            </a:fld>
            <a:endParaRPr lang="de-DE" sz="1000" b="1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514350" y="6384925"/>
            <a:ext cx="7874000" cy="152400"/>
          </a:xfrm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dirty="0" smtClean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85982"/>
              </p:ext>
            </p:extLst>
          </p:nvPr>
        </p:nvGraphicFramePr>
        <p:xfrm>
          <a:off x="827088" y="2196000"/>
          <a:ext cx="7593012" cy="3417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2816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7EEF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5BB910FC-E7E2-4C07-816E-9606D72285F4}" type="slidenum">
              <a:rPr lang="de-DE" sz="1000" b="1"/>
              <a:pPr algn="ctr"/>
              <a:t>18</a:t>
            </a:fld>
            <a:endParaRPr lang="de-DE" sz="1000" b="1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r>
              <a:rPr lang="de-DE" dirty="0" smtClean="0"/>
              <a:t>Parameter </a:t>
            </a:r>
            <a:r>
              <a:rPr lang="de-DE" dirty="0"/>
              <a:t>S</a:t>
            </a:r>
            <a:r>
              <a:rPr lang="de-DE" dirty="0" smtClean="0"/>
              <a:t>etting</a:t>
            </a:r>
            <a:endParaRPr lang="de-DE" dirty="0"/>
          </a:p>
        </p:txBody>
      </p:sp>
      <p:sp>
        <p:nvSpPr>
          <p:cNvPr id="9" name="Inhaltsplatzhalter 6"/>
          <p:cNvSpPr>
            <a:spLocks noGrp="1"/>
          </p:cNvSpPr>
          <p:nvPr>
            <p:ph idx="1"/>
          </p:nvPr>
        </p:nvSpPr>
        <p:spPr>
          <a:xfrm>
            <a:off x="827088" y="2698750"/>
            <a:ext cx="7593012" cy="34178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Language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Text </a:t>
            </a:r>
            <a:r>
              <a:rPr lang="de-DE" dirty="0" err="1" smtClean="0"/>
              <a:t>length</a:t>
            </a:r>
            <a:endParaRPr lang="de-D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 smtClean="0"/>
              <a:t>Metadata</a:t>
            </a:r>
            <a:r>
              <a:rPr lang="de-DE" dirty="0" smtClean="0"/>
              <a:t> </a:t>
            </a:r>
            <a:r>
              <a:rPr lang="de-DE" dirty="0" err="1" smtClean="0"/>
              <a:t>weighting</a:t>
            </a:r>
            <a:endParaRPr lang="de-D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 smtClean="0"/>
              <a:t>Exclusion</a:t>
            </a:r>
            <a:r>
              <a:rPr lang="de-DE" dirty="0" smtClean="0"/>
              <a:t> </a:t>
            </a:r>
            <a:r>
              <a:rPr lang="de-DE" dirty="0" err="1"/>
              <a:t>conditions</a:t>
            </a: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Training Workflow</a:t>
            </a:r>
            <a:endParaRPr lang="de-DE" dirty="0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A4B90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FB9A5C09-60F7-4597-AA13-EB7B3B3D1FF2}" type="slidenum">
              <a:rPr lang="de-DE" sz="1000" b="1"/>
              <a:pPr algn="ctr"/>
              <a:t>19</a:t>
            </a:fld>
            <a:endParaRPr lang="de-DE" sz="1000" b="1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514350" y="6384925"/>
            <a:ext cx="7874000" cy="152400"/>
          </a:xfrm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dirty="0" smtClean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6588970"/>
              </p:ext>
            </p:extLst>
          </p:nvPr>
        </p:nvGraphicFramePr>
        <p:xfrm>
          <a:off x="827088" y="2196000"/>
          <a:ext cx="7593012" cy="3417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8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b="1" dirty="0" smtClean="0"/>
              <a:t>Outline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514350" indent="-514350" eaLnBrk="1" hangingPunct="1">
              <a:spcBef>
                <a:spcPts val="900"/>
              </a:spcBef>
              <a:buFont typeface="+mj-lt"/>
              <a:buAutoNum type="arabicPeriod"/>
            </a:pPr>
            <a:r>
              <a:rPr lang="de-DE" dirty="0" smtClean="0"/>
              <a:t>General Information</a:t>
            </a:r>
            <a:endParaRPr lang="de-DE" sz="2600" b="1" dirty="0" smtClean="0"/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de-DE" dirty="0" err="1" smtClean="0"/>
              <a:t>Automatic</a:t>
            </a:r>
            <a:r>
              <a:rPr lang="de-DE" dirty="0" smtClean="0"/>
              <a:t> </a:t>
            </a:r>
            <a:r>
              <a:rPr lang="de-DE" dirty="0" err="1" smtClean="0"/>
              <a:t>Classification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DNB </a:t>
            </a:r>
            <a:r>
              <a:rPr lang="de-DE" dirty="0" err="1" smtClean="0"/>
              <a:t>Subject</a:t>
            </a:r>
            <a:r>
              <a:rPr lang="de-DE" dirty="0" smtClean="0"/>
              <a:t> </a:t>
            </a:r>
            <a:r>
              <a:rPr lang="de-DE" dirty="0" err="1" smtClean="0"/>
              <a:t>Categories</a:t>
            </a:r>
            <a:r>
              <a:rPr lang="de-DE" dirty="0" smtClean="0"/>
              <a:t> </a:t>
            </a:r>
          </a:p>
          <a:p>
            <a:pPr marL="514350" indent="-514350">
              <a:spcBef>
                <a:spcPts val="900"/>
              </a:spcBef>
              <a:buFont typeface="+mj-lt"/>
              <a:buAutoNum type="arabicPeriod"/>
            </a:pPr>
            <a:r>
              <a:rPr lang="de-DE" dirty="0" err="1" smtClean="0"/>
              <a:t>Automatic</a:t>
            </a:r>
            <a:r>
              <a:rPr lang="de-DE" dirty="0" smtClean="0"/>
              <a:t> </a:t>
            </a:r>
            <a:r>
              <a:rPr lang="de-DE" dirty="0" err="1" smtClean="0"/>
              <a:t>Classification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/>
              <a:t>DDC </a:t>
            </a:r>
            <a:r>
              <a:rPr lang="de-DE" dirty="0" smtClean="0"/>
              <a:t>Short Numbers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Medicine</a:t>
            </a:r>
            <a:endParaRPr lang="de-DE" dirty="0"/>
          </a:p>
          <a:p>
            <a:pPr marL="0" indent="0">
              <a:spcBef>
                <a:spcPts val="900"/>
              </a:spcBef>
              <a:buNone/>
            </a:pPr>
            <a:endParaRPr lang="de-DE" dirty="0" smtClean="0"/>
          </a:p>
          <a:p>
            <a:pPr marL="0" indent="0">
              <a:spcBef>
                <a:spcPts val="900"/>
              </a:spcBef>
              <a:buNone/>
            </a:pPr>
            <a:endParaRPr lang="de-DE" dirty="0"/>
          </a:p>
          <a:p>
            <a:pPr marL="542925" indent="-542925" eaLnBrk="1" hangingPunct="1">
              <a:spcBef>
                <a:spcPts val="900"/>
              </a:spcBef>
              <a:buFont typeface="Verdana" pitchFamily="34" charset="0"/>
              <a:buAutoNum type="arabicPeriod"/>
            </a:pPr>
            <a:endParaRPr lang="de-DE" sz="2600" b="1" dirty="0" smtClean="0"/>
          </a:p>
        </p:txBody>
      </p:sp>
      <p:sp>
        <p:nvSpPr>
          <p:cNvPr id="409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A4B90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C9B14742-FF91-4173-BD01-398BF8230A4C}" type="slidenum">
              <a:rPr lang="de-DE" sz="1000" b="1"/>
              <a:pPr algn="ctr"/>
              <a:t>2</a:t>
            </a:fld>
            <a:endParaRPr lang="de-DE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Training Workflow</a:t>
            </a:r>
            <a:endParaRPr lang="de-DE" dirty="0"/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A4B90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FB9A5C09-60F7-4597-AA13-EB7B3B3D1FF2}" type="slidenum">
              <a:rPr lang="de-DE" sz="1000" b="1"/>
              <a:pPr algn="ctr"/>
              <a:t>20</a:t>
            </a:fld>
            <a:endParaRPr lang="de-DE" sz="1000" b="1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514350" y="6384925"/>
            <a:ext cx="7874000" cy="152400"/>
          </a:xfrm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dirty="0" smtClean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0888120"/>
              </p:ext>
            </p:extLst>
          </p:nvPr>
        </p:nvGraphicFramePr>
        <p:xfrm>
          <a:off x="827088" y="2196000"/>
          <a:ext cx="7593012" cy="3417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1014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19461" name="Rectangle 3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A4B90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5E15879C-1943-4F80-9F3A-2F272C09993A}" type="slidenum">
              <a:rPr lang="de-DE" sz="1000" b="1"/>
              <a:pPr algn="ctr"/>
              <a:t>21</a:t>
            </a:fld>
            <a:endParaRPr lang="de-DE" sz="1000" b="1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>
          <a:xfrm>
            <a:off x="828000" y="1620000"/>
            <a:ext cx="7593012" cy="777875"/>
          </a:xfrm>
        </p:spPr>
        <p:txBody>
          <a:bodyPr/>
          <a:lstStyle/>
          <a:p>
            <a:r>
              <a:rPr lang="de-DE" dirty="0" smtClean="0"/>
              <a:t>Quality Management</a:t>
            </a:r>
            <a:endParaRPr lang="de-DE" dirty="0"/>
          </a:p>
        </p:txBody>
      </p:sp>
      <p:grpSp>
        <p:nvGrpSpPr>
          <p:cNvPr id="9" name="Gruppieren 8"/>
          <p:cNvGrpSpPr/>
          <p:nvPr/>
        </p:nvGrpSpPr>
        <p:grpSpPr>
          <a:xfrm>
            <a:off x="828000" y="2196000"/>
            <a:ext cx="4109106" cy="4065007"/>
            <a:chOff x="2613118" y="2131394"/>
            <a:chExt cx="4109106" cy="4065007"/>
          </a:xfrm>
        </p:grpSpPr>
        <p:sp>
          <p:nvSpPr>
            <p:cNvPr id="10" name="Freihandform 9"/>
            <p:cNvSpPr/>
            <p:nvPr/>
          </p:nvSpPr>
          <p:spPr>
            <a:xfrm>
              <a:off x="5189295" y="2432438"/>
              <a:ext cx="1532929" cy="1532929"/>
            </a:xfrm>
            <a:custGeom>
              <a:avLst/>
              <a:gdLst>
                <a:gd name="connsiteX0" fmla="*/ 0 w 1532929"/>
                <a:gd name="connsiteY0" fmla="*/ 0 h 1532929"/>
                <a:gd name="connsiteX1" fmla="*/ 1532929 w 1532929"/>
                <a:gd name="connsiteY1" fmla="*/ 0 h 1532929"/>
                <a:gd name="connsiteX2" fmla="*/ 1532929 w 1532929"/>
                <a:gd name="connsiteY2" fmla="*/ 1532929 h 1532929"/>
                <a:gd name="connsiteX3" fmla="*/ 0 w 1532929"/>
                <a:gd name="connsiteY3" fmla="*/ 1532929 h 1532929"/>
                <a:gd name="connsiteX4" fmla="*/ 0 w 1532929"/>
                <a:gd name="connsiteY4" fmla="*/ 0 h 1532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2929" h="1532929">
                  <a:moveTo>
                    <a:pt x="0" y="0"/>
                  </a:moveTo>
                  <a:lnTo>
                    <a:pt x="1532929" y="0"/>
                  </a:lnTo>
                  <a:lnTo>
                    <a:pt x="1532929" y="1532929"/>
                  </a:lnTo>
                  <a:lnTo>
                    <a:pt x="0" y="153292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900" kern="1200" dirty="0" smtClean="0"/>
                <a:t>sample check</a:t>
              </a:r>
              <a:endParaRPr lang="de-DE" sz="1900" kern="1200" dirty="0"/>
            </a:p>
          </p:txBody>
        </p:sp>
        <p:sp>
          <p:nvSpPr>
            <p:cNvPr id="11" name="Gebogener Pfeil 10"/>
            <p:cNvSpPr/>
            <p:nvPr/>
          </p:nvSpPr>
          <p:spPr>
            <a:xfrm>
              <a:off x="2856484" y="2131394"/>
              <a:ext cx="3622375" cy="3622375"/>
            </a:xfrm>
            <a:prstGeom prst="circularArrow">
              <a:avLst>
                <a:gd name="adj1" fmla="val 8252"/>
                <a:gd name="adj2" fmla="val 576426"/>
                <a:gd name="adj3" fmla="val 2962443"/>
                <a:gd name="adj4" fmla="val 52669"/>
                <a:gd name="adj5" fmla="val 9627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reihandform 11"/>
            <p:cNvSpPr/>
            <p:nvPr/>
          </p:nvSpPr>
          <p:spPr>
            <a:xfrm>
              <a:off x="3901207" y="4663472"/>
              <a:ext cx="1532929" cy="1532929"/>
            </a:xfrm>
            <a:custGeom>
              <a:avLst/>
              <a:gdLst>
                <a:gd name="connsiteX0" fmla="*/ 0 w 1532929"/>
                <a:gd name="connsiteY0" fmla="*/ 0 h 1532929"/>
                <a:gd name="connsiteX1" fmla="*/ 1532929 w 1532929"/>
                <a:gd name="connsiteY1" fmla="*/ 0 h 1532929"/>
                <a:gd name="connsiteX2" fmla="*/ 1532929 w 1532929"/>
                <a:gd name="connsiteY2" fmla="*/ 1532929 h 1532929"/>
                <a:gd name="connsiteX3" fmla="*/ 0 w 1532929"/>
                <a:gd name="connsiteY3" fmla="*/ 1532929 h 1532929"/>
                <a:gd name="connsiteX4" fmla="*/ 0 w 1532929"/>
                <a:gd name="connsiteY4" fmla="*/ 0 h 1532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2929" h="1532929">
                  <a:moveTo>
                    <a:pt x="0" y="0"/>
                  </a:moveTo>
                  <a:lnTo>
                    <a:pt x="1532929" y="0"/>
                  </a:lnTo>
                  <a:lnTo>
                    <a:pt x="1532929" y="1532929"/>
                  </a:lnTo>
                  <a:lnTo>
                    <a:pt x="0" y="153292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900" kern="1200" dirty="0" err="1" smtClean="0"/>
                <a:t>data</a:t>
              </a:r>
              <a:r>
                <a:rPr lang="de-DE" sz="1900" kern="1200" dirty="0" smtClean="0"/>
                <a:t> </a:t>
              </a:r>
              <a:r>
                <a:rPr lang="de-DE" sz="1900" kern="1200" dirty="0" err="1" smtClean="0"/>
                <a:t>analysis</a:t>
              </a:r>
              <a:endParaRPr lang="de-DE" sz="1900" kern="1200" dirty="0"/>
            </a:p>
          </p:txBody>
        </p:sp>
        <p:sp>
          <p:nvSpPr>
            <p:cNvPr id="13" name="Gebogener Pfeil 12"/>
            <p:cNvSpPr/>
            <p:nvPr/>
          </p:nvSpPr>
          <p:spPr>
            <a:xfrm>
              <a:off x="2856484" y="2131394"/>
              <a:ext cx="3622375" cy="3622375"/>
            </a:xfrm>
            <a:prstGeom prst="circularArrow">
              <a:avLst>
                <a:gd name="adj1" fmla="val 8252"/>
                <a:gd name="adj2" fmla="val 576426"/>
                <a:gd name="adj3" fmla="val 10170905"/>
                <a:gd name="adj4" fmla="val 7261132"/>
                <a:gd name="adj5" fmla="val 9627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reihandform 13"/>
            <p:cNvSpPr/>
            <p:nvPr/>
          </p:nvSpPr>
          <p:spPr>
            <a:xfrm>
              <a:off x="2613118" y="2860337"/>
              <a:ext cx="1871792" cy="864097"/>
            </a:xfrm>
            <a:custGeom>
              <a:avLst/>
              <a:gdLst>
                <a:gd name="connsiteX0" fmla="*/ 0 w 1532929"/>
                <a:gd name="connsiteY0" fmla="*/ 0 h 1532929"/>
                <a:gd name="connsiteX1" fmla="*/ 1532929 w 1532929"/>
                <a:gd name="connsiteY1" fmla="*/ 0 h 1532929"/>
                <a:gd name="connsiteX2" fmla="*/ 1532929 w 1532929"/>
                <a:gd name="connsiteY2" fmla="*/ 1532929 h 1532929"/>
                <a:gd name="connsiteX3" fmla="*/ 0 w 1532929"/>
                <a:gd name="connsiteY3" fmla="*/ 1532929 h 1532929"/>
                <a:gd name="connsiteX4" fmla="*/ 0 w 1532929"/>
                <a:gd name="connsiteY4" fmla="*/ 0 h 1532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2929" h="1532929">
                  <a:moveTo>
                    <a:pt x="0" y="0"/>
                  </a:moveTo>
                  <a:lnTo>
                    <a:pt x="1532929" y="0"/>
                  </a:lnTo>
                  <a:lnTo>
                    <a:pt x="1532929" y="1532929"/>
                  </a:lnTo>
                  <a:lnTo>
                    <a:pt x="0" y="153292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900" kern="1200" dirty="0" err="1" smtClean="0">
                  <a:solidFill>
                    <a:schemeClr val="tx1"/>
                  </a:solidFill>
                </a:rPr>
                <a:t>improvement</a:t>
              </a:r>
              <a:endParaRPr lang="de-DE" sz="19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Gebogener Pfeil 14"/>
            <p:cNvSpPr/>
            <p:nvPr/>
          </p:nvSpPr>
          <p:spPr>
            <a:xfrm>
              <a:off x="2856484" y="2131394"/>
              <a:ext cx="3622375" cy="3622375"/>
            </a:xfrm>
            <a:prstGeom prst="circularArrow">
              <a:avLst>
                <a:gd name="adj1" fmla="val 8252"/>
                <a:gd name="adj2" fmla="val 576426"/>
                <a:gd name="adj3" fmla="val 16855401"/>
                <a:gd name="adj4" fmla="val 14968173"/>
                <a:gd name="adj5" fmla="val 9627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16" name="Textfeld 15"/>
          <p:cNvSpPr txBox="1"/>
          <p:nvPr/>
        </p:nvSpPr>
        <p:spPr>
          <a:xfrm>
            <a:off x="5436096" y="2196000"/>
            <a:ext cx="3707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Two</a:t>
            </a:r>
            <a:r>
              <a:rPr lang="de-DE" dirty="0" smtClean="0"/>
              <a:t> </a:t>
            </a:r>
            <a:r>
              <a:rPr lang="de-DE" dirty="0" err="1" smtClean="0"/>
              <a:t>ways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generating</a:t>
            </a:r>
            <a:r>
              <a:rPr lang="de-DE" dirty="0" smtClean="0"/>
              <a:t> sample </a:t>
            </a:r>
            <a:r>
              <a:rPr lang="de-DE" dirty="0" err="1" smtClean="0"/>
              <a:t>data</a:t>
            </a:r>
            <a:r>
              <a:rPr lang="de-DE" dirty="0" smtClean="0"/>
              <a:t>:</a:t>
            </a:r>
          </a:p>
          <a:p>
            <a:endParaRPr lang="de-DE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de-DE" dirty="0" smtClean="0"/>
              <a:t> </a:t>
            </a:r>
            <a:r>
              <a:rPr lang="de-DE" dirty="0" err="1" smtClean="0"/>
              <a:t>Intellectual</a:t>
            </a:r>
            <a:r>
              <a:rPr lang="de-DE" dirty="0" smtClean="0"/>
              <a:t> </a:t>
            </a:r>
            <a:r>
              <a:rPr lang="de-DE" dirty="0" err="1"/>
              <a:t>supervision</a:t>
            </a:r>
            <a:endParaRPr lang="de-DE" dirty="0"/>
          </a:p>
          <a:p>
            <a:pPr marL="628650" lvl="1" indent="-171450">
              <a:buFont typeface="Wingdings" panose="05000000000000000000" pitchFamily="2" charset="2"/>
              <a:buChar char="§"/>
            </a:pPr>
            <a:r>
              <a:rPr lang="de-DE" dirty="0" err="1" smtClean="0"/>
              <a:t>Comparison</a:t>
            </a:r>
            <a:r>
              <a:rPr lang="de-DE" dirty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printed</a:t>
            </a:r>
            <a:r>
              <a:rPr lang="de-DE" dirty="0" smtClean="0"/>
              <a:t>   </a:t>
            </a:r>
            <a:r>
              <a:rPr lang="de-DE" dirty="0" err="1" smtClean="0"/>
              <a:t>edition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124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Results</a:t>
            </a:r>
            <a:r>
              <a:rPr lang="de-DE" dirty="0" smtClean="0"/>
              <a:t> 2012 - 2015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b="1" dirty="0" err="1" smtClean="0"/>
              <a:t>Classified</a:t>
            </a:r>
            <a:r>
              <a:rPr lang="de-DE" b="1" dirty="0" smtClean="0"/>
              <a:t> </a:t>
            </a:r>
            <a:r>
              <a:rPr lang="de-DE" b="1" dirty="0" err="1" smtClean="0"/>
              <a:t>objects</a:t>
            </a:r>
            <a:r>
              <a:rPr lang="de-DE" b="1" dirty="0" smtClean="0"/>
              <a:t>: 413.363</a:t>
            </a:r>
            <a:endParaRPr lang="de-DE" b="1" dirty="0"/>
          </a:p>
          <a:p>
            <a:pPr marL="0" indent="0" algn="ctr">
              <a:buNone/>
            </a:pPr>
            <a:endParaRPr lang="de-DE" b="1" kern="1200" dirty="0" smtClean="0"/>
          </a:p>
          <a:p>
            <a:pPr marL="0" indent="0" algn="ctr">
              <a:buNone/>
            </a:pPr>
            <a:r>
              <a:rPr lang="de-DE" b="1" kern="1200" dirty="0" smtClean="0"/>
              <a:t>Sample check: 73.509 (18%)</a:t>
            </a:r>
          </a:p>
          <a:p>
            <a:pPr marL="0" indent="0" algn="ctr">
              <a:buNone/>
            </a:pPr>
            <a:endParaRPr lang="de-DE" b="1" kern="1200" dirty="0" smtClean="0"/>
          </a:p>
          <a:p>
            <a:pPr marL="0" indent="0" algn="ctr">
              <a:buNone/>
            </a:pPr>
            <a:r>
              <a:rPr lang="de-DE" b="1" kern="1200" dirty="0" smtClean="0"/>
              <a:t>Result: </a:t>
            </a:r>
            <a:r>
              <a:rPr lang="de-DE" b="1" dirty="0" smtClean="0"/>
              <a:t>75% </a:t>
            </a:r>
            <a:r>
              <a:rPr lang="de-DE" b="1" dirty="0" err="1" smtClean="0"/>
              <a:t>correct</a:t>
            </a:r>
            <a:endParaRPr lang="de-DE" b="1" dirty="0"/>
          </a:p>
          <a:p>
            <a:endParaRPr lang="de-DE" dirty="0"/>
          </a:p>
        </p:txBody>
      </p:sp>
      <p:sp>
        <p:nvSpPr>
          <p:cNvPr id="2048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AEFA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4370F93C-3ABC-42B4-9B83-2F58888652D9}" type="slidenum">
              <a:rPr lang="de-DE" sz="1000" b="1"/>
              <a:pPr algn="ctr"/>
              <a:t>22</a:t>
            </a:fld>
            <a:endParaRPr lang="de-DE" sz="1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FFC92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810F07D3-BF98-4775-A0D7-0AFDF73E6A24}" type="slidenum">
              <a:rPr lang="de-DE" sz="1000" b="1"/>
              <a:pPr algn="ctr"/>
              <a:t>23</a:t>
            </a:fld>
            <a:endParaRPr lang="de-DE" sz="1000" b="1"/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 bwMode="auto">
          <a:xfrm>
            <a:off x="683568" y="2564904"/>
            <a:ext cx="7992888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2pPr>
            <a:lvl3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3pPr>
            <a:lvl4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4pPr>
            <a:lvl5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de-DE" kern="0" dirty="0" smtClean="0"/>
              <a:t/>
            </a:r>
            <a:br>
              <a:rPr lang="de-DE" kern="0" dirty="0" smtClean="0"/>
            </a:br>
            <a:r>
              <a:rPr lang="de-DE" kern="0" dirty="0" smtClean="0"/>
              <a:t>DDC Short Numbers </a:t>
            </a:r>
            <a:r>
              <a:rPr lang="de-DE" kern="0" dirty="0" err="1" smtClean="0"/>
              <a:t>for</a:t>
            </a:r>
            <a:r>
              <a:rPr lang="de-DE" kern="0" dirty="0" smtClean="0"/>
              <a:t> </a:t>
            </a:r>
            <a:r>
              <a:rPr lang="de-DE" kern="0" dirty="0" err="1" smtClean="0"/>
              <a:t>Medicine</a:t>
            </a:r>
            <a:r>
              <a:rPr lang="de-DE" kern="0" dirty="0" smtClean="0"/>
              <a:t/>
            </a:r>
            <a:br>
              <a:rPr lang="de-DE" kern="0" dirty="0" smtClean="0"/>
            </a:br>
            <a:r>
              <a:rPr lang="de-DE" kern="0" dirty="0" smtClean="0"/>
              <a:t/>
            </a:r>
            <a:br>
              <a:rPr lang="de-DE" kern="0" dirty="0" smtClean="0"/>
            </a:br>
            <a:r>
              <a:rPr lang="de-DE" kern="0" dirty="0" smtClean="0"/>
              <a:t/>
            </a:r>
            <a:br>
              <a:rPr lang="de-DE" kern="0" dirty="0" smtClean="0"/>
            </a:br>
            <a:r>
              <a:rPr lang="de-DE" kern="0" dirty="0" smtClean="0"/>
              <a:t/>
            </a:r>
            <a:br>
              <a:rPr lang="de-DE" kern="0" dirty="0" smtClean="0"/>
            </a:br>
            <a:endParaRPr lang="de-DE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E62E2E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7FF2B90E-CFA3-4F2D-A288-A9A60EF3E42D}" type="slidenum">
              <a:rPr lang="de-DE" sz="1000" b="1"/>
              <a:pPr algn="ctr"/>
              <a:t>24</a:t>
            </a:fld>
            <a:endParaRPr lang="de-DE" sz="1000" b="1"/>
          </a:p>
        </p:txBody>
      </p:sp>
      <p:sp>
        <p:nvSpPr>
          <p:cNvPr id="9" name="Titel 5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r>
              <a:rPr lang="de-DE" dirty="0" smtClean="0"/>
              <a:t>DDC Short Numbers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Medicine</a:t>
            </a:r>
            <a:endParaRPr lang="de-DE" dirty="0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 err="1"/>
              <a:t>Developed</a:t>
            </a:r>
            <a:r>
              <a:rPr lang="de-DE" dirty="0"/>
              <a:t> in 2006/2007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Classification of printed medical theses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Fast and time-saving</a:t>
            </a:r>
            <a:endParaRPr lang="de-D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9EDF03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DB72EAF8-7858-4DD5-A903-99021F01BB0A}" type="slidenum">
              <a:rPr lang="de-DE" sz="1000" b="1"/>
              <a:pPr algn="ctr"/>
              <a:t>25</a:t>
            </a:fld>
            <a:endParaRPr lang="de-DE" sz="1000" b="1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r>
              <a:rPr lang="de-DE" dirty="0" err="1" smtClean="0"/>
              <a:t>Example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828000" y="2700000"/>
            <a:ext cx="55446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Book </a:t>
            </a:r>
            <a:r>
              <a:rPr lang="de-DE" b="1" dirty="0" err="1"/>
              <a:t>content</a:t>
            </a:r>
            <a:r>
              <a:rPr lang="de-DE" b="1" dirty="0"/>
              <a:t>:</a:t>
            </a:r>
          </a:p>
          <a:p>
            <a:r>
              <a:rPr lang="de-DE" dirty="0" smtClean="0"/>
              <a:t>Study</a:t>
            </a:r>
          </a:p>
          <a:p>
            <a:r>
              <a:rPr lang="de-DE" dirty="0" err="1" smtClean="0"/>
              <a:t>Overweight</a:t>
            </a:r>
            <a:r>
              <a:rPr lang="de-DE" dirty="0" smtClean="0"/>
              <a:t> </a:t>
            </a:r>
            <a:r>
              <a:rPr lang="de-DE" dirty="0" err="1" smtClean="0"/>
              <a:t>Children</a:t>
            </a:r>
            <a:endParaRPr lang="de-DE" dirty="0" smtClean="0"/>
          </a:p>
          <a:p>
            <a:r>
              <a:rPr lang="de-DE" dirty="0" smtClean="0">
                <a:solidFill>
                  <a:srgbClr val="00B050"/>
                </a:solidFill>
              </a:rPr>
              <a:t>Kiel</a:t>
            </a:r>
            <a:endParaRPr lang="de-DE" dirty="0">
              <a:solidFill>
                <a:srgbClr val="00B050"/>
              </a:solidFill>
            </a:endParaRPr>
          </a:p>
          <a:p>
            <a:r>
              <a:rPr lang="de-DE" dirty="0" smtClean="0">
                <a:solidFill>
                  <a:srgbClr val="FF9933"/>
                </a:solidFill>
              </a:rPr>
              <a:t>2000-2009</a:t>
            </a:r>
            <a:endParaRPr lang="de-DE" dirty="0">
              <a:solidFill>
                <a:srgbClr val="FF9933"/>
              </a:solidFill>
            </a:endParaRPr>
          </a:p>
          <a:p>
            <a:endParaRPr lang="de-DE" dirty="0" smtClean="0"/>
          </a:p>
          <a:p>
            <a:r>
              <a:rPr lang="de-DE" dirty="0" smtClean="0"/>
              <a:t>DNB-SC	610</a:t>
            </a:r>
          </a:p>
          <a:p>
            <a:endParaRPr lang="de-DE" dirty="0"/>
          </a:p>
          <a:p>
            <a:r>
              <a:rPr lang="de-DE" dirty="0" smtClean="0"/>
              <a:t>DDC		</a:t>
            </a:r>
            <a:r>
              <a:rPr lang="de-DE" dirty="0" smtClean="0">
                <a:solidFill>
                  <a:srgbClr val="0070C0"/>
                </a:solidFill>
              </a:rPr>
              <a:t>618.92398</a:t>
            </a:r>
            <a:r>
              <a:rPr lang="de-DE" dirty="0" smtClean="0"/>
              <a:t>009</a:t>
            </a:r>
            <a:r>
              <a:rPr lang="de-DE" dirty="0" smtClean="0">
                <a:solidFill>
                  <a:srgbClr val="00B050"/>
                </a:solidFill>
              </a:rPr>
              <a:t>435123</a:t>
            </a:r>
            <a:r>
              <a:rPr lang="de-DE" dirty="0" smtClean="0">
                <a:solidFill>
                  <a:srgbClr val="FF9933"/>
                </a:solidFill>
              </a:rPr>
              <a:t>090511</a:t>
            </a:r>
          </a:p>
          <a:p>
            <a:endParaRPr lang="de-DE" dirty="0"/>
          </a:p>
          <a:p>
            <a:r>
              <a:rPr lang="de-DE" dirty="0" smtClean="0"/>
              <a:t>Short </a:t>
            </a:r>
            <a:r>
              <a:rPr lang="de-DE" dirty="0" err="1" smtClean="0"/>
              <a:t>Number</a:t>
            </a:r>
            <a:r>
              <a:rPr lang="de-DE" dirty="0" smtClean="0"/>
              <a:t>	</a:t>
            </a:r>
            <a:r>
              <a:rPr lang="de-DE" dirty="0"/>
              <a:t>618.92</a:t>
            </a:r>
            <a:r>
              <a:rPr lang="de-DE" strike="sngStrike" dirty="0"/>
              <a:t>398009435123090511</a:t>
            </a:r>
          </a:p>
        </p:txBody>
      </p:sp>
    </p:spTree>
    <p:extLst>
      <p:ext uri="{BB962C8B-B14F-4D97-AF65-F5344CB8AC3E}">
        <p14:creationId xmlns:p14="http://schemas.microsoft.com/office/powerpoint/2010/main" val="146059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7EEF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FF05BFF0-956C-49BD-9061-3DBF9F68DFF3}" type="slidenum">
              <a:rPr lang="de-DE" sz="1000" b="1"/>
              <a:pPr algn="ctr"/>
              <a:t>26</a:t>
            </a:fld>
            <a:endParaRPr lang="de-DE" sz="1000" b="1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827088" y="1619250"/>
            <a:ext cx="8209408" cy="777875"/>
          </a:xfrm>
        </p:spPr>
        <p:txBody>
          <a:bodyPr/>
          <a:lstStyle/>
          <a:p>
            <a:r>
              <a:rPr lang="de-DE" dirty="0" smtClean="0"/>
              <a:t>DDC Short Numbers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827088" y="2196000"/>
            <a:ext cx="7593012" cy="34178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smtClean="0"/>
              <a:t>Start: </a:t>
            </a:r>
            <a:r>
              <a:rPr lang="de-DE" dirty="0" err="1" smtClean="0"/>
              <a:t>Oct</a:t>
            </a:r>
            <a:r>
              <a:rPr lang="de-DE" dirty="0" smtClean="0"/>
              <a:t>. 2015</a:t>
            </a:r>
          </a:p>
          <a:p>
            <a:pP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err="1"/>
              <a:t>Method</a:t>
            </a:r>
            <a:r>
              <a:rPr lang="de-DE" dirty="0"/>
              <a:t>: </a:t>
            </a:r>
            <a:r>
              <a:rPr lang="de-DE" dirty="0" err="1"/>
              <a:t>machine</a:t>
            </a:r>
            <a:r>
              <a:rPr lang="de-DE" dirty="0"/>
              <a:t> </a:t>
            </a:r>
            <a:r>
              <a:rPr lang="de-DE" dirty="0" err="1"/>
              <a:t>learning</a:t>
            </a:r>
            <a:r>
              <a:rPr lang="de-DE" dirty="0"/>
              <a:t> / SVM</a:t>
            </a:r>
          </a:p>
          <a:p>
            <a:pP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err="1" smtClean="0"/>
              <a:t>Document</a:t>
            </a:r>
            <a:r>
              <a:rPr lang="de-DE" dirty="0" smtClean="0"/>
              <a:t> type: </a:t>
            </a:r>
          </a:p>
          <a:p>
            <a:pPr lvl="5"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err="1" smtClean="0"/>
              <a:t>Subject</a:t>
            </a:r>
            <a:r>
              <a:rPr lang="de-DE" dirty="0" smtClean="0"/>
              <a:t> </a:t>
            </a:r>
            <a:r>
              <a:rPr lang="de-DE" dirty="0" err="1" smtClean="0"/>
              <a:t>Category</a:t>
            </a:r>
            <a:r>
              <a:rPr lang="de-DE" dirty="0" smtClean="0"/>
              <a:t> 610 „</a:t>
            </a:r>
            <a:r>
              <a:rPr lang="de-DE" dirty="0" err="1" smtClean="0"/>
              <a:t>Medicine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health</a:t>
            </a:r>
            <a:r>
              <a:rPr lang="de-DE" dirty="0" smtClean="0"/>
              <a:t>“</a:t>
            </a:r>
            <a:endParaRPr lang="de-DE" dirty="0"/>
          </a:p>
          <a:p>
            <a:pPr lvl="5"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smtClean="0"/>
              <a:t>Online </a:t>
            </a:r>
            <a:r>
              <a:rPr lang="de-DE" dirty="0" err="1" smtClean="0"/>
              <a:t>publications</a:t>
            </a:r>
            <a:r>
              <a:rPr lang="de-DE" dirty="0"/>
              <a:t> </a:t>
            </a:r>
            <a:r>
              <a:rPr lang="de-DE" dirty="0" smtClean="0"/>
              <a:t>(PDF / </a:t>
            </a:r>
            <a:r>
              <a:rPr lang="de-DE" dirty="0" err="1" smtClean="0"/>
              <a:t>Epub</a:t>
            </a:r>
            <a:r>
              <a:rPr lang="de-DE" dirty="0" smtClean="0"/>
              <a:t>)</a:t>
            </a:r>
          </a:p>
          <a:p>
            <a:pPr lvl="5"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/>
              <a:t>Language </a:t>
            </a:r>
            <a:r>
              <a:rPr lang="de-DE" dirty="0" smtClean="0"/>
              <a:t>Ger/Eng</a:t>
            </a:r>
          </a:p>
          <a:p>
            <a:pP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de-DE" dirty="0" smtClean="0"/>
              <a:t>Volume: 8.121 online </a:t>
            </a:r>
            <a:r>
              <a:rPr lang="de-DE" dirty="0" err="1"/>
              <a:t>publications</a:t>
            </a:r>
            <a:r>
              <a:rPr lang="de-DE" dirty="0"/>
              <a:t> (</a:t>
            </a:r>
            <a:r>
              <a:rPr lang="de-DE" dirty="0" smtClean="0"/>
              <a:t>03/2016</a:t>
            </a:r>
            <a:r>
              <a:rPr lang="de-DE" dirty="0"/>
              <a:t>)</a:t>
            </a:r>
          </a:p>
          <a:p>
            <a:pPr>
              <a:buFont typeface="Wingdings" panose="05000000000000000000" pitchFamily="2" charset="2"/>
              <a:buChar char="§"/>
              <a:tabLst>
                <a:tab pos="1254125" algn="l"/>
              </a:tabLst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Results</a:t>
            </a:r>
            <a:r>
              <a:rPr lang="de-DE" dirty="0" smtClean="0"/>
              <a:t> </a:t>
            </a:r>
            <a:r>
              <a:rPr lang="de-DE" dirty="0" err="1" smtClean="0"/>
              <a:t>October</a:t>
            </a:r>
            <a:r>
              <a:rPr lang="de-DE" dirty="0" smtClean="0"/>
              <a:t> – </a:t>
            </a:r>
            <a:r>
              <a:rPr lang="de-DE" dirty="0" err="1" smtClean="0"/>
              <a:t>December</a:t>
            </a:r>
            <a:r>
              <a:rPr lang="de-DE" dirty="0" smtClean="0"/>
              <a:t> 2015</a:t>
            </a:r>
            <a:endParaRPr lang="de-DE" dirty="0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b="1" dirty="0" err="1" smtClean="0"/>
              <a:t>Classified</a:t>
            </a:r>
            <a:r>
              <a:rPr lang="de-DE" b="1" dirty="0" smtClean="0"/>
              <a:t> </a:t>
            </a:r>
            <a:r>
              <a:rPr lang="de-DE" b="1" dirty="0" err="1" smtClean="0"/>
              <a:t>objects</a:t>
            </a:r>
            <a:r>
              <a:rPr lang="de-DE" b="1" dirty="0" smtClean="0"/>
              <a:t>: 4.072</a:t>
            </a:r>
            <a:endParaRPr lang="de-DE" b="1" dirty="0"/>
          </a:p>
          <a:p>
            <a:pPr marL="0" indent="0" algn="ctr">
              <a:buNone/>
            </a:pPr>
            <a:endParaRPr lang="de-DE" b="1" kern="1200" dirty="0" smtClean="0"/>
          </a:p>
          <a:p>
            <a:pPr marL="0" indent="0" algn="ctr">
              <a:buNone/>
            </a:pPr>
            <a:r>
              <a:rPr lang="de-DE" b="1" kern="1200" dirty="0" smtClean="0"/>
              <a:t>Sample check: 574 (14%)</a:t>
            </a:r>
          </a:p>
          <a:p>
            <a:pPr marL="0" indent="0" algn="ctr">
              <a:buNone/>
            </a:pPr>
            <a:endParaRPr lang="de-DE" b="1" kern="1200" dirty="0" smtClean="0"/>
          </a:p>
          <a:p>
            <a:pPr marL="0" indent="0" algn="ctr">
              <a:buNone/>
            </a:pPr>
            <a:r>
              <a:rPr lang="de-DE" b="1" kern="1200" dirty="0" smtClean="0"/>
              <a:t>Result: </a:t>
            </a:r>
            <a:r>
              <a:rPr lang="de-DE" b="1" dirty="0" smtClean="0"/>
              <a:t>74% </a:t>
            </a:r>
            <a:r>
              <a:rPr lang="de-DE" b="1" dirty="0" err="1" smtClean="0"/>
              <a:t>correct</a:t>
            </a:r>
            <a:endParaRPr lang="de-DE" b="1" dirty="0"/>
          </a:p>
          <a:p>
            <a:endParaRPr lang="de-DE" dirty="0"/>
          </a:p>
        </p:txBody>
      </p:sp>
      <p:sp>
        <p:nvSpPr>
          <p:cNvPr id="2048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AEFA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4370F93C-3ABC-42B4-9B83-2F58888652D9}" type="slidenum">
              <a:rPr lang="de-DE" sz="1000" b="1"/>
              <a:pPr algn="ctr"/>
              <a:t>27</a:t>
            </a:fld>
            <a:endParaRPr lang="de-DE" sz="1000" b="1"/>
          </a:p>
        </p:txBody>
      </p:sp>
    </p:spTree>
    <p:extLst>
      <p:ext uri="{BB962C8B-B14F-4D97-AF65-F5344CB8AC3E}">
        <p14:creationId xmlns:p14="http://schemas.microsoft.com/office/powerpoint/2010/main" val="349304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Future </a:t>
            </a:r>
            <a:r>
              <a:rPr lang="de-DE" dirty="0" err="1" smtClean="0"/>
              <a:t>challenges</a:t>
            </a:r>
            <a:endParaRPr lang="de-DE" dirty="0"/>
          </a:p>
        </p:txBody>
      </p:sp>
      <p:sp>
        <p:nvSpPr>
          <p:cNvPr id="2662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A4B90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4C846392-B1EB-481F-862F-6B0DD10A2738}" type="slidenum">
              <a:rPr lang="de-DE" sz="1000" b="1"/>
              <a:pPr algn="ctr"/>
              <a:t>28</a:t>
            </a:fld>
            <a:endParaRPr lang="de-DE" sz="1000" b="1"/>
          </a:p>
        </p:txBody>
      </p:sp>
      <p:sp>
        <p:nvSpPr>
          <p:cNvPr id="8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de-DE" dirty="0" err="1"/>
              <a:t>Improve</a:t>
            </a:r>
            <a:r>
              <a:rPr lang="de-DE" dirty="0"/>
              <a:t> </a:t>
            </a:r>
            <a:r>
              <a:rPr lang="de-DE" dirty="0" err="1" smtClean="0"/>
              <a:t>results</a:t>
            </a:r>
            <a:endParaRPr lang="de-D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Development </a:t>
            </a:r>
            <a:r>
              <a:rPr lang="de-DE" dirty="0" err="1" smtClean="0"/>
              <a:t>of</a:t>
            </a:r>
            <a:r>
              <a:rPr lang="de-DE" dirty="0" smtClean="0"/>
              <a:t> DDC Short Numbers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DNB </a:t>
            </a:r>
            <a:r>
              <a:rPr lang="de-DE" dirty="0" err="1" smtClean="0"/>
              <a:t>Subject</a:t>
            </a:r>
            <a:r>
              <a:rPr lang="de-DE" dirty="0" smtClean="0"/>
              <a:t> </a:t>
            </a:r>
            <a:r>
              <a:rPr lang="de-DE" dirty="0" err="1" smtClean="0"/>
              <a:t>Categories</a:t>
            </a:r>
            <a:endParaRPr lang="de-D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 smtClean="0"/>
              <a:t>No</a:t>
            </a:r>
            <a:r>
              <a:rPr lang="de-DE" dirty="0" smtClean="0"/>
              <a:t> „</a:t>
            </a:r>
            <a:r>
              <a:rPr lang="de-DE" dirty="0" err="1" smtClean="0"/>
              <a:t>automatic</a:t>
            </a:r>
            <a:r>
              <a:rPr lang="de-DE" dirty="0" smtClean="0"/>
              <a:t> DDC“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tool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AEFA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D56E504D-BE4D-42D9-A328-F5FFC883AA7F}" type="slidenum">
              <a:rPr lang="de-DE" sz="1000" b="1"/>
              <a:pPr algn="ctr"/>
              <a:t>29</a:t>
            </a:fld>
            <a:endParaRPr lang="de-DE" sz="1000" b="1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r>
              <a:rPr lang="de-DE" dirty="0" err="1" smtClean="0"/>
              <a:t>Thank</a:t>
            </a:r>
            <a:r>
              <a:rPr lang="de-DE" dirty="0" smtClean="0"/>
              <a:t> </a:t>
            </a:r>
            <a:r>
              <a:rPr lang="de-DE" dirty="0" err="1"/>
              <a:t>y</a:t>
            </a:r>
            <a:r>
              <a:rPr lang="de-DE" dirty="0" err="1" smtClean="0"/>
              <a:t>ou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attention</a:t>
            </a:r>
            <a:r>
              <a:rPr lang="de-DE" dirty="0" smtClean="0"/>
              <a:t>!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Questions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9" name="Inhaltsplatzhalter 6"/>
          <p:cNvSpPr>
            <a:spLocks noGrp="1"/>
          </p:cNvSpPr>
          <p:nvPr>
            <p:ph idx="1"/>
          </p:nvPr>
        </p:nvSpPr>
        <p:spPr>
          <a:xfrm>
            <a:off x="827088" y="4005064"/>
            <a:ext cx="7849368" cy="2160240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Frank </a:t>
            </a:r>
            <a:r>
              <a:rPr lang="de-DE" dirty="0"/>
              <a:t>Busse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/>
              <a:t>German National Library</a:t>
            </a:r>
            <a:br>
              <a:rPr lang="de-DE" dirty="0"/>
            </a:br>
            <a:r>
              <a:rPr lang="de-DE" dirty="0" err="1"/>
              <a:t>Section</a:t>
            </a:r>
            <a:r>
              <a:rPr lang="de-DE" dirty="0"/>
              <a:t> </a:t>
            </a:r>
            <a:r>
              <a:rPr lang="de-DE" dirty="0" err="1"/>
              <a:t>Automatic</a:t>
            </a:r>
            <a:r>
              <a:rPr lang="de-DE" dirty="0"/>
              <a:t> </a:t>
            </a:r>
            <a:r>
              <a:rPr lang="de-DE" dirty="0" err="1"/>
              <a:t>Indexing</a:t>
            </a:r>
            <a:r>
              <a:rPr lang="de-DE" dirty="0"/>
              <a:t>, Online Publications </a:t>
            </a:r>
            <a:r>
              <a:rPr lang="de-DE" dirty="0" smtClean="0"/>
              <a:t>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dirty="0" smtClean="0"/>
              <a:t>	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dirty="0" smtClean="0"/>
              <a:t>f.busse@dnb.de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dirty="0" smtClean="0"/>
              <a:t>	 	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0" indent="0" eaLnBrk="1" hangingPunct="1">
              <a:spcBef>
                <a:spcPts val="900"/>
              </a:spcBef>
              <a:buNone/>
            </a:pPr>
            <a:endParaRPr lang="de-DE" dirty="0" smtClean="0"/>
          </a:p>
          <a:p>
            <a:pPr marL="0" indent="0" algn="ctr" eaLnBrk="1" hangingPunct="1">
              <a:spcBef>
                <a:spcPts val="900"/>
              </a:spcBef>
              <a:buNone/>
            </a:pPr>
            <a:r>
              <a:rPr lang="de-DE" dirty="0" smtClean="0"/>
              <a:t>General </a:t>
            </a:r>
            <a:r>
              <a:rPr lang="de-DE" dirty="0"/>
              <a:t>I</a:t>
            </a:r>
            <a:r>
              <a:rPr lang="de-DE" dirty="0" smtClean="0"/>
              <a:t>nformation</a:t>
            </a:r>
            <a:endParaRPr lang="de-DE" sz="2600" b="1" dirty="0" smtClean="0"/>
          </a:p>
          <a:p>
            <a:pPr marL="0" indent="0">
              <a:spcBef>
                <a:spcPts val="900"/>
              </a:spcBef>
              <a:buNone/>
            </a:pPr>
            <a:endParaRPr lang="de-DE" dirty="0" smtClean="0"/>
          </a:p>
          <a:p>
            <a:pPr marL="0" indent="0">
              <a:spcBef>
                <a:spcPts val="900"/>
              </a:spcBef>
              <a:buNone/>
            </a:pPr>
            <a:endParaRPr lang="de-DE" dirty="0"/>
          </a:p>
          <a:p>
            <a:pPr marL="542925" indent="-542925" eaLnBrk="1" hangingPunct="1">
              <a:spcBef>
                <a:spcPts val="900"/>
              </a:spcBef>
              <a:buFont typeface="Verdana" pitchFamily="34" charset="0"/>
              <a:buAutoNum type="arabicPeriod"/>
            </a:pPr>
            <a:endParaRPr lang="de-DE" sz="2600" b="1" dirty="0" smtClean="0"/>
          </a:p>
        </p:txBody>
      </p:sp>
      <p:sp>
        <p:nvSpPr>
          <p:cNvPr id="409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A4B90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C9B14742-FF91-4173-BD01-398BF8230A4C}" type="slidenum">
              <a:rPr lang="de-DE" sz="1000" b="1"/>
              <a:pPr algn="ctr"/>
              <a:t>3</a:t>
            </a:fld>
            <a:endParaRPr lang="de-DE" sz="1000" b="1" dirty="0"/>
          </a:p>
        </p:txBody>
      </p:sp>
    </p:spTree>
    <p:extLst>
      <p:ext uri="{BB962C8B-B14F-4D97-AF65-F5344CB8AC3E}">
        <p14:creationId xmlns:p14="http://schemas.microsoft.com/office/powerpoint/2010/main" val="224552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88000" y="0"/>
            <a:ext cx="215900" cy="6856413"/>
          </a:xfrm>
          <a:prstGeom prst="rect">
            <a:avLst/>
          </a:prstGeom>
          <a:solidFill>
            <a:srgbClr val="00AEFA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41DD5E45-7A98-4147-A7E0-A8DC2A41740A}" type="slidenum">
              <a:rPr lang="de-DE" sz="1000" b="1"/>
              <a:pPr algn="ctr"/>
              <a:t>4</a:t>
            </a:fld>
            <a:endParaRPr lang="de-DE" sz="1000" b="1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827088" y="1620000"/>
            <a:ext cx="7593012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2pPr>
            <a:lvl3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3pPr>
            <a:lvl4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4pPr>
            <a:lvl5pPr algn="l" rtl="0" eaLnBrk="1" fontAlgn="base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Verdana" pitchFamily="34" charset="0"/>
                <a:cs typeface="Arial" charset="0"/>
              </a:defRPr>
            </a:lvl9pPr>
          </a:lstStyle>
          <a:p>
            <a:r>
              <a:rPr lang="en-US" kern="0" dirty="0" smtClean="0"/>
              <a:t>Automated Cataloguing – why?</a:t>
            </a:r>
            <a:r>
              <a:rPr lang="en-US" sz="2800" b="0" kern="0" dirty="0" smtClean="0"/>
              <a:t/>
            </a:r>
            <a:br>
              <a:rPr lang="en-US" sz="2800" b="0" kern="0" dirty="0" smtClean="0"/>
            </a:br>
            <a:r>
              <a:rPr lang="en-US" kern="0" dirty="0" smtClean="0"/>
              <a:t/>
            </a:r>
            <a:br>
              <a:rPr lang="en-US" kern="0" dirty="0" smtClean="0"/>
            </a:br>
            <a:endParaRPr lang="en-US" kern="0" dirty="0" smtClean="0"/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4791146"/>
              </p:ext>
            </p:extLst>
          </p:nvPr>
        </p:nvGraphicFramePr>
        <p:xfrm>
          <a:off x="827089" y="2204863"/>
          <a:ext cx="7593012" cy="3564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503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AEFA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41DD5E45-7A98-4147-A7E0-A8DC2A41740A}" type="slidenum">
              <a:rPr lang="de-DE" sz="1000" b="1"/>
              <a:pPr algn="ctr"/>
              <a:t>5</a:t>
            </a:fld>
            <a:endParaRPr lang="de-DE" sz="1000" b="1"/>
          </a:p>
        </p:txBody>
      </p:sp>
      <p:sp>
        <p:nvSpPr>
          <p:cNvPr id="6" name="Inhaltsplatzhalter 8"/>
          <p:cNvSpPr>
            <a:spLocks noGrp="1"/>
          </p:cNvSpPr>
          <p:nvPr>
            <p:ph idx="1"/>
          </p:nvPr>
        </p:nvSpPr>
        <p:spPr>
          <a:xfrm>
            <a:off x="827088" y="2196000"/>
            <a:ext cx="8065392" cy="40413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  <a:tabLst>
                <a:tab pos="1081088" algn="l"/>
              </a:tabLst>
            </a:pPr>
            <a:r>
              <a:rPr lang="de-DE" dirty="0" smtClean="0"/>
              <a:t>2009	</a:t>
            </a:r>
            <a:r>
              <a:rPr lang="de-DE" dirty="0"/>
              <a:t>S</a:t>
            </a:r>
            <a:r>
              <a:rPr lang="de-DE" dirty="0" smtClean="0"/>
              <a:t>tart </a:t>
            </a:r>
            <a:r>
              <a:rPr lang="de-DE" dirty="0" err="1" smtClean="0"/>
              <a:t>of</a:t>
            </a:r>
            <a:r>
              <a:rPr lang="de-DE" dirty="0"/>
              <a:t> </a:t>
            </a:r>
            <a:r>
              <a:rPr lang="de-DE" dirty="0" smtClean="0"/>
              <a:t>PETRUS </a:t>
            </a:r>
            <a:r>
              <a:rPr lang="de-DE" dirty="0" err="1" smtClean="0"/>
              <a:t>project</a:t>
            </a:r>
            <a:endParaRPr lang="de-DE" dirty="0" smtClean="0"/>
          </a:p>
          <a:p>
            <a:pPr lvl="0">
              <a:buFont typeface="Wingdings" panose="05000000000000000000" pitchFamily="2" charset="2"/>
              <a:buChar char="§"/>
              <a:tabLst>
                <a:tab pos="1081088" algn="l"/>
              </a:tabLst>
            </a:pPr>
            <a:r>
              <a:rPr lang="de-DE" dirty="0"/>
              <a:t>2010 </a:t>
            </a:r>
            <a:r>
              <a:rPr lang="de-DE" dirty="0" smtClean="0"/>
              <a:t>	</a:t>
            </a:r>
            <a:r>
              <a:rPr lang="de-DE" dirty="0" err="1"/>
              <a:t>C</a:t>
            </a:r>
            <a:r>
              <a:rPr lang="de-DE" dirty="0" err="1" smtClean="0"/>
              <a:t>easing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intellectual cataloguing </a:t>
            </a:r>
            <a:r>
              <a:rPr lang="de-DE" dirty="0"/>
              <a:t>of </a:t>
            </a:r>
            <a:r>
              <a:rPr lang="en-GB" dirty="0" smtClean="0"/>
              <a:t>online 	publications</a:t>
            </a:r>
          </a:p>
          <a:p>
            <a:pPr>
              <a:buFont typeface="Wingdings" panose="05000000000000000000" pitchFamily="2" charset="2"/>
              <a:buChar char="§"/>
              <a:tabLst>
                <a:tab pos="1081088" algn="l"/>
              </a:tabLst>
            </a:pPr>
            <a:r>
              <a:rPr lang="en-GB" dirty="0" smtClean="0"/>
              <a:t>2012 </a:t>
            </a:r>
            <a:r>
              <a:rPr lang="en-GB" dirty="0"/>
              <a:t>A</a:t>
            </a:r>
            <a:r>
              <a:rPr lang="en-GB" dirty="0" smtClean="0"/>
              <a:t>utomatic classification / DNB Subject Categories</a:t>
            </a:r>
            <a:endParaRPr lang="de-DE" b="1" dirty="0" smtClean="0"/>
          </a:p>
          <a:p>
            <a:pPr>
              <a:buFont typeface="Wingdings" panose="05000000000000000000" pitchFamily="2" charset="2"/>
              <a:buChar char="§"/>
              <a:tabLst>
                <a:tab pos="1081088" algn="l"/>
              </a:tabLst>
            </a:pPr>
            <a:r>
              <a:rPr lang="de-DE" dirty="0" smtClean="0"/>
              <a:t>2014 </a:t>
            </a:r>
            <a:r>
              <a:rPr lang="de-DE" dirty="0" err="1" smtClean="0"/>
              <a:t>Automatic</a:t>
            </a:r>
            <a:r>
              <a:rPr lang="de-DE" dirty="0" smtClean="0"/>
              <a:t> indexing</a:t>
            </a:r>
          </a:p>
          <a:p>
            <a:pPr>
              <a:buFont typeface="Wingdings" panose="05000000000000000000" pitchFamily="2" charset="2"/>
              <a:buChar char="§"/>
              <a:tabLst>
                <a:tab pos="1081088" algn="l"/>
              </a:tabLst>
            </a:pPr>
            <a:r>
              <a:rPr lang="de-DE" dirty="0" smtClean="0"/>
              <a:t>2015 </a:t>
            </a:r>
            <a:r>
              <a:rPr lang="en-GB" dirty="0"/>
              <a:t>A</a:t>
            </a:r>
            <a:r>
              <a:rPr lang="en-GB" dirty="0" smtClean="0"/>
              <a:t>utomatic </a:t>
            </a:r>
            <a:r>
              <a:rPr lang="en-GB" dirty="0"/>
              <a:t>classification </a:t>
            </a:r>
            <a:r>
              <a:rPr lang="en-GB" dirty="0" smtClean="0"/>
              <a:t>/ </a:t>
            </a:r>
            <a:r>
              <a:rPr lang="de-DE" dirty="0" smtClean="0"/>
              <a:t>DDC Short Numbers</a:t>
            </a:r>
          </a:p>
          <a:p>
            <a:pPr>
              <a:buFont typeface="Wingdings" panose="05000000000000000000" pitchFamily="2" charset="2"/>
              <a:buChar char="§"/>
              <a:tabLst>
                <a:tab pos="1081088" algn="l"/>
              </a:tabLst>
            </a:pPr>
            <a:r>
              <a:rPr lang="de-DE" dirty="0" smtClean="0"/>
              <a:t>2015 </a:t>
            </a:r>
            <a:r>
              <a:rPr lang="de-DE" dirty="0"/>
              <a:t>PETRUS </a:t>
            </a:r>
            <a:r>
              <a:rPr lang="de-DE" dirty="0" err="1" smtClean="0"/>
              <a:t>project</a:t>
            </a:r>
            <a:r>
              <a:rPr lang="de-DE" dirty="0" smtClean="0"/>
              <a:t> completed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 smtClean="0"/>
          </a:p>
          <a:p>
            <a:endParaRPr lang="de-DE" dirty="0"/>
          </a:p>
        </p:txBody>
      </p:sp>
      <p:sp>
        <p:nvSpPr>
          <p:cNvPr id="7" name="Titel 7"/>
          <p:cNvSpPr>
            <a:spLocks noGrp="1"/>
          </p:cNvSpPr>
          <p:nvPr>
            <p:ph type="title"/>
          </p:nvPr>
        </p:nvSpPr>
        <p:spPr>
          <a:xfrm>
            <a:off x="827088" y="1619251"/>
            <a:ext cx="7593012" cy="360000"/>
          </a:xfrm>
        </p:spPr>
        <p:txBody>
          <a:bodyPr/>
          <a:lstStyle/>
          <a:p>
            <a:r>
              <a:rPr lang="de-DE" dirty="0" smtClean="0"/>
              <a:t>Timeline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FFC920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409DEF66-784C-4ABA-A954-EA29E77B5B61}" type="slidenum">
              <a:rPr lang="de-DE" sz="1000" b="1"/>
              <a:pPr algn="ctr"/>
              <a:t>6</a:t>
            </a:fld>
            <a:endParaRPr lang="de-DE" sz="1000" b="1"/>
          </a:p>
        </p:txBody>
      </p:sp>
      <p:sp>
        <p:nvSpPr>
          <p:cNvPr id="6" name="Inhaltsplatzhalter 6"/>
          <p:cNvSpPr>
            <a:spLocks noGrp="1"/>
          </p:cNvSpPr>
          <p:nvPr>
            <p:ph idx="1"/>
          </p:nvPr>
        </p:nvSpPr>
        <p:spPr>
          <a:xfrm>
            <a:off x="683568" y="2196000"/>
            <a:ext cx="7920880" cy="3537256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  <a:tabLst>
                <a:tab pos="2333625" algn="l"/>
              </a:tabLst>
            </a:pPr>
            <a:r>
              <a:rPr lang="de-DE" dirty="0" smtClean="0"/>
              <a:t>	</a:t>
            </a:r>
            <a:endParaRPr lang="de-DE" dirty="0"/>
          </a:p>
          <a:p>
            <a:pPr marL="0" indent="0">
              <a:spcBef>
                <a:spcPts val="600"/>
              </a:spcBef>
              <a:buNone/>
            </a:pPr>
            <a:endParaRPr lang="de-DE" sz="1400" dirty="0" smtClean="0"/>
          </a:p>
          <a:p>
            <a:pPr marL="0" indent="0">
              <a:spcBef>
                <a:spcPts val="600"/>
              </a:spcBef>
              <a:buNone/>
            </a:pPr>
            <a:endParaRPr lang="de-DE" sz="1400" dirty="0" smtClean="0"/>
          </a:p>
          <a:p>
            <a:pPr marL="0" indent="0">
              <a:spcBef>
                <a:spcPts val="600"/>
              </a:spcBef>
              <a:buNone/>
            </a:pPr>
            <a:endParaRPr lang="de-DE" sz="1400" dirty="0"/>
          </a:p>
          <a:p>
            <a:pPr marL="0" indent="0">
              <a:spcBef>
                <a:spcPts val="600"/>
              </a:spcBef>
              <a:buNone/>
            </a:pPr>
            <a:endParaRPr lang="de-DE" sz="1400" dirty="0" smtClean="0"/>
          </a:p>
          <a:p>
            <a:pPr marL="0" indent="0">
              <a:spcBef>
                <a:spcPts val="600"/>
              </a:spcBef>
              <a:buNone/>
            </a:pPr>
            <a:endParaRPr lang="de-DE" sz="1400" dirty="0"/>
          </a:p>
          <a:p>
            <a:pPr marL="0" indent="0">
              <a:spcBef>
                <a:spcPts val="600"/>
              </a:spcBef>
              <a:buNone/>
            </a:pPr>
            <a:endParaRPr lang="de-DE" sz="1400" dirty="0" smtClean="0"/>
          </a:p>
          <a:p>
            <a:pPr marL="0" indent="0">
              <a:spcBef>
                <a:spcPts val="600"/>
              </a:spcBef>
              <a:buNone/>
            </a:pPr>
            <a:endParaRPr lang="de-DE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1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400" dirty="0"/>
              <a:t>F</a:t>
            </a:r>
            <a:r>
              <a:rPr lang="de-DE" sz="1400" dirty="0" smtClean="0"/>
              <a:t>urther </a:t>
            </a:r>
            <a:r>
              <a:rPr lang="de-DE" sz="1400" dirty="0" err="1" smtClean="0"/>
              <a:t>information</a:t>
            </a:r>
            <a:r>
              <a:rPr lang="de-DE" sz="1400" dirty="0" smtClean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900" dirty="0">
                <a:hlinkClick r:id="rId3"/>
              </a:rPr>
              <a:t>http://</a:t>
            </a:r>
            <a:r>
              <a:rPr lang="de-DE" sz="900" dirty="0" smtClean="0">
                <a:hlinkClick r:id="rId3"/>
              </a:rPr>
              <a:t>www.dnb.de/EN/Erwerbung/Inhaltserschliessung/inhaltserschliessung_node.html</a:t>
            </a:r>
            <a:r>
              <a:rPr lang="de-DE" sz="900" dirty="0" smtClean="0"/>
              <a:t> </a:t>
            </a:r>
          </a:p>
        </p:txBody>
      </p:sp>
      <p:graphicFrame>
        <p:nvGraphicFramePr>
          <p:cNvPr id="7" name="Diagramm 6"/>
          <p:cNvGraphicFramePr/>
          <p:nvPr>
            <p:extLst>
              <p:ext uri="{D42A27DB-BD31-4B8C-83A1-F6EECF244321}">
                <p14:modId xmlns:p14="http://schemas.microsoft.com/office/powerpoint/2010/main" val="3586253774"/>
              </p:ext>
            </p:extLst>
          </p:nvPr>
        </p:nvGraphicFramePr>
        <p:xfrm>
          <a:off x="971600" y="1700808"/>
          <a:ext cx="7200800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itel 5"/>
          <p:cNvSpPr>
            <a:spLocks noGrp="1"/>
          </p:cNvSpPr>
          <p:nvPr>
            <p:ph type="title"/>
          </p:nvPr>
        </p:nvSpPr>
        <p:spPr>
          <a:xfrm>
            <a:off x="827584" y="1620000"/>
            <a:ext cx="7593012" cy="777875"/>
          </a:xfrm>
        </p:spPr>
        <p:txBody>
          <a:bodyPr/>
          <a:lstStyle/>
          <a:p>
            <a:r>
              <a:rPr lang="en-US" dirty="0"/>
              <a:t>Subject </a:t>
            </a:r>
            <a:r>
              <a:rPr lang="en-US" dirty="0" smtClean="0"/>
              <a:t>Cataloguing </a:t>
            </a:r>
            <a:r>
              <a:rPr lang="en-US" dirty="0"/>
              <a:t>at the </a:t>
            </a:r>
            <a:r>
              <a:rPr lang="en-US" dirty="0" smtClean="0"/>
              <a:t>DNB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007EEF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54901366-3F13-43D2-9BD8-C88395F9D50D}" type="slidenum">
              <a:rPr lang="de-DE" sz="1000" b="1"/>
              <a:pPr algn="ctr"/>
              <a:t>7</a:t>
            </a:fld>
            <a:endParaRPr lang="de-DE" sz="1000" b="1"/>
          </a:p>
        </p:txBody>
      </p:sp>
      <p:sp>
        <p:nvSpPr>
          <p:cNvPr id="7" name="Inhaltsplatzhalter 8"/>
          <p:cNvSpPr>
            <a:spLocks noGrp="1"/>
          </p:cNvSpPr>
          <p:nvPr>
            <p:ph idx="1"/>
          </p:nvPr>
        </p:nvSpPr>
        <p:spPr>
          <a:xfrm>
            <a:off x="827088" y="2196000"/>
            <a:ext cx="7593012" cy="3417888"/>
          </a:xfrm>
        </p:spPr>
        <p:txBody>
          <a:bodyPr/>
          <a:lstStyle/>
          <a:p>
            <a:pPr marL="0" indent="0" algn="ctr">
              <a:buNone/>
              <a:tabLst>
                <a:tab pos="1254125" algn="l"/>
              </a:tabLst>
            </a:pPr>
            <a:endParaRPr lang="de-DE" dirty="0" smtClean="0"/>
          </a:p>
          <a:p>
            <a:pPr marL="0" indent="0" algn="ctr">
              <a:buNone/>
              <a:tabLst>
                <a:tab pos="1254125" algn="l"/>
              </a:tabLst>
            </a:pPr>
            <a:endParaRPr lang="de-DE" dirty="0"/>
          </a:p>
          <a:p>
            <a:pPr marL="0" indent="0" algn="ctr">
              <a:buNone/>
              <a:tabLst>
                <a:tab pos="1254125" algn="l"/>
              </a:tabLst>
            </a:pPr>
            <a:r>
              <a:rPr lang="de-DE" sz="26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Automatic</a:t>
            </a:r>
            <a:r>
              <a:rPr lang="de-DE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de-DE" sz="26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</a:t>
            </a:r>
            <a:r>
              <a:rPr lang="de-DE" sz="26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lassification</a:t>
            </a:r>
            <a:r>
              <a:rPr lang="de-DE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de-DE" sz="26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of</a:t>
            </a:r>
            <a:endParaRPr lang="de-DE" sz="26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indent="0" algn="ctr">
              <a:buNone/>
              <a:tabLst>
                <a:tab pos="1254125" algn="l"/>
              </a:tabLst>
            </a:pPr>
            <a:r>
              <a:rPr lang="de-DE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de-DE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DNB </a:t>
            </a:r>
            <a:r>
              <a:rPr lang="de-DE" sz="26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</a:t>
            </a:r>
            <a:r>
              <a:rPr lang="de-DE" sz="26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ubject</a:t>
            </a:r>
            <a:r>
              <a:rPr lang="de-DE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de-DE" sz="26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C</a:t>
            </a:r>
            <a:r>
              <a:rPr lang="de-DE" sz="26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ategories</a:t>
            </a:r>
            <a:r>
              <a:rPr lang="de-DE" sz="2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de-DE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  <a:tabLst>
                <a:tab pos="1254125" algn="l"/>
              </a:tabLst>
            </a:pPr>
            <a:endParaRPr lang="de-DE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E62E2E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3BBA09B9-4503-4404-9519-4B0163DF13EF}" type="slidenum">
              <a:rPr lang="de-DE" sz="1000" b="1"/>
              <a:pPr algn="ctr"/>
              <a:t>8</a:t>
            </a:fld>
            <a:endParaRPr lang="de-DE" sz="1000" b="1"/>
          </a:p>
        </p:txBody>
      </p:sp>
      <p:sp>
        <p:nvSpPr>
          <p:cNvPr id="6" name="Inhaltsplatzhalter 9"/>
          <p:cNvSpPr>
            <a:spLocks noGrp="1"/>
          </p:cNvSpPr>
          <p:nvPr>
            <p:ph idx="1"/>
          </p:nvPr>
        </p:nvSpPr>
        <p:spPr>
          <a:xfrm>
            <a:off x="827088" y="2196000"/>
            <a:ext cx="7593012" cy="34178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de-D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 smtClean="0"/>
              <a:t>Since</a:t>
            </a:r>
            <a:r>
              <a:rPr lang="de-DE" dirty="0" smtClean="0"/>
              <a:t> 2004	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err="1" smtClean="0"/>
              <a:t>Based</a:t>
            </a:r>
            <a:r>
              <a:rPr lang="de-DE" dirty="0" smtClean="0"/>
              <a:t> </a:t>
            </a:r>
            <a:r>
              <a:rPr lang="de-DE" dirty="0"/>
              <a:t>on Dewey </a:t>
            </a:r>
            <a:r>
              <a:rPr lang="de-DE" dirty="0" err="1"/>
              <a:t>Decimal</a:t>
            </a:r>
            <a:r>
              <a:rPr lang="de-DE" dirty="0"/>
              <a:t> </a:t>
            </a:r>
            <a:r>
              <a:rPr lang="de-DE" dirty="0" err="1" smtClean="0"/>
              <a:t>Classification</a:t>
            </a:r>
            <a:r>
              <a:rPr lang="de-DE" dirty="0" smtClean="0"/>
              <a:t> (DDC)</a:t>
            </a:r>
            <a:endParaRPr lang="de-DE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102 </a:t>
            </a:r>
            <a:r>
              <a:rPr lang="de-DE" dirty="0" err="1" smtClean="0">
                <a:hlinkClick r:id="rId3"/>
              </a:rPr>
              <a:t>categories</a:t>
            </a:r>
            <a:endParaRPr lang="de-DE" dirty="0" smtClean="0"/>
          </a:p>
        </p:txBody>
      </p:sp>
      <p:sp>
        <p:nvSpPr>
          <p:cNvPr id="7" name="Titel 8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360000"/>
          </a:xfrm>
        </p:spPr>
        <p:txBody>
          <a:bodyPr/>
          <a:lstStyle/>
          <a:p>
            <a:pPr marL="0" indent="0">
              <a:spcBef>
                <a:spcPts val="1200"/>
              </a:spcBef>
              <a:tabLst>
                <a:tab pos="2333625" algn="l"/>
              </a:tabLst>
            </a:pPr>
            <a:r>
              <a:rPr lang="de-DE" dirty="0" smtClean="0"/>
              <a:t>DNB </a:t>
            </a:r>
            <a:r>
              <a:rPr lang="de-DE" dirty="0" err="1" smtClean="0"/>
              <a:t>Subject</a:t>
            </a:r>
            <a:r>
              <a:rPr lang="de-DE" dirty="0" smtClean="0"/>
              <a:t> </a:t>
            </a:r>
            <a:r>
              <a:rPr lang="de-DE" dirty="0"/>
              <a:t>Categories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| 29      | Machine-based issuing of DNB Subject Categories and DDC Short Numbers for Medicine | 25. April 2016</a:t>
            </a:r>
            <a:endParaRPr lang="de-DE" smtClean="0"/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287338" y="0"/>
            <a:ext cx="215900" cy="6856413"/>
          </a:xfrm>
          <a:prstGeom prst="rect">
            <a:avLst/>
          </a:prstGeom>
          <a:solidFill>
            <a:srgbClr val="9EDF03"/>
          </a:solidFill>
          <a:ln w="9525">
            <a:noFill/>
            <a:miter lim="800000"/>
            <a:headEnd/>
            <a:tailEnd/>
          </a:ln>
        </p:spPr>
        <p:txBody>
          <a:bodyPr wrap="none" lIns="0" rIns="0" bIns="324000" anchor="b" anchorCtr="1"/>
          <a:lstStyle/>
          <a:p>
            <a:pPr algn="ctr"/>
            <a:fld id="{68B22CAA-76F9-40A4-82AB-BDA9A150BA32}" type="slidenum">
              <a:rPr lang="de-DE" sz="1000" b="1"/>
              <a:pPr algn="ctr"/>
              <a:t>9</a:t>
            </a:fld>
            <a:endParaRPr lang="de-DE" sz="1000" b="1"/>
          </a:p>
        </p:txBody>
      </p:sp>
      <p:pic>
        <p:nvPicPr>
          <p:cNvPr id="6" name="Inhaltsplatzhalter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37593"/>
            <a:ext cx="2095500" cy="2181225"/>
          </a:xfr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245" y="2522546"/>
            <a:ext cx="2675497" cy="177055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491526"/>
            <a:ext cx="2438400" cy="1638300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827584" y="479715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330</a:t>
            </a:r>
            <a:r>
              <a:rPr lang="de-DE" dirty="0" smtClean="0"/>
              <a:t> Economics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3491880" y="4869160"/>
            <a:ext cx="2624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560</a:t>
            </a:r>
            <a:r>
              <a:rPr lang="de-DE" dirty="0" smtClean="0"/>
              <a:t> </a:t>
            </a:r>
            <a:r>
              <a:rPr lang="de-DE" dirty="0" err="1" smtClean="0"/>
              <a:t>Paleontology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6228184" y="4797152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640</a:t>
            </a:r>
            <a:r>
              <a:rPr lang="de-DE" dirty="0" smtClean="0"/>
              <a:t> Home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family</a:t>
            </a:r>
            <a:r>
              <a:rPr lang="de-DE" dirty="0" smtClean="0"/>
              <a:t>   </a:t>
            </a:r>
          </a:p>
          <a:p>
            <a:r>
              <a:rPr lang="de-DE" dirty="0"/>
              <a:t> </a:t>
            </a:r>
            <a:r>
              <a:rPr lang="de-DE" dirty="0" smtClean="0"/>
              <a:t>      </a:t>
            </a:r>
            <a:r>
              <a:rPr lang="de-DE" dirty="0" err="1" smtClean="0"/>
              <a:t>management</a:t>
            </a:r>
            <a:endParaRPr lang="de-DE" dirty="0"/>
          </a:p>
        </p:txBody>
      </p:sp>
      <p:sp>
        <p:nvSpPr>
          <p:cNvPr id="14" name="Titel 7"/>
          <p:cNvSpPr>
            <a:spLocks noGrp="1"/>
          </p:cNvSpPr>
          <p:nvPr>
            <p:ph type="title"/>
          </p:nvPr>
        </p:nvSpPr>
        <p:spPr>
          <a:xfrm>
            <a:off x="827088" y="1619250"/>
            <a:ext cx="7593012" cy="777875"/>
          </a:xfrm>
        </p:spPr>
        <p:txBody>
          <a:bodyPr/>
          <a:lstStyle/>
          <a:p>
            <a:r>
              <a:rPr lang="de-DE" dirty="0" smtClean="0"/>
              <a:t> </a:t>
            </a:r>
            <a:r>
              <a:rPr lang="de-DE" dirty="0" err="1" smtClean="0"/>
              <a:t>Examples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/>
              <a:t> </a:t>
            </a:r>
            <a:r>
              <a:rPr lang="de-DE" dirty="0" err="1"/>
              <a:t>S</a:t>
            </a:r>
            <a:r>
              <a:rPr lang="de-DE" dirty="0" err="1" smtClean="0"/>
              <a:t>ubject</a:t>
            </a:r>
            <a:r>
              <a:rPr lang="de-DE" dirty="0" smtClean="0"/>
              <a:t> Categories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PPT-Vorlage">
  <a:themeElements>
    <a:clrScheme name="Larissa-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-Desig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rissa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-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arissa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Larissa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PPT-Vorlage</Template>
  <TotalTime>0</TotalTime>
  <Words>2620</Words>
  <Application>Microsoft Office PowerPoint</Application>
  <PresentationFormat>Bildspel på skärmen (4:3)</PresentationFormat>
  <Paragraphs>406</Paragraphs>
  <Slides>29</Slides>
  <Notes>29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29</vt:i4>
      </vt:variant>
    </vt:vector>
  </HeadingPairs>
  <TitlesOfParts>
    <vt:vector size="34" baseType="lpstr">
      <vt:lpstr>Arial</vt:lpstr>
      <vt:lpstr>Symbol</vt:lpstr>
      <vt:lpstr>Verdana</vt:lpstr>
      <vt:lpstr>Wingdings</vt:lpstr>
      <vt:lpstr>PPT-Vorlage</vt:lpstr>
      <vt:lpstr>Machine-based issuing of DNB Subject Categories and DDC Short Numbers for Medicine in the German National Library</vt:lpstr>
      <vt:lpstr>Outline</vt:lpstr>
      <vt:lpstr>PowerPoint-presentation</vt:lpstr>
      <vt:lpstr>PowerPoint-presentation</vt:lpstr>
      <vt:lpstr>Timeline</vt:lpstr>
      <vt:lpstr>Subject Cataloguing at the DNB</vt:lpstr>
      <vt:lpstr>PowerPoint-presentation</vt:lpstr>
      <vt:lpstr>DNB Subject Categories</vt:lpstr>
      <vt:lpstr> Examples of Subject Categories</vt:lpstr>
      <vt:lpstr>Automatic Classification</vt:lpstr>
      <vt:lpstr>Machine Learning</vt:lpstr>
      <vt:lpstr>Software</vt:lpstr>
      <vt:lpstr>Workflow</vt:lpstr>
      <vt:lpstr>Routine  </vt:lpstr>
      <vt:lpstr>Training</vt:lpstr>
      <vt:lpstr>Training Data</vt:lpstr>
      <vt:lpstr>Training Workflow</vt:lpstr>
      <vt:lpstr>Parameter Setting</vt:lpstr>
      <vt:lpstr>Training Workflow</vt:lpstr>
      <vt:lpstr>Training Workflow</vt:lpstr>
      <vt:lpstr>Quality Management</vt:lpstr>
      <vt:lpstr>Results 2012 - 2015</vt:lpstr>
      <vt:lpstr>PowerPoint-presentation</vt:lpstr>
      <vt:lpstr>DDC Short Numbers for Medicine</vt:lpstr>
      <vt:lpstr>Example</vt:lpstr>
      <vt:lpstr>DDC Short Numbers</vt:lpstr>
      <vt:lpstr>Results October – December 2015</vt:lpstr>
      <vt:lpstr>Future challenges</vt:lpstr>
      <vt:lpstr>Thank you for your attention!   Questions?</vt:lpstr>
    </vt:vector>
  </TitlesOfParts>
  <Company>Deutsche Nationalbibliothek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Busse</dc:creator>
  <cp:lastModifiedBy>Harriet Aagaard</cp:lastModifiedBy>
  <cp:revision>40</cp:revision>
  <cp:lastPrinted>2016-04-20T12:23:17Z</cp:lastPrinted>
  <dcterms:created xsi:type="dcterms:W3CDTF">2016-03-18T12:43:04Z</dcterms:created>
  <dcterms:modified xsi:type="dcterms:W3CDTF">2016-05-10T13:33:58Z</dcterms:modified>
</cp:coreProperties>
</file>