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4" r:id="rId6"/>
    <p:sldId id="270" r:id="rId7"/>
    <p:sldId id="263" r:id="rId8"/>
    <p:sldId id="262" r:id="rId9"/>
    <p:sldId id="261" r:id="rId10"/>
    <p:sldId id="271" r:id="rId11"/>
    <p:sldId id="266" r:id="rId12"/>
    <p:sldId id="269" r:id="rId13"/>
    <p:sldId id="272" r:id="rId14"/>
    <p:sldId id="273" r:id="rId15"/>
    <p:sldId id="274" r:id="rId16"/>
    <p:sldId id="282" r:id="rId17"/>
    <p:sldId id="275" r:id="rId18"/>
    <p:sldId id="278" r:id="rId19"/>
    <p:sldId id="283" r:id="rId20"/>
    <p:sldId id="279" r:id="rId21"/>
    <p:sldId id="276" r:id="rId22"/>
    <p:sldId id="284" r:id="rId23"/>
    <p:sldId id="277" r:id="rId24"/>
    <p:sldId id="281" r:id="rId25"/>
    <p:sldId id="280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1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00704-F230-44BE-A704-6D0230F75DC3}" type="datetimeFigureOut">
              <a:rPr lang="sv-SE" smtClean="0"/>
              <a:t>2015-04-21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A45B-942B-40DD-94BD-F9C3D84BDF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02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4C13-E619-4958-BEA4-33F3AE252464}" type="datetimeFigureOut">
              <a:rPr lang="sv-SE" smtClean="0"/>
              <a:t>2015-04-21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7BAA-9964-4EEF-A67B-2D63FC3EB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353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4C13-E619-4958-BEA4-33F3AE252464}" type="datetimeFigureOut">
              <a:rPr lang="sv-SE" smtClean="0"/>
              <a:t>2015-04-21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7BAA-9964-4EEF-A67B-2D63FC3EB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25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4C13-E619-4958-BEA4-33F3AE252464}" type="datetimeFigureOut">
              <a:rPr lang="sv-SE" smtClean="0"/>
              <a:t>2015-04-21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7BAA-9964-4EEF-A67B-2D63FC3EB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54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4C13-E619-4958-BEA4-33F3AE252464}" type="datetimeFigureOut">
              <a:rPr lang="sv-SE" smtClean="0"/>
              <a:t>2015-04-21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7BAA-9964-4EEF-A67B-2D63FC3EB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72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4C13-E619-4958-BEA4-33F3AE252464}" type="datetimeFigureOut">
              <a:rPr lang="sv-SE" smtClean="0"/>
              <a:t>2015-04-21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7BAA-9964-4EEF-A67B-2D63FC3EB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18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4C13-E619-4958-BEA4-33F3AE252464}" type="datetimeFigureOut">
              <a:rPr lang="sv-SE" smtClean="0"/>
              <a:t>2015-04-21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7BAA-9964-4EEF-A67B-2D63FC3EB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452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4C13-E619-4958-BEA4-33F3AE252464}" type="datetimeFigureOut">
              <a:rPr lang="sv-SE" smtClean="0"/>
              <a:t>2015-04-21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7BAA-9964-4EEF-A67B-2D63FC3EB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24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4C13-E619-4958-BEA4-33F3AE252464}" type="datetimeFigureOut">
              <a:rPr lang="sv-SE" smtClean="0"/>
              <a:t>2015-04-21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7BAA-9964-4EEF-A67B-2D63FC3EB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27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4C13-E619-4958-BEA4-33F3AE252464}" type="datetimeFigureOut">
              <a:rPr lang="sv-SE" smtClean="0"/>
              <a:t>2015-04-21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7BAA-9964-4EEF-A67B-2D63FC3EB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498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4C13-E619-4958-BEA4-33F3AE252464}" type="datetimeFigureOut">
              <a:rPr lang="sv-SE" smtClean="0"/>
              <a:t>2015-04-21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7BAA-9964-4EEF-A67B-2D63FC3EB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04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4C13-E619-4958-BEA4-33F3AE252464}" type="datetimeFigureOut">
              <a:rPr lang="sv-SE" smtClean="0"/>
              <a:t>2015-04-21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97BAA-9964-4EEF-A67B-2D63FC3EB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120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E4C13-E619-4958-BEA4-33F3AE252464}" type="datetimeFigureOut">
              <a:rPr lang="sv-SE" smtClean="0"/>
              <a:t>2015-04-21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7BAA-9964-4EEF-A67B-2D63FC3EB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49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nb.no/nbsok/search.nbdigital?lang=no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Elise.conradi@nb.no" TargetMode="External"/><Relationship Id="rId2" Type="http://schemas.openxmlformats.org/officeDocument/2006/relationships/hyperlink" Target="mailto:Harriet.aagaard@kb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4632" cy="74751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sz="6000" dirty="0" smtClean="0">
                <a:latin typeface="Georgia" panose="02040502050405020303" pitchFamily="18" charset="0"/>
              </a:rPr>
              <a:t>Dewey </a:t>
            </a:r>
            <a:r>
              <a:rPr lang="sv-SE" dirty="0">
                <a:latin typeface="Georgia" panose="02040502050405020303" pitchFamily="18" charset="0"/>
              </a:rPr>
              <a:t/>
            </a:r>
            <a:br>
              <a:rPr lang="sv-SE" dirty="0">
                <a:latin typeface="Georgia" panose="02040502050405020303" pitchFamily="18" charset="0"/>
              </a:rPr>
            </a:br>
            <a:r>
              <a:rPr lang="sv-SE" sz="3200" dirty="0">
                <a:latin typeface="Georgia" panose="02040502050405020303" pitchFamily="18" charset="0"/>
              </a:rPr>
              <a:t>as a </a:t>
            </a:r>
            <a:br>
              <a:rPr lang="sv-SE" sz="3200" dirty="0">
                <a:latin typeface="Georgia" panose="02040502050405020303" pitchFamily="18" charset="0"/>
              </a:rPr>
            </a:br>
            <a:r>
              <a:rPr lang="sv-SE" dirty="0" err="1">
                <a:latin typeface="Georgia" panose="02040502050405020303" pitchFamily="18" charset="0"/>
              </a:rPr>
              <a:t>Reference</a:t>
            </a:r>
            <a:r>
              <a:rPr lang="sv-SE" dirty="0">
                <a:latin typeface="Georgia" panose="02040502050405020303" pitchFamily="18" charset="0"/>
              </a:rPr>
              <a:t> </a:t>
            </a:r>
            <a:r>
              <a:rPr lang="sv-SE" dirty="0" err="1">
                <a:latin typeface="Georgia" panose="02040502050405020303" pitchFamily="18" charset="0"/>
              </a:rPr>
              <a:t>Tool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4941168"/>
            <a:ext cx="7200800" cy="1368152"/>
          </a:xfrm>
        </p:spPr>
        <p:txBody>
          <a:bodyPr>
            <a:normAutofit fontScale="92500" lnSpcReduction="20000"/>
          </a:bodyPr>
          <a:lstStyle/>
          <a:p>
            <a:r>
              <a:rPr lang="sv-SE" sz="2800" dirty="0" smtClean="0">
                <a:solidFill>
                  <a:schemeClr val="tx1"/>
                </a:solidFill>
              </a:rPr>
              <a:t>Dewey in </a:t>
            </a:r>
            <a:r>
              <a:rPr lang="sv-SE" sz="2800" dirty="0" err="1" smtClean="0">
                <a:solidFill>
                  <a:schemeClr val="tx1"/>
                </a:solidFill>
              </a:rPr>
              <a:t>Italy</a:t>
            </a:r>
            <a:r>
              <a:rPr lang="sv-SE" sz="2800" dirty="0" smtClean="0">
                <a:solidFill>
                  <a:schemeClr val="tx1"/>
                </a:solidFill>
              </a:rPr>
              <a:t> = Amore? </a:t>
            </a:r>
            <a:r>
              <a:rPr lang="sv-SE" sz="2800" dirty="0" smtClean="0">
                <a:solidFill>
                  <a:schemeClr val="tx1"/>
                </a:solidFill>
              </a:rPr>
              <a:t>EDUG Symposium 2015</a:t>
            </a:r>
            <a:endParaRPr lang="sv-SE" sz="2800" dirty="0">
              <a:solidFill>
                <a:schemeClr val="tx1"/>
              </a:solidFill>
            </a:endParaRPr>
          </a:p>
          <a:p>
            <a:pPr algn="l"/>
            <a:endParaRPr lang="sv-SE" sz="2200" dirty="0" smtClean="0"/>
          </a:p>
          <a:p>
            <a:pPr algn="l"/>
            <a:r>
              <a:rPr lang="sv-SE" sz="2100" dirty="0" smtClean="0"/>
              <a:t>Harriet </a:t>
            </a:r>
            <a:r>
              <a:rPr lang="sv-SE" sz="2100" dirty="0"/>
              <a:t>Aagaard, National </a:t>
            </a:r>
            <a:r>
              <a:rPr lang="sv-SE" sz="2100" dirty="0" err="1"/>
              <a:t>Library</a:t>
            </a:r>
            <a:r>
              <a:rPr lang="sv-SE" sz="2100" dirty="0"/>
              <a:t> </a:t>
            </a:r>
            <a:r>
              <a:rPr lang="sv-SE" sz="2100" dirty="0" err="1"/>
              <a:t>of</a:t>
            </a:r>
            <a:r>
              <a:rPr lang="sv-SE" sz="2100" dirty="0"/>
              <a:t> </a:t>
            </a:r>
            <a:r>
              <a:rPr lang="sv-SE" sz="2100" dirty="0" smtClean="0"/>
              <a:t>Sweden</a:t>
            </a:r>
          </a:p>
          <a:p>
            <a:pPr algn="l"/>
            <a:r>
              <a:rPr lang="sv-SE" sz="2100" dirty="0" smtClean="0"/>
              <a:t>Elise </a:t>
            </a:r>
            <a:r>
              <a:rPr lang="sv-SE" sz="2100" dirty="0" smtClean="0"/>
              <a:t>Conradi, </a:t>
            </a:r>
            <a:r>
              <a:rPr lang="sv-SE" sz="2100" dirty="0"/>
              <a:t>National Library of Norway</a:t>
            </a:r>
          </a:p>
          <a:p>
            <a:endParaRPr lang="sv-SE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71419"/>
            <a:ext cx="2920635" cy="68571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81963"/>
            <a:ext cx="1449649" cy="10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Subject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headings</a:t>
            </a:r>
            <a: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vs. </a:t>
            </a:r>
            <a:r>
              <a:rPr lang="sv-S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Classification</a:t>
            </a:r>
            <a: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marL="571500" indent="-571500"/>
            <a:endParaRPr lang="sv-S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/>
            <a:r>
              <a:rPr lang="sv-S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/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Expensive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marL="571500" indent="-571500"/>
            <a:endParaRPr lang="sv-S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/>
            <a: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Less </a:t>
            </a:r>
            <a:r>
              <a:rPr lang="sv-S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</a:t>
            </a:r>
            <a:endParaRPr lang="sv-S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/>
            <a:r>
              <a:rPr lang="sv-S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Expensive</a:t>
            </a:r>
            <a:endParaRPr lang="sv-S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/>
            <a:r>
              <a:rPr lang="sv-S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Classification</a:t>
            </a:r>
            <a: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almost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all </a:t>
            </a:r>
            <a:r>
              <a:rPr lang="sv-S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records</a:t>
            </a:r>
            <a:endParaRPr lang="sv-S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/>
            <a: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sv-S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</a:t>
            </a:r>
            <a: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e-</a:t>
            </a:r>
            <a:r>
              <a:rPr lang="sv-S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  <a: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etc</a:t>
            </a:r>
            <a: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46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webLIBRIS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Swedish </a:t>
            </a:r>
            <a:r>
              <a:rPr lang="sv-SE" dirty="0" err="1" smtClean="0"/>
              <a:t>Subject</a:t>
            </a:r>
            <a:r>
              <a:rPr lang="sv-SE" dirty="0" smtClean="0"/>
              <a:t> </a:t>
            </a:r>
            <a:r>
              <a:rPr lang="sv-SE" dirty="0" err="1" smtClean="0"/>
              <a:t>Headings</a:t>
            </a:r>
            <a:r>
              <a:rPr lang="sv-SE" dirty="0" smtClean="0"/>
              <a:t> 2002-</a:t>
            </a:r>
          </a:p>
          <a:p>
            <a:r>
              <a:rPr lang="sv-SE" dirty="0" smtClean="0"/>
              <a:t>SAB + DDC –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search</a:t>
            </a:r>
            <a:r>
              <a:rPr lang="sv-SE" dirty="0" smtClean="0"/>
              <a:t> by </a:t>
            </a:r>
            <a:r>
              <a:rPr lang="sv-SE" dirty="0" err="1" smtClean="0"/>
              <a:t>subject</a:t>
            </a:r>
            <a:r>
              <a:rPr lang="sv-SE" dirty="0" smtClean="0"/>
              <a:t> </a:t>
            </a:r>
          </a:p>
          <a:p>
            <a:endParaRPr lang="sv-SE" dirty="0"/>
          </a:p>
          <a:p>
            <a:r>
              <a:rPr lang="sv-SE" dirty="0" smtClean="0"/>
              <a:t>DDC=&gt;SAB</a:t>
            </a:r>
          </a:p>
          <a:p>
            <a:r>
              <a:rPr lang="sv-SE" dirty="0" smtClean="0"/>
              <a:t>SAB=&gt;DDC </a:t>
            </a:r>
            <a:endParaRPr lang="sv-SE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45861" r="58216" b="19521"/>
          <a:stretch/>
        </p:blipFill>
        <p:spPr bwMode="auto">
          <a:xfrm>
            <a:off x="3714354" y="3212976"/>
            <a:ext cx="4883098" cy="3290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med rundade hörn 5"/>
          <p:cNvSpPr/>
          <p:nvPr/>
        </p:nvSpPr>
        <p:spPr>
          <a:xfrm>
            <a:off x="3714353" y="5517232"/>
            <a:ext cx="2441549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78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Mappings</a:t>
            </a:r>
            <a:r>
              <a:rPr lang="sv-SE" dirty="0" smtClean="0"/>
              <a:t> DDC-SAB</a:t>
            </a:r>
            <a:r>
              <a:rPr lang="sv-SE" dirty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100" dirty="0" smtClean="0"/>
              <a:t>http</a:t>
            </a:r>
            <a:r>
              <a:rPr lang="sv-SE" sz="1100" dirty="0"/>
              <a:t>://export.libris.kb.se/DS/</a:t>
            </a:r>
          </a:p>
        </p:txBody>
      </p:sp>
      <p:pic>
        <p:nvPicPr>
          <p:cNvPr id="4" name="Picture 4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1" t="24306" r="25185" b="31583"/>
          <a:stretch>
            <a:fillRect/>
          </a:stretch>
        </p:blipFill>
        <p:spPr bwMode="auto">
          <a:xfrm>
            <a:off x="1115616" y="1628800"/>
            <a:ext cx="6552727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 err="1" smtClean="0"/>
              <a:t>WebDewey</a:t>
            </a:r>
            <a:r>
              <a:rPr lang="sv-SE" dirty="0" smtClean="0"/>
              <a:t> </a:t>
            </a:r>
            <a:r>
              <a:rPr lang="sv-SE" dirty="0" err="1" smtClean="0"/>
              <a:t>Search</a:t>
            </a:r>
            <a:r>
              <a:rPr lang="sv-SE" dirty="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906588"/>
            <a:ext cx="7610475" cy="33940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sv-SE" sz="2000" dirty="0" smtClean="0"/>
          </a:p>
          <a:p>
            <a:pPr marL="0" indent="0" eaLnBrk="1" hangingPunct="1">
              <a:buNone/>
            </a:pPr>
            <a:r>
              <a:rPr lang="sv-SE" sz="2000" dirty="0" smtClean="0"/>
              <a:t>Information from </a:t>
            </a:r>
            <a:r>
              <a:rPr lang="sv-SE" sz="2000" dirty="0" err="1" smtClean="0"/>
              <a:t>WebDewey</a:t>
            </a:r>
            <a:endParaRPr lang="sv-SE" sz="2000" dirty="0" smtClean="0"/>
          </a:p>
          <a:p>
            <a:pPr lvl="1" eaLnBrk="1" hangingPunct="1">
              <a:buFontTx/>
              <a:buChar char="•"/>
            </a:pPr>
            <a:r>
              <a:rPr lang="sv-SE" sz="2000" dirty="0" err="1" smtClean="0"/>
              <a:t>Deweynumbers</a:t>
            </a:r>
            <a:endParaRPr lang="sv-SE" sz="2000" dirty="0" smtClean="0"/>
          </a:p>
          <a:p>
            <a:pPr lvl="1" eaLnBrk="1" hangingPunct="1">
              <a:buFontTx/>
              <a:buChar char="•"/>
            </a:pPr>
            <a:r>
              <a:rPr lang="sv-SE" sz="2000" dirty="0" err="1" smtClean="0"/>
              <a:t>Captions</a:t>
            </a:r>
            <a:endParaRPr lang="sv-SE" sz="2000" dirty="0" smtClean="0"/>
          </a:p>
          <a:p>
            <a:pPr lvl="1" eaLnBrk="1" hangingPunct="1">
              <a:buFontTx/>
              <a:buChar char="•"/>
            </a:pPr>
            <a:r>
              <a:rPr lang="sv-SE" sz="2000" dirty="0" err="1" smtClean="0"/>
              <a:t>See-referencesr</a:t>
            </a:r>
            <a:endParaRPr lang="sv-SE" sz="2000" dirty="0" smtClean="0"/>
          </a:p>
          <a:p>
            <a:pPr lvl="1" eaLnBrk="1" hangingPunct="1">
              <a:buFontTx/>
              <a:buChar char="•"/>
            </a:pPr>
            <a:r>
              <a:rPr lang="sv-SE" sz="2000" dirty="0" smtClean="0"/>
              <a:t>Indexterms</a:t>
            </a:r>
          </a:p>
          <a:p>
            <a:pPr marL="457200" lvl="1" indent="0" eaLnBrk="1" hangingPunct="1">
              <a:buNone/>
            </a:pPr>
            <a:endParaRPr lang="sv-SE" sz="2000" dirty="0" smtClean="0"/>
          </a:p>
          <a:p>
            <a:pPr marL="0" indent="0" eaLnBrk="1" hangingPunct="1">
              <a:buNone/>
            </a:pPr>
            <a:r>
              <a:rPr lang="sv-SE" sz="2000" dirty="0" err="1" smtClean="0"/>
              <a:t>Mappings</a:t>
            </a:r>
            <a:r>
              <a:rPr lang="sv-SE" sz="2000" dirty="0" smtClean="0"/>
              <a:t> from </a:t>
            </a:r>
            <a:r>
              <a:rPr lang="sv-SE" sz="2000" dirty="0" err="1" smtClean="0"/>
              <a:t>Conversion</a:t>
            </a:r>
            <a:r>
              <a:rPr lang="sv-SE" sz="2000" dirty="0" smtClean="0"/>
              <a:t> table</a:t>
            </a:r>
          </a:p>
          <a:p>
            <a:pPr eaLnBrk="1" hangingPunct="1"/>
            <a:endParaRPr lang="sv-SE" sz="2000" dirty="0" smtClean="0"/>
          </a:p>
          <a:p>
            <a:pPr marL="0" indent="0" eaLnBrk="1" hangingPunct="1">
              <a:buNone/>
            </a:pPr>
            <a:r>
              <a:rPr lang="sv-SE" sz="2000" dirty="0" smtClean="0"/>
              <a:t>=&gt;</a:t>
            </a:r>
            <a:r>
              <a:rPr lang="sv-SE" sz="2000" dirty="0" err="1" smtClean="0"/>
              <a:t>Subject</a:t>
            </a:r>
            <a:r>
              <a:rPr lang="sv-SE" sz="2000" dirty="0" smtClean="0"/>
              <a:t> </a:t>
            </a:r>
            <a:r>
              <a:rPr lang="sv-SE" sz="2000" dirty="0" err="1" smtClean="0"/>
              <a:t>searches</a:t>
            </a:r>
            <a:r>
              <a:rPr lang="sv-SE" sz="2000" dirty="0" smtClean="0"/>
              <a:t> </a:t>
            </a:r>
            <a:r>
              <a:rPr lang="sv-SE" sz="2000" dirty="0" err="1" smtClean="0"/>
              <a:t>webLIBRIS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3648075" y="28575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8" b="53751"/>
          <a:stretch/>
        </p:blipFill>
        <p:spPr bwMode="auto">
          <a:xfrm>
            <a:off x="3995936" y="1916832"/>
            <a:ext cx="4716016" cy="266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 2"/>
          <p:cNvSpPr/>
          <p:nvPr/>
        </p:nvSpPr>
        <p:spPr>
          <a:xfrm rot="623987">
            <a:off x="5504559" y="2353290"/>
            <a:ext cx="2160240" cy="9659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2014-11-14</a:t>
            </a:r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7D6B6-8A14-4EBE-9B48-6D66789518A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7" b="61458"/>
          <a:stretch/>
        </p:blipFill>
        <p:spPr>
          <a:xfrm>
            <a:off x="2843808" y="5229200"/>
            <a:ext cx="4730183" cy="12179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83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Mixed </a:t>
            </a:r>
            <a:r>
              <a:rPr lang="sv-SE" dirty="0" err="1" smtClean="0"/>
              <a:t>translation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5295238" cy="367619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0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Norwegian </a:t>
            </a:r>
            <a:r>
              <a:rPr lang="nb-NO" dirty="0" err="1" smtClean="0"/>
              <a:t>situation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9" y="1502363"/>
            <a:ext cx="7020272" cy="4699521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3560790" y="5678664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 smtClean="0"/>
              <a:t>117 </a:t>
            </a:r>
            <a:r>
              <a:rPr lang="nb-NO" sz="2800" b="1" dirty="0" err="1" smtClean="0"/>
              <a:t>years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of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Dewey</a:t>
            </a:r>
            <a:endParaRPr lang="nb-NO" sz="2800" b="1" dirty="0"/>
          </a:p>
        </p:txBody>
      </p:sp>
      <p:sp>
        <p:nvSpPr>
          <p:cNvPr id="10" name="TekstSylinder 9"/>
          <p:cNvSpPr txBox="1"/>
          <p:nvPr/>
        </p:nvSpPr>
        <p:spPr>
          <a:xfrm rot="21430985">
            <a:off x="4165151" y="5126038"/>
            <a:ext cx="1982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err="1" smtClean="0"/>
              <a:t>Thesaurus</a:t>
            </a:r>
            <a:r>
              <a:rPr lang="nb-NO" sz="1400" b="1" dirty="0" smtClean="0"/>
              <a:t> terms</a:t>
            </a:r>
            <a:endParaRPr lang="nb-NO" sz="1400" b="1" dirty="0"/>
          </a:p>
        </p:txBody>
      </p:sp>
      <p:sp>
        <p:nvSpPr>
          <p:cNvPr id="6" name="TekstSylinder 5"/>
          <p:cNvSpPr txBox="1"/>
          <p:nvPr/>
        </p:nvSpPr>
        <p:spPr>
          <a:xfrm rot="192604">
            <a:off x="6369828" y="5020394"/>
            <a:ext cx="1982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err="1" smtClean="0"/>
              <a:t>Keywords</a:t>
            </a:r>
            <a:endParaRPr lang="nb-NO" sz="1400" b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5535581" y="5374928"/>
            <a:ext cx="234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err="1" smtClean="0"/>
              <a:t>Subject</a:t>
            </a:r>
            <a:r>
              <a:rPr lang="nb-NO" sz="1400" b="1" dirty="0" smtClean="0"/>
              <a:t> headings</a:t>
            </a:r>
            <a:endParaRPr lang="nb-NO" sz="1400" b="1" dirty="0"/>
          </a:p>
        </p:txBody>
      </p:sp>
      <p:sp>
        <p:nvSpPr>
          <p:cNvPr id="11" name="TekstSylinder 10"/>
          <p:cNvSpPr txBox="1"/>
          <p:nvPr/>
        </p:nvSpPr>
        <p:spPr>
          <a:xfrm rot="21413931">
            <a:off x="5254995" y="4923619"/>
            <a:ext cx="1982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smtClean="0"/>
              <a:t>UDC</a:t>
            </a:r>
            <a:endParaRPr lang="nb-NO" sz="1400" b="1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658422" y="4587530"/>
            <a:ext cx="2517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 err="1" smtClean="0"/>
              <a:t>Local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classification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schemes</a:t>
            </a:r>
            <a:endParaRPr lang="nb-NO" sz="1200" b="1" dirty="0"/>
          </a:p>
        </p:txBody>
      </p:sp>
    </p:spTree>
    <p:extLst>
      <p:ext uri="{BB962C8B-B14F-4D97-AF65-F5344CB8AC3E}">
        <p14:creationId xmlns:p14="http://schemas.microsoft.com/office/powerpoint/2010/main" val="71762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R</a:t>
            </a:r>
            <a:r>
              <a:rPr lang="nb-NO" dirty="0" smtClean="0"/>
              <a:t>eference </a:t>
            </a:r>
            <a:r>
              <a:rPr lang="nb-NO" dirty="0" err="1" smtClean="0"/>
              <a:t>tools</a:t>
            </a:r>
            <a:r>
              <a:rPr lang="nb-NO" dirty="0" smtClean="0"/>
              <a:t> in Norway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24869"/>
            <a:ext cx="6096000" cy="3476625"/>
          </a:xfrm>
        </p:spPr>
      </p:pic>
      <p:sp>
        <p:nvSpPr>
          <p:cNvPr id="5" name="TekstSylinder 4"/>
          <p:cNvSpPr txBox="1"/>
          <p:nvPr/>
        </p:nvSpPr>
        <p:spPr>
          <a:xfrm>
            <a:off x="1763688" y="567707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«The </a:t>
            </a:r>
            <a:r>
              <a:rPr lang="nb-NO" dirty="0" err="1" smtClean="0"/>
              <a:t>Libarians</a:t>
            </a:r>
            <a:r>
              <a:rPr lang="nb-NO" dirty="0"/>
              <a:t>» http://www.imdb.com/title/tt3663490/</a:t>
            </a:r>
          </a:p>
        </p:txBody>
      </p:sp>
    </p:spTree>
    <p:extLst>
      <p:ext uri="{BB962C8B-B14F-4D97-AF65-F5344CB8AC3E}">
        <p14:creationId xmlns:p14="http://schemas.microsoft.com/office/powerpoint/2010/main" val="3166548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117 </a:t>
            </a:r>
            <a:r>
              <a:rPr lang="nb-NO" dirty="0" err="1" smtClean="0"/>
              <a:t>years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Dewey</a:t>
            </a:r>
            <a:r>
              <a:rPr lang="nb-NO" dirty="0" smtClean="0"/>
              <a:t> in Norway</a:t>
            </a:r>
            <a:endParaRPr lang="nb-NO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1844824"/>
            <a:ext cx="9073008" cy="179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47120"/>
            <a:ext cx="1812734" cy="269217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86520" y="4385268"/>
            <a:ext cx="53285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err="1" smtClean="0"/>
              <a:t>Abridged</a:t>
            </a:r>
            <a:r>
              <a:rPr lang="nb-NO" sz="2800" dirty="0" smtClean="0"/>
              <a:t> </a:t>
            </a:r>
            <a:r>
              <a:rPr lang="nb-NO" sz="2800" dirty="0" err="1" smtClean="0"/>
              <a:t>based</a:t>
            </a:r>
            <a:r>
              <a:rPr lang="nb-NO" sz="2800" dirty="0" smtClean="0"/>
              <a:t> </a:t>
            </a:r>
            <a:r>
              <a:rPr lang="nb-NO" sz="2800" dirty="0" err="1" smtClean="0"/>
              <a:t>on</a:t>
            </a:r>
            <a:r>
              <a:rPr lang="nb-NO" sz="2800" dirty="0" smtClean="0"/>
              <a:t> </a:t>
            </a:r>
            <a:r>
              <a:rPr lang="nb-NO" sz="2800" dirty="0" err="1" smtClean="0"/>
              <a:t>literary</a:t>
            </a:r>
            <a:r>
              <a:rPr lang="nb-NO" sz="2800" dirty="0" smtClean="0"/>
              <a:t> </a:t>
            </a:r>
            <a:r>
              <a:rPr lang="nb-NO" sz="2800" dirty="0" err="1" smtClean="0"/>
              <a:t>warrant</a:t>
            </a:r>
            <a:r>
              <a:rPr lang="nb-NO" sz="2800" dirty="0" smtClean="0"/>
              <a:t> in Norway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dirty="0" err="1" smtClean="0"/>
              <a:t>Modified</a:t>
            </a:r>
            <a:r>
              <a:rPr lang="nb-NO" sz="2800" dirty="0" smtClean="0"/>
              <a:t> to </a:t>
            </a:r>
            <a:r>
              <a:rPr lang="nb-NO" sz="2800" dirty="0" err="1" smtClean="0"/>
              <a:t>suit</a:t>
            </a:r>
            <a:r>
              <a:rPr lang="nb-NO" sz="2800" dirty="0" smtClean="0"/>
              <a:t> Norwegian </a:t>
            </a:r>
            <a:r>
              <a:rPr lang="nb-NO" sz="2800" dirty="0" err="1" smtClean="0"/>
              <a:t>needs</a:t>
            </a: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3528085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Dewey</a:t>
            </a:r>
            <a:r>
              <a:rPr lang="nb-NO" dirty="0" smtClean="0"/>
              <a:t> </a:t>
            </a:r>
            <a:r>
              <a:rPr lang="nb-NO" dirty="0" err="1" smtClean="0"/>
              <a:t>notation</a:t>
            </a:r>
            <a:r>
              <a:rPr lang="nb-NO" dirty="0" smtClean="0"/>
              <a:t> (1)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22487"/>
            <a:ext cx="5616624" cy="4212468"/>
          </a:xfrm>
        </p:spPr>
      </p:pic>
      <p:sp>
        <p:nvSpPr>
          <p:cNvPr id="5" name="TekstSylinder 4"/>
          <p:cNvSpPr txBox="1"/>
          <p:nvPr/>
        </p:nvSpPr>
        <p:spPr>
          <a:xfrm>
            <a:off x="2267744" y="59545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Photo: Andreas </a:t>
            </a:r>
            <a:r>
              <a:rPr lang="nb-NO" dirty="0" err="1" smtClean="0"/>
              <a:t>Praefcke</a:t>
            </a:r>
            <a:r>
              <a:rPr lang="nb-NO" dirty="0" smtClean="0"/>
              <a:t>, </a:t>
            </a:r>
            <a:r>
              <a:rPr lang="nb-NO" sz="1400" dirty="0" smtClean="0"/>
              <a:t>commons.wikimedia.org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6191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Dewey</a:t>
            </a:r>
            <a:r>
              <a:rPr lang="nb-NO" dirty="0" smtClean="0"/>
              <a:t> </a:t>
            </a:r>
            <a:r>
              <a:rPr lang="nb-NO" dirty="0" err="1" smtClean="0"/>
              <a:t>notation</a:t>
            </a:r>
            <a:r>
              <a:rPr lang="nb-NO" dirty="0" smtClean="0"/>
              <a:t> (2)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44824"/>
            <a:ext cx="3458787" cy="45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611560" y="1556792"/>
            <a:ext cx="78488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Dewey </a:t>
            </a:r>
            <a:r>
              <a:rPr lang="sv-SE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sv-SE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harder</a:t>
            </a:r>
            <a:endParaRPr lang="sv-SE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2664296" cy="357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Dewey</a:t>
            </a:r>
            <a:r>
              <a:rPr lang="nb-NO" dirty="0" smtClean="0"/>
              <a:t> </a:t>
            </a:r>
            <a:r>
              <a:rPr lang="nb-NO" dirty="0" err="1" smtClean="0"/>
              <a:t>words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4666505" cy="45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Dewey</a:t>
            </a:r>
            <a:r>
              <a:rPr lang="nb-NO" dirty="0" smtClean="0"/>
              <a:t> </a:t>
            </a:r>
            <a:r>
              <a:rPr lang="nb-NO" dirty="0" err="1" smtClean="0"/>
              <a:t>words</a:t>
            </a:r>
            <a:r>
              <a:rPr lang="nb-NO" dirty="0" smtClean="0"/>
              <a:t>: BIBBI emner (1)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Subject</a:t>
            </a:r>
            <a:r>
              <a:rPr lang="nb-NO" dirty="0" smtClean="0"/>
              <a:t> headings from Biblioteksentralen A/S, est. 1963</a:t>
            </a:r>
          </a:p>
          <a:p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subject</a:t>
            </a:r>
            <a:r>
              <a:rPr lang="nb-NO" dirty="0" smtClean="0"/>
              <a:t> heading is </a:t>
            </a:r>
            <a:r>
              <a:rPr lang="nb-NO" dirty="0" err="1" smtClean="0"/>
              <a:t>linked</a:t>
            </a:r>
            <a:r>
              <a:rPr lang="nb-NO" dirty="0" smtClean="0"/>
              <a:t> to a </a:t>
            </a:r>
            <a:r>
              <a:rPr lang="nb-NO" dirty="0" err="1" smtClean="0"/>
              <a:t>Dewey</a:t>
            </a:r>
            <a:r>
              <a:rPr lang="nb-NO" dirty="0" smtClean="0"/>
              <a:t> </a:t>
            </a:r>
            <a:r>
              <a:rPr lang="nb-NO" dirty="0" err="1" smtClean="0"/>
              <a:t>notation</a:t>
            </a:r>
            <a:endParaRPr lang="nb-NO" dirty="0" smtClean="0"/>
          </a:p>
          <a:p>
            <a:r>
              <a:rPr lang="nb-NO" dirty="0" smtClean="0"/>
              <a:t>Main provider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catalog</a:t>
            </a:r>
            <a:r>
              <a:rPr lang="nb-NO" dirty="0" smtClean="0"/>
              <a:t> data to Norwegian </a:t>
            </a:r>
            <a:r>
              <a:rPr lang="nb-NO" dirty="0" err="1" smtClean="0"/>
              <a:t>public</a:t>
            </a:r>
            <a:r>
              <a:rPr lang="nb-NO" dirty="0" smtClean="0"/>
              <a:t> </a:t>
            </a:r>
            <a:r>
              <a:rPr lang="nb-NO" dirty="0" err="1" smtClean="0"/>
              <a:t>libraries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40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Dewey</a:t>
            </a:r>
            <a:r>
              <a:rPr lang="nb-NO" dirty="0"/>
              <a:t> </a:t>
            </a:r>
            <a:r>
              <a:rPr lang="nb-NO" dirty="0" err="1"/>
              <a:t>words</a:t>
            </a:r>
            <a:r>
              <a:rPr lang="nb-NO" dirty="0"/>
              <a:t>: BIBBI emner </a:t>
            </a:r>
            <a:r>
              <a:rPr lang="nb-NO" dirty="0" smtClean="0"/>
              <a:t>(2)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785008" cy="500962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475656" y="5373216"/>
            <a:ext cx="24482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874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Dewey</a:t>
            </a:r>
            <a:r>
              <a:rPr lang="nb-NO" dirty="0" smtClean="0"/>
              <a:t> </a:t>
            </a:r>
            <a:r>
              <a:rPr lang="nb-NO" dirty="0" err="1" smtClean="0"/>
              <a:t>words</a:t>
            </a:r>
            <a:r>
              <a:rPr lang="nb-NO" dirty="0" smtClean="0"/>
              <a:t>: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subject</a:t>
            </a:r>
            <a:r>
              <a:rPr lang="nb-NO" dirty="0" smtClean="0"/>
              <a:t> </a:t>
            </a:r>
            <a:r>
              <a:rPr lang="nb-NO" dirty="0" err="1" smtClean="0"/>
              <a:t>indexes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Indexes</a:t>
            </a:r>
            <a:r>
              <a:rPr lang="nb-NO" dirty="0" smtClean="0"/>
              <a:t> </a:t>
            </a:r>
            <a:r>
              <a:rPr lang="nb-NO" dirty="0" err="1" smtClean="0"/>
              <a:t>developed</a:t>
            </a:r>
            <a:r>
              <a:rPr lang="nb-NO" dirty="0" smtClean="0"/>
              <a:t> </a:t>
            </a:r>
            <a:r>
              <a:rPr lang="nb-NO" dirty="0" err="1" smtClean="0"/>
              <a:t>using</a:t>
            </a:r>
            <a:r>
              <a:rPr lang="nb-NO" dirty="0" smtClean="0"/>
              <a:t> chain-</a:t>
            </a:r>
            <a:r>
              <a:rPr lang="nb-NO" dirty="0" err="1" smtClean="0"/>
              <a:t>indexing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endParaRPr lang="nb-NO" dirty="0"/>
          </a:p>
          <a:p>
            <a:r>
              <a:rPr lang="nb-NO" dirty="0" err="1"/>
              <a:t>B</a:t>
            </a:r>
            <a:r>
              <a:rPr lang="nb-NO" dirty="0" err="1" smtClean="0"/>
              <a:t>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literary</a:t>
            </a:r>
            <a:r>
              <a:rPr lang="nb-NO" dirty="0" smtClean="0"/>
              <a:t> </a:t>
            </a:r>
            <a:r>
              <a:rPr lang="nb-NO" dirty="0" err="1" smtClean="0"/>
              <a:t>warrant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institution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Abort : etikk  			179.76</a:t>
            </a:r>
          </a:p>
          <a:p>
            <a:pPr marL="0" indent="0">
              <a:buNone/>
            </a:pPr>
            <a:r>
              <a:rPr lang="nb-NO" dirty="0" smtClean="0"/>
              <a:t>Abort : etikk </a:t>
            </a:r>
            <a:r>
              <a:rPr lang="nb-NO" smtClean="0"/>
              <a:t>: periodika </a:t>
            </a:r>
            <a:r>
              <a:rPr lang="nb-NO" dirty="0" smtClean="0"/>
              <a:t>	179.7605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2077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Norwegian </a:t>
            </a:r>
            <a:r>
              <a:rPr lang="nb-NO" dirty="0" err="1" smtClean="0"/>
              <a:t>WebDewey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88" y="2431066"/>
            <a:ext cx="5439535" cy="790685"/>
          </a:xfrm>
          <a:prstGeom prst="rect">
            <a:avLst/>
          </a:prstGeom>
        </p:spPr>
      </p:pic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25878"/>
            <a:ext cx="2899656" cy="2164879"/>
          </a:xfrm>
        </p:spPr>
      </p:pic>
      <p:sp>
        <p:nvSpPr>
          <p:cNvPr id="8" name="TekstSylinder 7"/>
          <p:cNvSpPr txBox="1"/>
          <p:nvPr/>
        </p:nvSpPr>
        <p:spPr>
          <a:xfrm>
            <a:off x="4427984" y="3573016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«True» </a:t>
            </a:r>
            <a:r>
              <a:rPr lang="nb-NO" dirty="0" err="1" smtClean="0"/>
              <a:t>translation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Norwegian </a:t>
            </a:r>
            <a:r>
              <a:rPr lang="nb-NO" dirty="0" err="1" smtClean="0"/>
              <a:t>extensions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Built</a:t>
            </a:r>
            <a:r>
              <a:rPr lang="nb-NO" dirty="0" smtClean="0"/>
              <a:t> </a:t>
            </a:r>
            <a:r>
              <a:rPr lang="nb-NO" dirty="0" err="1" smtClean="0"/>
              <a:t>numbers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literary</a:t>
            </a:r>
            <a:r>
              <a:rPr lang="nb-NO" dirty="0" smtClean="0"/>
              <a:t> </a:t>
            </a:r>
            <a:r>
              <a:rPr lang="nb-NO" dirty="0" err="1" smtClean="0"/>
              <a:t>warrant</a:t>
            </a:r>
            <a:r>
              <a:rPr lang="nb-NO" dirty="0" smtClean="0"/>
              <a:t> in Norway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Publication</a:t>
            </a:r>
            <a:r>
              <a:rPr lang="nb-NO" dirty="0" smtClean="0"/>
              <a:t> date: September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Machine-</a:t>
            </a:r>
            <a:r>
              <a:rPr lang="nb-NO" dirty="0" err="1" smtClean="0"/>
              <a:t>readable</a:t>
            </a:r>
            <a:r>
              <a:rPr lang="nb-NO" dirty="0" smtClean="0"/>
              <a:t> data</a:t>
            </a:r>
            <a:endParaRPr lang="nb-NO" dirty="0"/>
          </a:p>
        </p:txBody>
      </p:sp>
      <p:cxnSp>
        <p:nvCxnSpPr>
          <p:cNvPr id="10" name="Rett pil 9"/>
          <p:cNvCxnSpPr/>
          <p:nvPr/>
        </p:nvCxnSpPr>
        <p:spPr>
          <a:xfrm>
            <a:off x="3707904" y="2826408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58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WebDeweySearch</a:t>
            </a:r>
            <a:r>
              <a:rPr lang="nb-NO" dirty="0" smtClean="0"/>
              <a:t> (1)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1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37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WebDeweySearch</a:t>
            </a:r>
            <a:r>
              <a:rPr lang="nb-NO" dirty="0" smtClean="0"/>
              <a:t> (2)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186"/>
            <a:ext cx="9144000" cy="361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WebDeweySearch</a:t>
            </a:r>
            <a:r>
              <a:rPr lang="nb-NO" dirty="0" smtClean="0"/>
              <a:t> (3)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44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WebDeweySearch</a:t>
            </a:r>
            <a:r>
              <a:rPr lang="nb-NO" dirty="0" smtClean="0"/>
              <a:t> API</a:t>
            </a:r>
            <a:endParaRPr lang="nb-NO" dirty="0"/>
          </a:p>
        </p:txBody>
      </p:sp>
      <p:pic>
        <p:nvPicPr>
          <p:cNvPr id="3" name="Bild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954"/>
            <a:ext cx="9144000" cy="44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7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Tack</a:t>
            </a:r>
            <a:r>
              <a:rPr lang="nb-NO" dirty="0" smtClean="0"/>
              <a:t> </a:t>
            </a:r>
            <a:r>
              <a:rPr lang="nb-NO" dirty="0" err="1" smtClean="0"/>
              <a:t>och</a:t>
            </a:r>
            <a:r>
              <a:rPr lang="nb-NO" dirty="0" smtClean="0"/>
              <a:t>/og Takk!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endParaRPr lang="nb-NO" dirty="0"/>
          </a:p>
          <a:p>
            <a:pPr marL="0" indent="0" algn="ctr">
              <a:buNone/>
            </a:pPr>
            <a:r>
              <a:rPr lang="nb-NO" dirty="0" smtClean="0">
                <a:hlinkClick r:id="rId2"/>
              </a:rPr>
              <a:t>Harriet.aagaard@kb.se</a:t>
            </a:r>
            <a:endParaRPr lang="nb-NO" dirty="0" smtClean="0"/>
          </a:p>
          <a:p>
            <a:pPr marL="0" indent="0" algn="ctr">
              <a:buNone/>
            </a:pPr>
            <a:r>
              <a:rPr lang="nb-NO" dirty="0" smtClean="0">
                <a:hlinkClick r:id="rId3"/>
              </a:rPr>
              <a:t>Elise.conradi@nb.no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220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979712" y="1764029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Classification</a:t>
            </a:r>
            <a:endParaRPr lang="sv-SE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v-SE" dirty="0"/>
          </a:p>
        </p:txBody>
      </p:sp>
      <p:pic>
        <p:nvPicPr>
          <p:cNvPr id="3" name="Picture 2" descr="MC90001588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32" y="2924944"/>
            <a:ext cx="2067995" cy="166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283968" y="522920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SAB</a:t>
            </a:r>
            <a:endParaRPr lang="sv-SE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8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27"/>
            <a:ext cx="9144000" cy="66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537408" cy="4077201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Systematic </a:t>
            </a:r>
            <a:r>
              <a:rPr lang="sv-SE" dirty="0" err="1" smtClean="0"/>
              <a:t>card</a:t>
            </a:r>
            <a:r>
              <a:rPr lang="sv-SE" dirty="0" smtClean="0"/>
              <a:t> </a:t>
            </a:r>
            <a:r>
              <a:rPr lang="sv-SE" dirty="0" err="1" smtClean="0"/>
              <a:t>catalogue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18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Computer </a:t>
            </a:r>
            <a:r>
              <a:rPr lang="sv-SE" dirty="0" err="1"/>
              <a:t>catologue</a:t>
            </a: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LIBRIS</a:t>
            </a:r>
          </a:p>
          <a:p>
            <a:pPr marL="0" indent="0">
              <a:buNone/>
            </a:pPr>
            <a:r>
              <a:rPr lang="sv-SE" sz="1800" dirty="0" smtClean="0"/>
              <a:t>National </a:t>
            </a:r>
            <a:r>
              <a:rPr lang="sv-SE" sz="1800" dirty="0" err="1" smtClean="0"/>
              <a:t>Library</a:t>
            </a:r>
            <a:endParaRPr lang="sv-SE" sz="1800" dirty="0" smtClean="0"/>
          </a:p>
          <a:p>
            <a:r>
              <a:rPr lang="sv-SE" sz="2400" dirty="0" smtClean="0"/>
              <a:t>National </a:t>
            </a:r>
            <a:r>
              <a:rPr lang="sv-SE" sz="2400" dirty="0" err="1"/>
              <a:t>Library</a:t>
            </a:r>
            <a:r>
              <a:rPr lang="sv-SE" sz="2400" dirty="0"/>
              <a:t> &amp; </a:t>
            </a:r>
            <a:r>
              <a:rPr lang="sv-SE" sz="2400" dirty="0" smtClean="0"/>
              <a:t>University </a:t>
            </a:r>
            <a:r>
              <a:rPr lang="sv-SE" sz="2400" dirty="0" err="1" smtClean="0"/>
              <a:t>libraries</a:t>
            </a:r>
            <a:endParaRPr lang="sv-SE" sz="2400" dirty="0"/>
          </a:p>
          <a:p>
            <a:r>
              <a:rPr lang="sv-SE" sz="2400" dirty="0"/>
              <a:t>1990-2000 </a:t>
            </a:r>
          </a:p>
          <a:p>
            <a:r>
              <a:rPr lang="sv-SE" sz="2400" dirty="0"/>
              <a:t>New ILL Voyager </a:t>
            </a:r>
            <a:r>
              <a:rPr lang="sv-SE" sz="2400" dirty="0" smtClean="0"/>
              <a:t>from</a:t>
            </a:r>
            <a:br>
              <a:rPr lang="sv-SE" sz="2400" dirty="0" smtClean="0"/>
            </a:br>
            <a:r>
              <a:rPr lang="sv-SE" sz="2400" dirty="0" smtClean="0"/>
              <a:t> 2001</a:t>
            </a:r>
            <a:endParaRPr lang="sv-SE" sz="2400" dirty="0"/>
          </a:p>
          <a:p>
            <a:r>
              <a:rPr lang="sv-SE" sz="2400" dirty="0"/>
              <a:t>2002- Swedish </a:t>
            </a:r>
            <a:r>
              <a:rPr lang="sv-SE" sz="2400" dirty="0" err="1"/>
              <a:t>Subject</a:t>
            </a:r>
            <a:r>
              <a:rPr lang="sv-SE" sz="2400" dirty="0"/>
              <a:t> </a:t>
            </a:r>
            <a:r>
              <a:rPr lang="sv-SE" sz="2400" dirty="0" err="1"/>
              <a:t>Headings</a:t>
            </a:r>
            <a:endParaRPr lang="sv-SE" sz="2400" dirty="0"/>
          </a:p>
          <a:p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smtClean="0"/>
              <a:t>BURK</a:t>
            </a:r>
          </a:p>
          <a:p>
            <a:pPr marL="0" indent="0">
              <a:buNone/>
            </a:pPr>
            <a:r>
              <a:rPr lang="sv-SE" sz="1800" dirty="0" smtClean="0"/>
              <a:t>BTJ (a </a:t>
            </a:r>
            <a:r>
              <a:rPr lang="sv-SE" sz="1800" dirty="0" err="1" smtClean="0"/>
              <a:t>bibliographic</a:t>
            </a:r>
            <a:r>
              <a:rPr lang="sv-SE" sz="1800" dirty="0" smtClean="0"/>
              <a:t> </a:t>
            </a:r>
            <a:r>
              <a:rPr lang="sv-SE" sz="1800" dirty="0" err="1" smtClean="0"/>
              <a:t>agency</a:t>
            </a:r>
            <a:r>
              <a:rPr lang="sv-SE" sz="1800" dirty="0" smtClean="0"/>
              <a:t>)</a:t>
            </a:r>
          </a:p>
          <a:p>
            <a:r>
              <a:rPr lang="sv-SE" sz="2400" dirty="0" smtClean="0"/>
              <a:t>Public </a:t>
            </a:r>
            <a:r>
              <a:rPr lang="sv-SE" sz="2400" dirty="0" err="1" smtClean="0"/>
              <a:t>libraries</a:t>
            </a:r>
            <a:endParaRPr lang="sv-SE" sz="2400" dirty="0" smtClean="0"/>
          </a:p>
          <a:p>
            <a:r>
              <a:rPr lang="sv-SE" sz="2400" dirty="0" smtClean="0"/>
              <a:t>For </a:t>
            </a:r>
            <a:r>
              <a:rPr lang="sv-SE" sz="2400" dirty="0" err="1"/>
              <a:t>customers</a:t>
            </a:r>
            <a:r>
              <a:rPr lang="sv-SE" sz="2400" dirty="0"/>
              <a:t> </a:t>
            </a:r>
          </a:p>
          <a:p>
            <a:pPr marL="0" indent="0">
              <a:buNone/>
            </a:pPr>
            <a:endParaRPr lang="sv-SE" sz="2400" dirty="0"/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2411760" y="134076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err="1" smtClean="0"/>
              <a:t>Automatic</a:t>
            </a:r>
            <a:r>
              <a:rPr lang="sv-SE" sz="2400" dirty="0" smtClean="0"/>
              <a:t> </a:t>
            </a:r>
            <a:r>
              <a:rPr lang="sv-SE" sz="2400" dirty="0" err="1" smtClean="0"/>
              <a:t>generated</a:t>
            </a:r>
            <a:r>
              <a:rPr lang="sv-SE" sz="2400" dirty="0" smtClean="0"/>
              <a:t> </a:t>
            </a:r>
            <a:r>
              <a:rPr lang="sv-SE" sz="2400" dirty="0" err="1" smtClean="0"/>
              <a:t>captions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538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" b="5726"/>
          <a:stretch/>
        </p:blipFill>
        <p:spPr>
          <a:xfrm>
            <a:off x="974186" y="462578"/>
            <a:ext cx="7195625" cy="6119399"/>
          </a:xfrm>
          <a:prstGeom prst="rect">
            <a:avLst/>
          </a:prstGeom>
        </p:spPr>
      </p:pic>
      <p:sp>
        <p:nvSpPr>
          <p:cNvPr id="3" name="Ellips 2"/>
          <p:cNvSpPr/>
          <p:nvPr/>
        </p:nvSpPr>
        <p:spPr>
          <a:xfrm>
            <a:off x="4788024" y="3068960"/>
            <a:ext cx="115212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/>
          <p:cNvSpPr txBox="1"/>
          <p:nvPr/>
        </p:nvSpPr>
        <p:spPr>
          <a:xfrm>
            <a:off x="6156177" y="30689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=&gt; 88 </a:t>
            </a:r>
            <a:r>
              <a:rPr lang="sv-SE" dirty="0" err="1"/>
              <a:t>search</a:t>
            </a:r>
            <a:r>
              <a:rPr lang="sv-SE" dirty="0"/>
              <a:t> </a:t>
            </a:r>
            <a:r>
              <a:rPr lang="sv-SE" dirty="0" err="1"/>
              <a:t>results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47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66"/>
            <a:ext cx="6655051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012160" y="270810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Ellips 3"/>
          <p:cNvSpPr/>
          <p:nvPr/>
        </p:nvSpPr>
        <p:spPr>
          <a:xfrm>
            <a:off x="2267744" y="2060848"/>
            <a:ext cx="129614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43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844824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Ämnesord: Idrott ; Sport ; Idrottsmedicin ; Idrottsskador ; Medicin</a:t>
            </a:r>
          </a:p>
          <a:p>
            <a:r>
              <a:rPr lang="en-GB" dirty="0"/>
              <a:t>SSB:s </a:t>
            </a:r>
            <a:r>
              <a:rPr lang="en-GB" dirty="0" err="1"/>
              <a:t>äo</a:t>
            </a:r>
            <a:r>
              <a:rPr lang="en-GB" dirty="0"/>
              <a:t>: Doping</a:t>
            </a:r>
            <a:endParaRPr lang="sv-SE" dirty="0"/>
          </a:p>
          <a:p>
            <a:r>
              <a:rPr lang="en-GB" dirty="0"/>
              <a:t>  </a:t>
            </a:r>
            <a:r>
              <a:rPr lang="en-GB" dirty="0" err="1"/>
              <a:t>Rb</a:t>
            </a:r>
            <a:endParaRPr lang="sv-SE" dirty="0"/>
          </a:p>
          <a:p>
            <a:r>
              <a:rPr lang="en-GB" dirty="0"/>
              <a:t>  [Vu]</a:t>
            </a:r>
            <a:endParaRPr lang="sv-SE" dirty="0"/>
          </a:p>
          <a:p>
            <a:r>
              <a:rPr lang="en-GB" b="1" dirty="0"/>
              <a:t> </a:t>
            </a:r>
            <a:endParaRPr lang="sv-SE" dirty="0"/>
          </a:p>
          <a:p>
            <a:r>
              <a:rPr lang="sv-SE" b="1" dirty="0"/>
              <a:t>Rb 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dirty="0" smtClean="0"/>
              <a:t>Idrott </a:t>
            </a:r>
            <a:r>
              <a:rPr lang="sv-SE" dirty="0"/>
              <a:t>; Sport </a:t>
            </a:r>
          </a:p>
          <a:p>
            <a:r>
              <a:rPr lang="sv-SE" dirty="0"/>
              <a:t> </a:t>
            </a:r>
          </a:p>
          <a:p>
            <a:r>
              <a:rPr lang="sv-SE" b="1" dirty="0" err="1" smtClean="0"/>
              <a:t>Vu</a:t>
            </a:r>
            <a:r>
              <a:rPr lang="sv-SE" dirty="0" smtClean="0"/>
              <a:t> 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Idrottsmedicin </a:t>
            </a:r>
            <a:r>
              <a:rPr lang="sv-SE" dirty="0"/>
              <a:t>; </a:t>
            </a:r>
            <a:r>
              <a:rPr lang="sv-SE" dirty="0" smtClean="0"/>
              <a:t>Idrottsskador</a:t>
            </a:r>
            <a:br>
              <a:rPr lang="sv-SE" dirty="0" smtClean="0"/>
            </a:br>
            <a:endParaRPr lang="sv-SE" dirty="0"/>
          </a:p>
          <a:p>
            <a:r>
              <a:rPr lang="sv-SE" b="1" dirty="0" smtClean="0"/>
              <a:t>V</a:t>
            </a:r>
            <a:r>
              <a:rPr lang="sv-SE" dirty="0"/>
              <a:t> </a:t>
            </a:r>
            <a:endParaRPr lang="sv-SE" dirty="0" smtClean="0"/>
          </a:p>
          <a:p>
            <a:r>
              <a:rPr lang="sv-SE" dirty="0" smtClean="0"/>
              <a:t>Medicin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BTJ </a:t>
            </a:r>
            <a:r>
              <a:rPr lang="sv-SE" dirty="0" err="1" smtClean="0"/>
              <a:t>automatic</a:t>
            </a:r>
            <a:r>
              <a:rPr lang="sv-SE" dirty="0" smtClean="0"/>
              <a:t> </a:t>
            </a:r>
            <a:r>
              <a:rPr lang="sv-SE" dirty="0" err="1" smtClean="0"/>
              <a:t>generated</a:t>
            </a:r>
            <a:r>
              <a:rPr lang="sv-SE" dirty="0" smtClean="0"/>
              <a:t> </a:t>
            </a:r>
            <a:r>
              <a:rPr lang="sv-SE" dirty="0" err="1" smtClean="0"/>
              <a:t>captions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9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</TotalTime>
  <Words>324</Words>
  <Application>Microsoft Office PowerPoint</Application>
  <PresentationFormat>Bildspel på skärmen (4:3)</PresentationFormat>
  <Paragraphs>108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0" baseType="lpstr">
      <vt:lpstr>Office-tema</vt:lpstr>
      <vt:lpstr> Dewey  as a  Reference Tool </vt:lpstr>
      <vt:lpstr>PowerPoint-presentation</vt:lpstr>
      <vt:lpstr>PowerPoint-presentation</vt:lpstr>
      <vt:lpstr>PowerPoint-presentation</vt:lpstr>
      <vt:lpstr>Systematic card catalogue</vt:lpstr>
      <vt:lpstr>Computer catologue</vt:lpstr>
      <vt:lpstr>PowerPoint-presentation</vt:lpstr>
      <vt:lpstr>PowerPoint-presentation</vt:lpstr>
      <vt:lpstr>BTJ automatic generated captions</vt:lpstr>
      <vt:lpstr>Subject headings vs. Classification </vt:lpstr>
      <vt:lpstr>webLIBRIS</vt:lpstr>
      <vt:lpstr>Mappings DDC-SAB  http://export.libris.kb.se/DS/</vt:lpstr>
      <vt:lpstr>WebDewey Search </vt:lpstr>
      <vt:lpstr>Mixed translation</vt:lpstr>
      <vt:lpstr>The Norwegian situation</vt:lpstr>
      <vt:lpstr>Reference tools in Norway</vt:lpstr>
      <vt:lpstr>117 years of Dewey in Norway</vt:lpstr>
      <vt:lpstr>Dewey notation (1)</vt:lpstr>
      <vt:lpstr>Dewey notation (2)</vt:lpstr>
      <vt:lpstr>Dewey words</vt:lpstr>
      <vt:lpstr>Dewey words: BIBBI emner (1)</vt:lpstr>
      <vt:lpstr>Dewey words: BIBBI emner (2)</vt:lpstr>
      <vt:lpstr>Dewey words: Local subject indexes</vt:lpstr>
      <vt:lpstr>Norwegian WebDewey</vt:lpstr>
      <vt:lpstr>WebDeweySearch (1)</vt:lpstr>
      <vt:lpstr>WebDeweySearch (2)</vt:lpstr>
      <vt:lpstr>WebDeweySearch (3)</vt:lpstr>
      <vt:lpstr>WebDeweySearch API</vt:lpstr>
      <vt:lpstr>Tack och/og Takk!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Harriet Aagaard</dc:creator>
  <cp:lastModifiedBy>Harriet Aagaard</cp:lastModifiedBy>
  <cp:revision>60</cp:revision>
  <dcterms:created xsi:type="dcterms:W3CDTF">2013-05-24T11:55:23Z</dcterms:created>
  <dcterms:modified xsi:type="dcterms:W3CDTF">2015-04-21T14:50:19Z</dcterms:modified>
</cp:coreProperties>
</file>