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4" r:id="rId4"/>
    <p:sldId id="275" r:id="rId5"/>
    <p:sldId id="269" r:id="rId6"/>
    <p:sldId id="270" r:id="rId7"/>
    <p:sldId id="271" r:id="rId8"/>
    <p:sldId id="282" r:id="rId9"/>
    <p:sldId id="284" r:id="rId10"/>
    <p:sldId id="287" r:id="rId11"/>
    <p:sldId id="285" r:id="rId12"/>
    <p:sldId id="279" r:id="rId13"/>
    <p:sldId id="272" r:id="rId14"/>
    <p:sldId id="278" r:id="rId15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3002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910F-8015-9C45-8974-A8607ECA0980}" type="datetime1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405A3-BEE9-C54F-BEF4-A6BE5277D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96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4FC5-47C9-D549-A095-D4F8C7D52769}" type="datetime1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18F9C-BDA3-4AD7-8189-88A94384A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52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18F9C-BDA3-4AD7-8189-88A94384A24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9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21BA8A-F780-AE4A-82CE-DF2F2CF6B045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6CCE-DB34-254D-9FEB-C5B16364928C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C72-E9C3-354A-B3D6-A3DC4F3605A2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D1ED-F6EB-2B40-A2FD-6179D4A438CF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7830-3855-3C41-AA62-AA2B365A8696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0A21-CF28-4343-9CF0-ECBDCA38729C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7673-3B87-3D42-B176-1B035B417942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22CA-9F2A-F045-A7F9-D192D1D515B0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F7B4-6F76-DA44-B28D-E2817EC4C810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1C38-7736-C748-AC20-C5E15C50E16F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26E3F64-8DAE-1E45-9D53-C093DA7ADDFB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147014D-F219-5741-919B-BB057B080E9B}" type="datetime1">
              <a:rPr lang="fr-FR" smtClean="0"/>
              <a:t>21/06/2017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Lost</a:t>
            </a:r>
            <a:r>
              <a:rPr lang="fr-FR" dirty="0" smtClean="0"/>
              <a:t> in classification ?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Teaching</a:t>
            </a:r>
            <a:r>
              <a:rPr lang="fr-FR" dirty="0" smtClean="0">
                <a:solidFill>
                  <a:schemeClr val="bg1"/>
                </a:solidFill>
              </a:rPr>
              <a:t> DDC :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Indexing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Managing</a:t>
            </a:r>
            <a:r>
              <a:rPr lang="fr-FR" dirty="0" smtClean="0">
                <a:solidFill>
                  <a:schemeClr val="bg1"/>
                </a:solidFill>
              </a:rPr>
              <a:t> Collections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Exercises </a:t>
            </a:r>
            <a:r>
              <a:rPr lang="en-US" sz="2800" dirty="0"/>
              <a:t>with elements of contents, bibliographical description allowing to index and </a:t>
            </a:r>
            <a:r>
              <a:rPr lang="en-US" sz="2800" dirty="0" smtClean="0"/>
              <a:t>to give a shelf number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Espace réservé du contenu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015846"/>
              </p:ext>
            </p:extLst>
          </p:nvPr>
        </p:nvGraphicFramePr>
        <p:xfrm>
          <a:off x="489385" y="735959"/>
          <a:ext cx="4268094" cy="460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4" imgW="7023100" imgH="8305800" progId="Word.Document.12">
                  <p:embed/>
                </p:oleObj>
              </mc:Choice>
              <mc:Fallback>
                <p:oleObj name="Document" r:id="rId4" imgW="7023100" imgH="830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385" y="735959"/>
                        <a:ext cx="4268094" cy="460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>
            <a:off x="4824053" y="962706"/>
            <a:ext cx="1413417" cy="1065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flipH="1">
            <a:off x="6539242" y="1879693"/>
            <a:ext cx="85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Sum</a:t>
            </a:r>
            <a:r>
              <a:rPr lang="fr-FR" dirty="0" smtClean="0"/>
              <a:t>-up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619210" y="3742534"/>
            <a:ext cx="911551" cy="40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786815" y="3369470"/>
            <a:ext cx="150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Sum</a:t>
            </a:r>
            <a:r>
              <a:rPr lang="fr-FR" dirty="0" smtClean="0"/>
              <a:t>-up on </a:t>
            </a:r>
            <a:r>
              <a:rPr lang="fr-FR" dirty="0" err="1" smtClean="0"/>
              <a:t>binding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127587" y="5253917"/>
            <a:ext cx="1259784" cy="573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633182" y="5694305"/>
            <a:ext cx="165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Bibliographic</a:t>
            </a:r>
            <a:r>
              <a:rPr lang="fr-FR" dirty="0" smtClean="0"/>
              <a:t> description</a:t>
            </a:r>
          </a:p>
        </p:txBody>
      </p:sp>
    </p:spTree>
    <p:extLst>
      <p:ext uri="{BB962C8B-B14F-4D97-AF65-F5344CB8AC3E}">
        <p14:creationId xmlns:p14="http://schemas.microsoft.com/office/powerpoint/2010/main" val="93963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1"/>
            <a:endParaRPr lang="fr-FR" dirty="0"/>
          </a:p>
          <a:p>
            <a:pPr lvl="1"/>
            <a:endParaRPr lang="fr-FR" sz="2800" dirty="0"/>
          </a:p>
          <a:p>
            <a:pPr lvl="1"/>
            <a:r>
              <a:rPr lang="en-US" sz="2800" dirty="0" smtClean="0"/>
              <a:t>Explain </a:t>
            </a:r>
            <a:r>
              <a:rPr lang="en-US" sz="2800" dirty="0"/>
              <a:t>the classification of collections to the users</a:t>
            </a:r>
            <a:endParaRPr lang="fr-FR" sz="2800" dirty="0"/>
          </a:p>
          <a:p>
            <a:pPr lvl="1"/>
            <a:endParaRPr lang="fr-FR" sz="2800" dirty="0" smtClean="0"/>
          </a:p>
          <a:p>
            <a:pPr lvl="1"/>
            <a:endParaRPr lang="fr-FR" sz="2800" dirty="0"/>
          </a:p>
          <a:p>
            <a:pPr lvl="1"/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49769" y="6574931"/>
            <a:ext cx="5029200" cy="228600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68" y="378938"/>
            <a:ext cx="4747743" cy="50224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56644" y="4662745"/>
            <a:ext cx="153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Poster in a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library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22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Develop </a:t>
            </a:r>
            <a:r>
              <a:rPr lang="en-US" sz="2800" dirty="0"/>
              <a:t>a classification plan :  </a:t>
            </a:r>
            <a:endParaRPr lang="fr-FR" sz="2800" dirty="0"/>
          </a:p>
          <a:p>
            <a:r>
              <a:rPr lang="fr-FR" sz="2800" dirty="0"/>
              <a:t>National </a:t>
            </a:r>
            <a:r>
              <a:rPr lang="fr-FR" sz="2800" dirty="0" err="1"/>
              <a:t>library</a:t>
            </a:r>
            <a:r>
              <a:rPr lang="fr-FR" sz="2800" dirty="0"/>
              <a:t> of the Luxembourg</a:t>
            </a:r>
          </a:p>
          <a:p>
            <a:endParaRPr lang="fr-FR" sz="2800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31120" y="6554594"/>
            <a:ext cx="4148070" cy="228702"/>
          </a:xfrm>
        </p:spPr>
        <p:txBody>
          <a:bodyPr/>
          <a:lstStyle/>
          <a:p>
            <a:r>
              <a:rPr lang="fi-FI" dirty="0" smtClean="0"/>
              <a:t>EDUG 28/06/2017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Espace réservé du contenu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935579"/>
              </p:ext>
            </p:extLst>
          </p:nvPr>
        </p:nvGraphicFramePr>
        <p:xfrm>
          <a:off x="762000" y="933733"/>
          <a:ext cx="6096000" cy="4228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5" imgW="9410700" imgH="6527800" progId="Word.Document.12">
                  <p:embed/>
                </p:oleObj>
              </mc:Choice>
              <mc:Fallback>
                <p:oleObj name="Document" r:id="rId5" imgW="9410700" imgH="652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933733"/>
                        <a:ext cx="6096000" cy="4228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ccolades 2"/>
          <p:cNvSpPr/>
          <p:nvPr/>
        </p:nvSpPr>
        <p:spPr>
          <a:xfrm>
            <a:off x="5008412" y="993431"/>
            <a:ext cx="45719" cy="51207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581972" y="4455075"/>
            <a:ext cx="471139" cy="1116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793326" y="5658826"/>
            <a:ext cx="190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Volumetry</a:t>
            </a:r>
            <a:r>
              <a:rPr lang="fr-FR" dirty="0" smtClean="0"/>
              <a:t>, % in collection,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smtClean="0"/>
              <a:t>meters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495354" y="4956912"/>
            <a:ext cx="1884556" cy="573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83246" y="56123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titles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851049" y="5018361"/>
            <a:ext cx="10242" cy="72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857561" y="5776235"/>
            <a:ext cx="189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copies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52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i="1" dirty="0" smtClean="0"/>
              <a:t>« It </a:t>
            </a:r>
            <a:r>
              <a:rPr lang="fr-FR" i="1" dirty="0" err="1" smtClean="0"/>
              <a:t>is</a:t>
            </a:r>
            <a:r>
              <a:rPr lang="fr-FR" i="1" dirty="0" smtClean="0"/>
              <a:t> a </a:t>
            </a:r>
            <a:r>
              <a:rPr lang="fr-FR" i="1" dirty="0" err="1" smtClean="0"/>
              <a:t>practikal</a:t>
            </a:r>
            <a:r>
              <a:rPr lang="fr-FR" i="1" dirty="0" smtClean="0"/>
              <a:t> </a:t>
            </a:r>
            <a:r>
              <a:rPr lang="fr-FR" i="1" dirty="0" err="1" smtClean="0"/>
              <a:t>tool</a:t>
            </a:r>
            <a:endParaRPr lang="fr-FR" i="1" dirty="0" smtClean="0"/>
          </a:p>
          <a:p>
            <a:pPr lvl="2"/>
            <a:r>
              <a:rPr lang="fr-FR" sz="3200" dirty="0" smtClean="0"/>
              <a:t>Not a </a:t>
            </a:r>
            <a:r>
              <a:rPr lang="fr-FR" sz="3200" dirty="0" err="1" smtClean="0"/>
              <a:t>filosofical</a:t>
            </a:r>
            <a:r>
              <a:rPr lang="fr-FR" sz="3200" dirty="0" smtClean="0"/>
              <a:t> system »</a:t>
            </a:r>
          </a:p>
          <a:p>
            <a:pPr marL="0" indent="0">
              <a:buNone/>
            </a:pPr>
            <a:endParaRPr lang="fr-FR" dirty="0" smtClean="0"/>
          </a:p>
          <a:p>
            <a:pPr lvl="8"/>
            <a:endParaRPr lang="fr-FR" sz="3200" dirty="0" smtClean="0"/>
          </a:p>
          <a:p>
            <a:pPr lvl="8"/>
            <a:r>
              <a:rPr lang="fr-FR" sz="3200" dirty="0" err="1" smtClean="0"/>
              <a:t>Melvil</a:t>
            </a:r>
            <a:r>
              <a:rPr lang="fr-FR" sz="3200" smtClean="0"/>
              <a:t> </a:t>
            </a:r>
            <a:r>
              <a:rPr lang="fr-FR" sz="3200" dirty="0" smtClean="0"/>
              <a:t>Dewey </a:t>
            </a:r>
          </a:p>
          <a:p>
            <a:pPr lvl="8"/>
            <a:endParaRPr lang="fr-FR" sz="3200" dirty="0"/>
          </a:p>
          <a:p>
            <a:pPr lvl="8" algn="ctr"/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14530" y="2532296"/>
            <a:ext cx="3398520" cy="3126987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By </a:t>
            </a:r>
            <a:r>
              <a:rPr lang="fr-FR" sz="2800" dirty="0" err="1"/>
              <a:t>way</a:t>
            </a:r>
            <a:r>
              <a:rPr lang="fr-FR" sz="2800" dirty="0"/>
              <a:t> of </a:t>
            </a:r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2523" y="6460631"/>
            <a:ext cx="5029200" cy="228600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1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!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r">
              <a:buNone/>
            </a:pPr>
            <a:r>
              <a:rPr lang="fr-FR" sz="2800" dirty="0" smtClean="0"/>
              <a:t>bernadette.patte@univ-poitiers.fr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sz="3200" dirty="0" smtClean="0"/>
          </a:p>
          <a:p>
            <a:r>
              <a:rPr lang="fr-FR" sz="3200" dirty="0" err="1" smtClean="0"/>
              <a:t>Any</a:t>
            </a:r>
            <a:r>
              <a:rPr lang="fr-FR" sz="3200" dirty="0" smtClean="0"/>
              <a:t> questions ? </a:t>
            </a:r>
            <a:endParaRPr lang="fr-FR" sz="3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EDUG 28/06/2017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3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306" y="731275"/>
            <a:ext cx="6096000" cy="5507599"/>
          </a:xfrm>
        </p:spPr>
        <p:txBody>
          <a:bodyPr>
            <a:normAutofit fontScale="25000" lnSpcReduction="20000"/>
          </a:bodyPr>
          <a:lstStyle/>
          <a:p>
            <a:pPr lvl="3"/>
            <a:endParaRPr lang="fr-FR" sz="2800" dirty="0" smtClean="0"/>
          </a:p>
          <a:p>
            <a:pPr lvl="3"/>
            <a:endParaRPr lang="fr-FR" sz="2800" dirty="0"/>
          </a:p>
          <a:p>
            <a:r>
              <a:rPr lang="en-US" sz="10000" dirty="0" err="1" smtClean="0"/>
              <a:t>Bibliothèque</a:t>
            </a:r>
            <a:r>
              <a:rPr lang="en-US" sz="10000" dirty="0" smtClean="0"/>
              <a:t> de </a:t>
            </a:r>
            <a:r>
              <a:rPr lang="en-US" sz="10000" dirty="0" err="1" smtClean="0"/>
              <a:t>l’Heure</a:t>
            </a:r>
            <a:r>
              <a:rPr lang="en-US" sz="10000" dirty="0" smtClean="0"/>
              <a:t> </a:t>
            </a:r>
            <a:r>
              <a:rPr lang="en-US" sz="10000" dirty="0" err="1" smtClean="0"/>
              <a:t>Joyeuse</a:t>
            </a:r>
            <a:r>
              <a:rPr lang="en-US" sz="10000" dirty="0" smtClean="0"/>
              <a:t> (“Happy Hour Library”) </a:t>
            </a:r>
            <a:r>
              <a:rPr lang="en-US" sz="10000" dirty="0"/>
              <a:t>( 1924 ) </a:t>
            </a:r>
            <a:endParaRPr lang="fr-FR" sz="10000" dirty="0"/>
          </a:p>
          <a:p>
            <a:pPr lvl="2"/>
            <a:r>
              <a:rPr lang="en-US" sz="11200" dirty="0"/>
              <a:t>1st public library in open stack: classification of </a:t>
            </a:r>
            <a:r>
              <a:rPr lang="en-US" sz="11200" dirty="0" smtClean="0"/>
              <a:t>the collections </a:t>
            </a:r>
            <a:r>
              <a:rPr lang="en-US" sz="11200" dirty="0"/>
              <a:t>with DDC </a:t>
            </a:r>
            <a:endParaRPr lang="fr-FR" sz="11200" dirty="0"/>
          </a:p>
          <a:p>
            <a:endParaRPr lang="en-US" sz="10000" dirty="0" smtClean="0"/>
          </a:p>
          <a:p>
            <a:r>
              <a:rPr lang="en-US" sz="10000" dirty="0" smtClean="0"/>
              <a:t>Recommendations </a:t>
            </a:r>
            <a:r>
              <a:rPr lang="en-US" sz="10000" dirty="0"/>
              <a:t>of the Ministry of the higher education ( 1988 ) : </a:t>
            </a:r>
            <a:endParaRPr lang="en-US" sz="10000" dirty="0" smtClean="0"/>
          </a:p>
          <a:p>
            <a:r>
              <a:rPr lang="en-US" sz="10000" dirty="0" smtClean="0"/>
              <a:t>adopting </a:t>
            </a:r>
            <a:r>
              <a:rPr lang="en-US" sz="10000" dirty="0"/>
              <a:t>DDC and simplified Dewey numbers</a:t>
            </a:r>
            <a:endParaRPr lang="fr-FR" sz="10000" dirty="0"/>
          </a:p>
          <a:p>
            <a:pPr lvl="1"/>
            <a:endParaRPr lang="en-US" sz="9600" dirty="0" smtClean="0"/>
          </a:p>
          <a:p>
            <a:pPr marL="4572" lvl="1" indent="0">
              <a:buNone/>
            </a:pPr>
            <a:r>
              <a:rPr lang="en-US" sz="9600" dirty="0" smtClean="0"/>
              <a:t>Creation </a:t>
            </a:r>
            <a:r>
              <a:rPr lang="en-US" sz="9600" dirty="0"/>
              <a:t>of the </a:t>
            </a:r>
            <a:r>
              <a:rPr lang="en-US" sz="9600" dirty="0" err="1" smtClean="0"/>
              <a:t>BnF</a:t>
            </a:r>
            <a:r>
              <a:rPr lang="en-US" sz="9600" dirty="0" smtClean="0"/>
              <a:t> </a:t>
            </a:r>
            <a:r>
              <a:rPr lang="en-US" sz="9600" dirty="0"/>
              <a:t>(Decree 1994): </a:t>
            </a:r>
            <a:endParaRPr lang="en-US" sz="9600" dirty="0" smtClean="0"/>
          </a:p>
          <a:p>
            <a:pPr marL="4572" lvl="1" indent="0">
              <a:buNone/>
            </a:pPr>
            <a:endParaRPr lang="en-US" sz="9600" dirty="0" smtClean="0"/>
          </a:p>
          <a:p>
            <a:pPr marL="4572" lvl="1" indent="0">
              <a:buNone/>
            </a:pPr>
            <a:r>
              <a:rPr lang="en-US" sz="9600" dirty="0" smtClean="0"/>
              <a:t>Choosing CDD </a:t>
            </a:r>
            <a:r>
              <a:rPr lang="en-US" sz="9600" dirty="0"/>
              <a:t>for the open stack spaces and </a:t>
            </a:r>
            <a:r>
              <a:rPr lang="en-US" sz="9600" dirty="0" smtClean="0"/>
              <a:t>integrating DDC into </a:t>
            </a:r>
            <a:r>
              <a:rPr lang="en-US" sz="9600" dirty="0"/>
              <a:t>the French </a:t>
            </a:r>
            <a:r>
              <a:rPr lang="en-US" sz="9600" dirty="0" smtClean="0"/>
              <a:t>national bibliography</a:t>
            </a:r>
            <a:endParaRPr lang="fr-FR" sz="32200" dirty="0" smtClean="0"/>
          </a:p>
          <a:p>
            <a:pPr lvl="3">
              <a:lnSpc>
                <a:spcPct val="70000"/>
              </a:lnSpc>
            </a:pPr>
            <a:endParaRPr lang="fr-FR" sz="11200" dirty="0"/>
          </a:p>
          <a:p>
            <a:pPr marL="0" lvl="3" indent="0">
              <a:buNone/>
            </a:pPr>
            <a:r>
              <a:rPr lang="fr-FR" sz="8600" dirty="0" smtClean="0"/>
              <a:t>	</a:t>
            </a:r>
          </a:p>
          <a:p>
            <a:pPr lvl="3"/>
            <a:endParaRPr lang="fr-FR" sz="3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French context</a:t>
            </a:r>
            <a:endParaRPr lang="fr-FR" sz="2800" dirty="0"/>
          </a:p>
          <a:p>
            <a:r>
              <a:rPr lang="en-US" sz="2800" dirty="0"/>
              <a:t>DDC in the various libraries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55277" y="6574931"/>
            <a:ext cx="5029200" cy="228600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0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en-US" sz="2800" dirty="0" smtClean="0"/>
              <a:t>Libraries’ </a:t>
            </a:r>
            <a:r>
              <a:rPr lang="en-US" sz="2800" dirty="0" err="1" smtClean="0"/>
              <a:t>automatisation</a:t>
            </a:r>
            <a:r>
              <a:rPr lang="en-US" sz="2800" dirty="0" smtClean="0"/>
              <a:t> :</a:t>
            </a:r>
            <a:endParaRPr lang="fr-FR" sz="2800" dirty="0"/>
          </a:p>
          <a:p>
            <a:r>
              <a:rPr lang="en-US" sz="2800" dirty="0"/>
              <a:t> </a:t>
            </a:r>
            <a:endParaRPr lang="fr-FR" sz="2800" dirty="0"/>
          </a:p>
          <a:p>
            <a:r>
              <a:rPr lang="en-US" sz="2800" dirty="0"/>
              <a:t>Generalization of the OPAC: </a:t>
            </a:r>
            <a:r>
              <a:rPr lang="en-US" sz="2800" dirty="0" smtClean="0"/>
              <a:t>Making index browse easier, searching by subject headings. </a:t>
            </a:r>
            <a:endParaRPr lang="fr-FR" sz="2800" dirty="0"/>
          </a:p>
          <a:p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Using normalized </a:t>
            </a:r>
            <a:r>
              <a:rPr lang="en-US" sz="2800" dirty="0"/>
              <a:t>language RAMEAU  (LAVAL, LCSH)</a:t>
            </a:r>
            <a:endParaRPr lang="fr-FR" sz="2800" dirty="0"/>
          </a:p>
          <a:p>
            <a:endParaRPr lang="fr-FR" sz="2800" dirty="0" smtClean="0"/>
          </a:p>
          <a:p>
            <a:pPr marL="0" lvl="3" indent="0">
              <a:buNone/>
            </a:pPr>
            <a:endParaRPr lang="fr-FR" sz="2800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</a:p>
          <a:p>
            <a:pPr algn="ctr"/>
            <a:r>
              <a:rPr lang="en-US" sz="2800" dirty="0" smtClean="0"/>
              <a:t>New ways for  </a:t>
            </a:r>
            <a:r>
              <a:rPr lang="en-US" sz="2800" dirty="0"/>
              <a:t>documentary research</a:t>
            </a:r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32183" y="6574931"/>
            <a:ext cx="5029200" cy="228600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8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982" y="542282"/>
            <a:ext cx="3368702" cy="1920240"/>
          </a:xfrm>
        </p:spPr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Tools </a:t>
            </a:r>
            <a:r>
              <a:rPr lang="fr-FR" sz="2800" dirty="0" err="1"/>
              <a:t>evolve</a:t>
            </a:r>
            <a:r>
              <a:rPr lang="fr-FR" sz="2800" dirty="0"/>
              <a:t> and </a:t>
            </a:r>
            <a:r>
              <a:rPr lang="fr-FR" sz="2800" dirty="0" err="1"/>
              <a:t>diversify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21168" y="6471605"/>
            <a:ext cx="5169877" cy="241820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178170"/>
            <a:ext cx="58029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French translation of the DDC 21th </a:t>
            </a:r>
            <a:r>
              <a:rPr lang="en-US" sz="2800" dirty="0" smtClean="0"/>
              <a:t>edition(1998 )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Guide of the Dewey decimal classification </a:t>
            </a:r>
            <a:r>
              <a:rPr lang="en-US" sz="2800" dirty="0" smtClean="0"/>
              <a:t>(several editions)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WebDewey</a:t>
            </a:r>
            <a:r>
              <a:rPr lang="en-US" sz="2800" dirty="0"/>
              <a:t> translates into French </a:t>
            </a:r>
            <a:endParaRPr lang="en-US" sz="2800" dirty="0" smtClean="0"/>
          </a:p>
          <a:p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Classify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10553"/>
              </p:ext>
            </p:extLst>
          </p:nvPr>
        </p:nvGraphicFramePr>
        <p:xfrm>
          <a:off x="8325513" y="3922513"/>
          <a:ext cx="4026946" cy="149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4" imgW="5753100" imgH="2133600" progId="Word.Document.12">
                  <p:embed/>
                </p:oleObj>
              </mc:Choice>
              <mc:Fallback>
                <p:oleObj name="Document" r:id="rId4" imgW="5753100" imgH="213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5513" y="3922513"/>
                        <a:ext cx="4026946" cy="149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62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3435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/>
              <a:t>New setting-up of collections: 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 smtClean="0"/>
          </a:p>
          <a:p>
            <a:pPr marL="0" indent="0">
              <a:buNone/>
            </a:pPr>
            <a:endParaRPr lang="en-US" sz="9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1200" dirty="0" smtClean="0"/>
              <a:t>Thematic </a:t>
            </a:r>
            <a:r>
              <a:rPr lang="en-US" sz="11200" dirty="0"/>
              <a:t>organization of collections: departments </a:t>
            </a:r>
            <a:r>
              <a:rPr lang="en-US" sz="11200" dirty="0" smtClean="0"/>
              <a:t>at </a:t>
            </a:r>
            <a:r>
              <a:rPr lang="en-US" sz="11200" dirty="0"/>
              <a:t>the </a:t>
            </a:r>
            <a:r>
              <a:rPr lang="en-US" sz="11200" dirty="0" err="1"/>
              <a:t>BnF</a:t>
            </a:r>
            <a:r>
              <a:rPr lang="en-US" sz="11200" dirty="0"/>
              <a:t> and in university libraries </a:t>
            </a:r>
            <a:br>
              <a:rPr lang="en-US" sz="11200" dirty="0"/>
            </a:br>
            <a:endParaRPr lang="en-US" sz="1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1200" dirty="0" smtClean="0"/>
              <a:t>Link </a:t>
            </a:r>
            <a:r>
              <a:rPr lang="en-US" sz="11200" dirty="0"/>
              <a:t>of disciplines:</a:t>
            </a:r>
            <a:br>
              <a:rPr lang="en-US" sz="11200" dirty="0"/>
            </a:br>
            <a:endParaRPr lang="en-US" sz="11200" dirty="0" smtClean="0"/>
          </a:p>
          <a:p>
            <a:pPr marL="0" indent="0">
              <a:buNone/>
            </a:pPr>
            <a:r>
              <a:rPr lang="en-US" sz="11200" dirty="0"/>
              <a:t>	</a:t>
            </a:r>
            <a:r>
              <a:rPr lang="en-US" sz="11200" dirty="0" smtClean="0"/>
              <a:t>400/800</a:t>
            </a:r>
            <a:r>
              <a:rPr lang="en-US" sz="11200" dirty="0"/>
              <a:t>; 300/900</a:t>
            </a:r>
            <a:br>
              <a:rPr lang="en-US" sz="11200" dirty="0"/>
            </a:br>
            <a:endParaRPr lang="en-US" sz="1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1200" dirty="0" smtClean="0"/>
              <a:t>Gathering notions </a:t>
            </a:r>
            <a:r>
              <a:rPr lang="en-US" sz="11200" dirty="0"/>
              <a:t>: the </a:t>
            </a:r>
            <a:r>
              <a:rPr lang="en-US" sz="11200" dirty="0" smtClean="0"/>
              <a:t>shelves </a:t>
            </a:r>
            <a:r>
              <a:rPr lang="en-US" sz="11200" dirty="0"/>
              <a:t>numbers </a:t>
            </a:r>
            <a:r>
              <a:rPr lang="en-US" sz="11200" dirty="0" smtClean="0"/>
              <a:t>are used to </a:t>
            </a:r>
            <a:r>
              <a:rPr lang="en-US" sz="11200" dirty="0"/>
              <a:t>organize spatially collections and to discriminate between the contents</a:t>
            </a:r>
            <a:endParaRPr lang="fr-FR" sz="11200" dirty="0"/>
          </a:p>
          <a:p>
            <a:pPr marL="0" indent="0">
              <a:buNone/>
            </a:pPr>
            <a:endParaRPr lang="fr-FR" sz="11200" dirty="0"/>
          </a:p>
          <a:p>
            <a:pPr>
              <a:buFont typeface="Arial"/>
              <a:buChar char="•"/>
            </a:pPr>
            <a:endParaRPr lang="fr-FR" sz="11200" dirty="0"/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endParaRPr lang="fr-FR" sz="3000" dirty="0" smtClean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sz="2800" dirty="0" smtClean="0"/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lvl="2">
              <a:lnSpc>
                <a:spcPct val="100000"/>
              </a:lnSpc>
              <a:spcBef>
                <a:spcPts val="1200"/>
              </a:spcBef>
            </a:pPr>
            <a:endParaRPr lang="en-US" sz="2800" dirty="0" smtClean="0"/>
          </a:p>
          <a:p>
            <a:pPr marL="0" lvl="2">
              <a:lnSpc>
                <a:spcPct val="100000"/>
              </a:lnSpc>
              <a:spcBef>
                <a:spcPts val="1200"/>
              </a:spcBef>
            </a:pPr>
            <a:r>
              <a:rPr lang="en-US" sz="2800" i="0" dirty="0" smtClean="0"/>
              <a:t>Practices are changing : to go beyond </a:t>
            </a:r>
            <a:r>
              <a:rPr lang="en-US" sz="2800" i="0" dirty="0"/>
              <a:t>DDC ?</a:t>
            </a:r>
            <a:endParaRPr lang="fr-FR" sz="2800" i="0" dirty="0"/>
          </a:p>
          <a:p>
            <a:pPr marL="0" lvl="2">
              <a:lnSpc>
                <a:spcPct val="100000"/>
              </a:lnSpc>
              <a:spcBef>
                <a:spcPts val="1200"/>
              </a:spcBef>
            </a:pPr>
            <a:endParaRPr lang="fr-FR" sz="2800" i="0" dirty="0"/>
          </a:p>
          <a:p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4939" y="6574931"/>
            <a:ext cx="5029200" cy="228600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243" y="721034"/>
            <a:ext cx="6096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en-US" dirty="0"/>
              <a:t>Another use of the classification</a:t>
            </a:r>
            <a:endParaRPr lang="fr-FR" dirty="0"/>
          </a:p>
          <a:p>
            <a:r>
              <a:rPr lang="en-US" sz="2800" dirty="0"/>
              <a:t>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Short Dewey </a:t>
            </a:r>
            <a:r>
              <a:rPr lang="en-US" sz="2800" dirty="0"/>
              <a:t>numbers including related </a:t>
            </a:r>
            <a:r>
              <a:rPr lang="en-US" sz="2800" dirty="0" smtClean="0"/>
              <a:t>notions</a:t>
            </a:r>
          </a:p>
          <a:p>
            <a:pPr marL="0" indent="0">
              <a:buNone/>
            </a:pPr>
            <a:endParaRPr lang="fr-F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Collections established in corpus with different modalities about shelving numbers</a:t>
            </a:r>
            <a:endParaRPr lang="fr-FR" sz="2800" dirty="0"/>
          </a:p>
          <a:p>
            <a:r>
              <a:rPr lang="en-US" sz="2800" dirty="0"/>
              <a:t> in literature, philosophy …</a:t>
            </a: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endParaRPr lang="fr-FR" sz="3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en-US" sz="3200" dirty="0" smtClean="0"/>
              <a:t>Put collections in </a:t>
            </a:r>
            <a:r>
              <a:rPr lang="en-US" sz="3200" dirty="0"/>
              <a:t>space </a:t>
            </a:r>
            <a:endParaRPr lang="fr-FR" sz="3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2523" y="6629400"/>
            <a:ext cx="5029200" cy="228600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7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1758" y="700550"/>
            <a:ext cx="6096000" cy="50525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Classification </a:t>
            </a:r>
            <a:r>
              <a:rPr lang="en-US" sz="2800" dirty="0"/>
              <a:t>plan : lists established by </a:t>
            </a:r>
            <a:r>
              <a:rPr lang="en-US" sz="2800" dirty="0" smtClean="0"/>
              <a:t>shelves </a:t>
            </a:r>
            <a:r>
              <a:rPr lang="en-US" sz="2800" dirty="0"/>
              <a:t>numbers and </a:t>
            </a:r>
            <a:r>
              <a:rPr lang="en-US" sz="2800" dirty="0" smtClean="0"/>
              <a:t>titles</a:t>
            </a:r>
            <a:r>
              <a:rPr lang="en-US" sz="2800" dirty="0"/>
              <a:t>. </a:t>
            </a:r>
            <a:br>
              <a:rPr lang="en-US" sz="2800" dirty="0"/>
            </a:b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Contains </a:t>
            </a:r>
            <a:r>
              <a:rPr lang="en-US" sz="2800" dirty="0"/>
              <a:t>indications " classify here ", "including", " not use " …</a:t>
            </a:r>
            <a:br>
              <a:rPr lang="en-US" sz="2800" dirty="0"/>
            </a:b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Manuel </a:t>
            </a:r>
            <a:r>
              <a:rPr lang="en-US" sz="2800" dirty="0"/>
              <a:t>of shelves numbers : reference manual worker. Described the organization, the rules of classification and access modes in a collection</a:t>
            </a:r>
            <a:endParaRPr lang="fr-FR" sz="2800" dirty="0"/>
          </a:p>
          <a:p>
            <a:pPr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en-US" sz="3200" dirty="0" smtClean="0"/>
              <a:t>Elaboration </a:t>
            </a:r>
            <a:r>
              <a:rPr lang="en-US" sz="3200" dirty="0"/>
              <a:t>of new tools for the management of collections</a:t>
            </a:r>
            <a:endParaRPr lang="fr-FR" sz="3200" dirty="0"/>
          </a:p>
          <a:p>
            <a:endParaRPr lang="fr-FR" sz="32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49769" y="6574931"/>
            <a:ext cx="5029200" cy="228600"/>
          </a:xfrm>
        </p:spPr>
        <p:txBody>
          <a:bodyPr/>
          <a:lstStyle/>
          <a:p>
            <a:r>
              <a:rPr lang="fi-FI" sz="2000" dirty="0" smtClean="0"/>
              <a:t>EDUG 28/06/2017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en-US" dirty="0" smtClean="0"/>
              <a:t>How </a:t>
            </a:r>
            <a:r>
              <a:rPr lang="en-US" dirty="0"/>
              <a:t>to teach the </a:t>
            </a:r>
            <a:r>
              <a:rPr lang="en-US" dirty="0" err="1"/>
              <a:t>cdd</a:t>
            </a:r>
            <a:r>
              <a:rPr lang="en-US" dirty="0"/>
              <a:t>?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>
              <a:buFont typeface="Arial"/>
              <a:buChar char="•"/>
            </a:pPr>
            <a:r>
              <a:rPr lang="fr-FR" sz="2800" dirty="0" smtClean="0"/>
              <a:t> The man</a:t>
            </a:r>
          </a:p>
          <a:p>
            <a:pPr>
              <a:buFont typeface="Arial"/>
              <a:buChar char="•"/>
            </a:pPr>
            <a:endParaRPr lang="fr-FR" sz="2800" dirty="0" smtClean="0"/>
          </a:p>
          <a:p>
            <a:pPr>
              <a:buFont typeface="Arial"/>
              <a:buChar char="•"/>
            </a:pPr>
            <a:endParaRPr lang="fr-FR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conceptual </a:t>
            </a:r>
            <a:r>
              <a:rPr lang="en-US" sz="2800" dirty="0" smtClean="0"/>
              <a:t>organization</a:t>
            </a:r>
            <a:r>
              <a:rPr lang="fr-FR" sz="2800" dirty="0" smtClean="0"/>
              <a:t> </a:t>
            </a:r>
          </a:p>
          <a:p>
            <a:pPr lvl="7"/>
            <a:r>
              <a:rPr lang="fr-FR" dirty="0" smtClean="0"/>
              <a:t>		</a:t>
            </a:r>
            <a:endParaRPr lang="fr-FR" sz="1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Teaching </a:t>
            </a:r>
            <a:r>
              <a:rPr lang="en-US" sz="2800" dirty="0"/>
              <a:t>at the university </a:t>
            </a:r>
            <a:endParaRPr lang="fr-FR" sz="2800" dirty="0"/>
          </a:p>
          <a:p>
            <a:r>
              <a:rPr lang="en-US" sz="2800" dirty="0"/>
              <a:t>Training for professionals</a:t>
            </a:r>
            <a:endParaRPr lang="fr-FR" sz="2800" dirty="0"/>
          </a:p>
          <a:p>
            <a:endParaRPr lang="fr-FR" sz="28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3554" y="6574931"/>
            <a:ext cx="4900246" cy="187351"/>
          </a:xfrm>
        </p:spPr>
        <p:txBody>
          <a:bodyPr/>
          <a:lstStyle/>
          <a:p>
            <a:r>
              <a:rPr lang="fi-FI" sz="2000" smtClean="0"/>
              <a:t>EDUG 28/06/2017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09984"/>
              </p:ext>
            </p:extLst>
          </p:nvPr>
        </p:nvGraphicFramePr>
        <p:xfrm>
          <a:off x="4960615" y="1821912"/>
          <a:ext cx="57531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4" imgW="5753708" imgH="1879628" progId="Word.Document.12">
                  <p:embed/>
                </p:oleObj>
              </mc:Choice>
              <mc:Fallback>
                <p:oleObj name="Document" r:id="rId4" imgW="5753708" imgH="1879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0615" y="1821912"/>
                        <a:ext cx="57531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1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Lost</a:t>
            </a:r>
            <a:r>
              <a:rPr lang="fr-FR" dirty="0"/>
              <a:t> in classification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Lists </a:t>
            </a:r>
            <a:r>
              <a:rPr lang="en-US" dirty="0"/>
              <a:t>of terms to be classified </a:t>
            </a:r>
            <a:endParaRPr lang="fr-FR" sz="3600" dirty="0"/>
          </a:p>
          <a:p>
            <a:r>
              <a:rPr lang="en-US" dirty="0"/>
              <a:t>( Subject versus disciplinary Field):</a:t>
            </a:r>
            <a:endParaRPr lang="fr-FR" sz="3600" dirty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Child </a:t>
            </a:r>
            <a:r>
              <a:rPr lang="en-US" dirty="0"/>
              <a:t>/ </a:t>
            </a:r>
            <a:r>
              <a:rPr lang="en-US" dirty="0" err="1"/>
              <a:t>paediatrics</a:t>
            </a:r>
            <a:r>
              <a:rPr lang="en-US" dirty="0"/>
              <a:t>, literature, school assistance</a:t>
            </a:r>
            <a:endParaRPr lang="fr-FR" sz="3600" dirty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Dewey </a:t>
            </a:r>
            <a:r>
              <a:rPr lang="en-US" dirty="0"/>
              <a:t>numbers constructions with the auxiliary tables</a:t>
            </a:r>
            <a:endParaRPr lang="fr-FR" sz="3600" dirty="0"/>
          </a:p>
          <a:p>
            <a:r>
              <a:rPr lang="en-US" dirty="0"/>
              <a:t>Dewey numbers to be </a:t>
            </a:r>
            <a:r>
              <a:rPr lang="en-US" dirty="0" smtClean="0"/>
              <a:t>translated</a:t>
            </a:r>
            <a:r>
              <a:rPr lang="fr-FR" dirty="0" smtClean="0"/>
              <a:t> </a:t>
            </a:r>
          </a:p>
          <a:p>
            <a:pPr marL="4572" lvl="1" indent="0">
              <a:buNone/>
            </a:pPr>
            <a:r>
              <a:rPr lang="fr-FR" dirty="0" smtClean="0"/>
              <a:t>					                                         		841.03208 ?</a:t>
            </a:r>
          </a:p>
          <a:p>
            <a:pPr marL="4572" lvl="1" indent="0">
              <a:buNone/>
            </a:pPr>
            <a:r>
              <a:rPr lang="fr-FR" dirty="0" smtClean="0"/>
              <a:t>                    	791.43617 ?</a:t>
            </a:r>
          </a:p>
          <a:p>
            <a:pPr marL="4572" lvl="1" indent="0">
              <a:buNone/>
            </a:pPr>
            <a:endParaRPr lang="fr-FR" dirty="0" smtClean="0"/>
          </a:p>
          <a:p>
            <a:pPr marL="4572" lvl="1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61404" y="2462523"/>
            <a:ext cx="3413098" cy="3176278"/>
          </a:xfrm>
        </p:spPr>
        <p:txBody>
          <a:bodyPr>
            <a:normAutofit/>
          </a:bodyPr>
          <a:lstStyle/>
          <a:p>
            <a:endParaRPr lang="fr-FR" sz="2800" dirty="0" err="1"/>
          </a:p>
          <a:p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/>
              <a:t>exercises</a:t>
            </a:r>
            <a:r>
              <a:rPr lang="fr-FR" sz="2800" dirty="0"/>
              <a:t> out of </a:t>
            </a:r>
            <a:r>
              <a:rPr lang="fr-FR" sz="2800" dirty="0" err="1"/>
              <a:t>context</a:t>
            </a:r>
            <a:endParaRPr lang="fr-FR" sz="2800" dirty="0"/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5616" y="6574931"/>
            <a:ext cx="4853354" cy="262054"/>
          </a:xfrm>
        </p:spPr>
        <p:txBody>
          <a:bodyPr/>
          <a:lstStyle/>
          <a:p>
            <a:r>
              <a:rPr lang="fi-FI" sz="1800" smtClean="0"/>
              <a:t>EDUG 28/06/2017</a:t>
            </a:r>
            <a:endParaRPr lang="en-US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05278"/>
      </p:ext>
    </p:extLst>
  </p:cSld>
  <p:clrMapOvr>
    <a:masterClrMapping/>
  </p:clrMapOvr>
</p:sld>
</file>

<file path=ppt/theme/theme1.xml><?xml version="1.0" encoding="utf-8"?>
<a:theme xmlns:a="http://schemas.openxmlformats.org/drawingml/2006/main" name="Métropolitai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417</Words>
  <Application>Microsoft Office PowerPoint</Application>
  <PresentationFormat>Personnalisé</PresentationFormat>
  <Paragraphs>172</Paragraphs>
  <Slides>14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Métropolitain</vt:lpstr>
      <vt:lpstr>Document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  <vt:lpstr>Lost in classification 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in classification ?</dc:title>
  <dc:creator>Patte Bernadette</dc:creator>
  <cp:lastModifiedBy>Jean MAURY</cp:lastModifiedBy>
  <cp:revision>67</cp:revision>
  <cp:lastPrinted>2017-06-14T13:41:14Z</cp:lastPrinted>
  <dcterms:created xsi:type="dcterms:W3CDTF">2017-05-28T11:00:38Z</dcterms:created>
  <dcterms:modified xsi:type="dcterms:W3CDTF">2017-06-21T13:01:33Z</dcterms:modified>
</cp:coreProperties>
</file>