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82" r:id="rId3"/>
    <p:sldId id="263" r:id="rId4"/>
    <p:sldId id="262" r:id="rId5"/>
    <p:sldId id="258" r:id="rId6"/>
    <p:sldId id="257" r:id="rId7"/>
    <p:sldId id="259" r:id="rId8"/>
    <p:sldId id="260" r:id="rId9"/>
    <p:sldId id="261" r:id="rId10"/>
    <p:sldId id="265" r:id="rId11"/>
    <p:sldId id="269" r:id="rId12"/>
    <p:sldId id="266" r:id="rId13"/>
    <p:sldId id="268" r:id="rId14"/>
    <p:sldId id="271" r:id="rId15"/>
    <p:sldId id="273" r:id="rId16"/>
    <p:sldId id="270" r:id="rId17"/>
    <p:sldId id="272" r:id="rId18"/>
    <p:sldId id="279" r:id="rId19"/>
    <p:sldId id="274" r:id="rId20"/>
    <p:sldId id="278" r:id="rId21"/>
    <p:sldId id="276" r:id="rId22"/>
    <p:sldId id="280" r:id="rId23"/>
    <p:sldId id="281" r:id="rId24"/>
    <p:sldId id="277" r:id="rId25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657">
          <p15:clr>
            <a:srgbClr val="A4A3A4"/>
          </p15:clr>
        </p15:guide>
        <p15:guide id="2" orient="horz" pos="515">
          <p15:clr>
            <a:srgbClr val="A4A3A4"/>
          </p15:clr>
        </p15:guide>
        <p15:guide id="3" orient="horz" pos="3395">
          <p15:clr>
            <a:srgbClr val="A4A3A4"/>
          </p15:clr>
        </p15:guide>
        <p15:guide id="4" orient="horz" pos="4319">
          <p15:clr>
            <a:srgbClr val="A4A3A4"/>
          </p15:clr>
        </p15:guide>
        <p15:guide id="5" orient="horz" pos="1026">
          <p15:clr>
            <a:srgbClr val="A4A3A4"/>
          </p15:clr>
        </p15:guide>
        <p15:guide id="6" pos="299">
          <p15:clr>
            <a:srgbClr val="A4A3A4"/>
          </p15:clr>
        </p15:guide>
        <p15:guide id="7" pos="4921">
          <p15:clr>
            <a:srgbClr val="A4A3A4"/>
          </p15:clr>
        </p15:guide>
        <p15:guide id="8" pos="546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146" y="24"/>
      </p:cViewPr>
      <p:guideLst>
        <p:guide orient="horz" pos="3657"/>
        <p:guide orient="horz" pos="515"/>
        <p:guide orient="horz" pos="3395"/>
        <p:guide orient="horz" pos="4319"/>
        <p:guide orient="horz" pos="1026"/>
        <p:guide pos="299"/>
        <p:guide pos="4921"/>
        <p:guide pos="546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90BDDD-4F58-4D97-A4A2-CD17A585244C}" type="datetimeFigureOut">
              <a:rPr lang="en-GB" smtClean="0"/>
              <a:t>25/06/2014</a:t>
            </a:fld>
            <a:endParaRPr lang="en-GB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GB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D0C509-D668-496A-AB3B-53FFF03894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037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0C509-D668-496A-AB3B-53FFF0389437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8944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F9C3B19-4FA0-48C5-8DF8-5DE3548661FE}" type="slidenum">
              <a:rPr lang="sv-SE" altLang="sv-SE"/>
              <a:pPr/>
              <a:t>3</a:t>
            </a:fld>
            <a:endParaRPr lang="sv-SE" altLang="sv-SE"/>
          </a:p>
        </p:txBody>
      </p:sp>
      <p:sp>
        <p:nvSpPr>
          <p:cNvPr id="264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4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14157157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0C509-D668-496A-AB3B-53FFF0389437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16491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0C509-D668-496A-AB3B-53FFF0389437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36505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0C509-D668-496A-AB3B-53FFF0389437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5875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466725" y="1887538"/>
            <a:ext cx="7305675" cy="1644650"/>
          </a:xfrm>
        </p:spPr>
        <p:txBody>
          <a:bodyPr lIns="0" tIns="0" rIns="0" bIns="0"/>
          <a:lstStyle>
            <a:lvl1pPr>
              <a:defRPr sz="5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466725" y="3644900"/>
            <a:ext cx="7305675" cy="6731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468313" y="1484313"/>
            <a:ext cx="8205787" cy="1254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2014-05-22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12" name="Platshållare för bildnumm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z="800" smtClean="0"/>
              <a:t>Sidnummer </a:t>
            </a:r>
            <a:fld id="{1EF22DC9-761D-41F9-AA5F-851485B82DA2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59267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600199"/>
            <a:ext cx="7308000" cy="378000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2014-05-22</a:t>
            </a: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z="800" smtClean="0"/>
              <a:t>Sidnummer </a:t>
            </a:r>
            <a:fld id="{1EF22DC9-761D-41F9-AA5F-851485B82DA2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66844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66724" y="790575"/>
            <a:ext cx="7308000" cy="4826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9" name="Platshållare för innehåll 8"/>
          <p:cNvSpPr>
            <a:spLocks noGrp="1"/>
          </p:cNvSpPr>
          <p:nvPr>
            <p:ph sz="quarter" idx="13"/>
          </p:nvPr>
        </p:nvSpPr>
        <p:spPr>
          <a:xfrm>
            <a:off x="457200" y="1600198"/>
            <a:ext cx="4032000" cy="378000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10" name="Platshållare för innehåll 8"/>
          <p:cNvSpPr>
            <a:spLocks noGrp="1"/>
          </p:cNvSpPr>
          <p:nvPr>
            <p:ph sz="quarter" idx="14"/>
          </p:nvPr>
        </p:nvSpPr>
        <p:spPr>
          <a:xfrm>
            <a:off x="4631375" y="1600198"/>
            <a:ext cx="4032000" cy="378000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sv-SE" smtClean="0"/>
              <a:t>2014-05-22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sv-SE" sz="800" smtClean="0"/>
              <a:t>Sidnummer </a:t>
            </a:r>
            <a:fld id="{1EF22DC9-761D-41F9-AA5F-851485B82DA2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30658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28775"/>
            <a:ext cx="4032000" cy="54610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628775"/>
            <a:ext cx="4032000" cy="54610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1" name="Platshållare för innehåll 10"/>
          <p:cNvSpPr>
            <a:spLocks noGrp="1"/>
          </p:cNvSpPr>
          <p:nvPr>
            <p:ph sz="quarter" idx="13"/>
          </p:nvPr>
        </p:nvSpPr>
        <p:spPr>
          <a:xfrm>
            <a:off x="474663" y="2205038"/>
            <a:ext cx="4032000" cy="3184525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12" name="Platshållare för innehåll 10"/>
          <p:cNvSpPr>
            <a:spLocks noGrp="1"/>
          </p:cNvSpPr>
          <p:nvPr>
            <p:ph sz="quarter" idx="14"/>
          </p:nvPr>
        </p:nvSpPr>
        <p:spPr>
          <a:xfrm>
            <a:off x="4649788" y="2205038"/>
            <a:ext cx="4032000" cy="3184525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sv-SE" smtClean="0"/>
              <a:t>2014-05-22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sv-SE" sz="800" smtClean="0"/>
              <a:t>Sidnummer </a:t>
            </a:r>
            <a:fld id="{1EF22DC9-761D-41F9-AA5F-851485B82DA2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036797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2014-05-22</a:t>
            </a:r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z="800" smtClean="0"/>
              <a:t>Sidnummer </a:t>
            </a:r>
            <a:fld id="{1EF22DC9-761D-41F9-AA5F-851485B82DA2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206958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Logga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5847035"/>
            <a:ext cx="7921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Platshållare fö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2014-05-22</a:t>
            </a:r>
            <a:endParaRPr lang="sv-SE" dirty="0"/>
          </a:p>
        </p:txBody>
      </p:sp>
      <p:sp>
        <p:nvSpPr>
          <p:cNvPr id="12" name="Platshållare för sidfo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13" name="Platshållare för bild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z="800" smtClean="0"/>
              <a:t>Sidnummer </a:t>
            </a:r>
            <a:fld id="{1EF22DC9-761D-41F9-AA5F-851485B82DA2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82184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66724" y="790575"/>
            <a:ext cx="7308000" cy="4826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199"/>
            <a:ext cx="7308000" cy="378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66725" y="6224588"/>
            <a:ext cx="2160000" cy="14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2014-05-22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66725" y="6525360"/>
            <a:ext cx="2160000" cy="14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2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466725" y="6373813"/>
            <a:ext cx="2160000" cy="14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2"/>
                </a:solidFill>
              </a:defRPr>
            </a:lvl1pPr>
          </a:lstStyle>
          <a:p>
            <a:r>
              <a:rPr lang="sv-SE" sz="800" dirty="0" smtClean="0"/>
              <a:t>Sidnummer </a:t>
            </a:r>
            <a:fld id="{1EF22DC9-761D-41F9-AA5F-851485B82DA2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468313" y="1484313"/>
            <a:ext cx="8205787" cy="1254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SE"/>
          </a:p>
        </p:txBody>
      </p:sp>
      <p:pic>
        <p:nvPicPr>
          <p:cNvPr id="8" name="Picture 8" descr="Logg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5847035"/>
            <a:ext cx="7921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4505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timing>
    <p:tnLst>
      <p:par>
        <p:cTn id="1" dur="indefinite" restart="never" nodeType="tmRoot"/>
      </p:par>
    </p:tnLst>
  </p:timing>
  <p:hf hdr="0" ftr="0"/>
  <p:txStyles>
    <p:titleStyle>
      <a:lvl1pPr algn="l" defTabSz="914400" rtl="0" eaLnBrk="1" latinLnBrk="0" hangingPunct="1">
        <a:spcBef>
          <a:spcPct val="0"/>
        </a:spcBef>
        <a:buNone/>
        <a:defRPr sz="3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ts val="2200"/>
        </a:lnSpc>
        <a:spcBef>
          <a:spcPts val="12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543600" indent="-183600" algn="l" defTabSz="914400" rtl="0" eaLnBrk="1" latinLnBrk="0" hangingPunct="1">
        <a:lnSpc>
          <a:spcPts val="2200"/>
        </a:lnSpc>
        <a:spcBef>
          <a:spcPts val="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96400" indent="-172800" algn="l" defTabSz="914400" rtl="0" eaLnBrk="1" latinLnBrk="0" hangingPunct="1">
        <a:lnSpc>
          <a:spcPts val="2200"/>
        </a:lnSpc>
        <a:spcBef>
          <a:spcPts val="0"/>
        </a:spcBef>
        <a:buFont typeface="Arial" pitchFamily="34" charset="0"/>
        <a:buChar char="­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56400" indent="-180000" algn="l" defTabSz="914400" rtl="0" eaLnBrk="1" latinLnBrk="0" hangingPunct="1">
        <a:lnSpc>
          <a:spcPts val="2200"/>
        </a:lnSpc>
        <a:spcBef>
          <a:spcPts val="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3600" algn="l" defTabSz="914400" rtl="0" eaLnBrk="1" latinLnBrk="0" hangingPunct="1">
        <a:lnSpc>
          <a:spcPts val="2200"/>
        </a:lnSpc>
        <a:spcBef>
          <a:spcPts val="0"/>
        </a:spcBef>
        <a:buFont typeface="Arial" pitchFamily="34" charset="0"/>
        <a:buChar char="­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dewey@kb.se" TargetMode="External"/><Relationship Id="rId4" Type="http://schemas.openxmlformats.org/officeDocument/2006/relationships/hyperlink" Target="mailto:harriet.aagaard@kb.se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sv-SE" dirty="0" smtClean="0"/>
              <a:t>The Swedish </a:t>
            </a:r>
            <a:r>
              <a:rPr lang="sv-SE" dirty="0" err="1" smtClean="0"/>
              <a:t>WebDewey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sz="3200" dirty="0" smtClean="0"/>
              <a:t>a mixed </a:t>
            </a:r>
            <a:r>
              <a:rPr lang="sv-SE" sz="3200" dirty="0" err="1" smtClean="0"/>
              <a:t>translation</a:t>
            </a:r>
            <a:endParaRPr lang="sv-SE" sz="3200" dirty="0"/>
          </a:p>
        </p:txBody>
      </p:sp>
      <p:sp>
        <p:nvSpPr>
          <p:cNvPr id="5" name="Underrubrik 4"/>
          <p:cNvSpPr>
            <a:spLocks noGrp="1"/>
          </p:cNvSpPr>
          <p:nvPr>
            <p:ph type="subTitle" idx="1"/>
          </p:nvPr>
        </p:nvSpPr>
        <p:spPr>
          <a:xfrm>
            <a:off x="611560" y="4149080"/>
            <a:ext cx="7160840" cy="1728192"/>
          </a:xfrm>
        </p:spPr>
        <p:txBody>
          <a:bodyPr>
            <a:normAutofit/>
          </a:bodyPr>
          <a:lstStyle/>
          <a:p>
            <a:endParaRPr lang="sv-SE" dirty="0" smtClean="0"/>
          </a:p>
          <a:p>
            <a:endParaRPr lang="sv-SE" dirty="0" smtClean="0"/>
          </a:p>
          <a:p>
            <a:endParaRPr lang="sv-SE" dirty="0"/>
          </a:p>
          <a:p>
            <a:endParaRPr lang="sv-SE" dirty="0" smtClean="0"/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2574">
            <a:off x="5147133" y="3535914"/>
            <a:ext cx="1779270" cy="2926080"/>
          </a:xfrm>
          <a:prstGeom prst="rect">
            <a:avLst/>
          </a:prstGeom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827584" y="4508500"/>
            <a:ext cx="6873379" cy="72072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ts val="2200"/>
              </a:lnSpc>
              <a:spcBef>
                <a:spcPts val="12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ts val="2200"/>
              </a:lnSpc>
              <a:spcBef>
                <a:spcPts val="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ts val="2200"/>
              </a:lnSpc>
              <a:spcBef>
                <a:spcPts val="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ts val="2200"/>
              </a:lnSpc>
              <a:spcBef>
                <a:spcPts val="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ts val="2200"/>
              </a:lnSpc>
              <a:spcBef>
                <a:spcPts val="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altLang="sv-SE" dirty="0" smtClean="0"/>
              <a:t>Harriet Aagaard</a:t>
            </a:r>
          </a:p>
          <a:p>
            <a:r>
              <a:rPr lang="sv-SE" altLang="sv-SE" dirty="0" smtClean="0"/>
              <a:t>The National </a:t>
            </a:r>
            <a:r>
              <a:rPr lang="sv-SE" altLang="sv-SE" dirty="0" err="1" smtClean="0"/>
              <a:t>Library</a:t>
            </a:r>
            <a:r>
              <a:rPr lang="sv-SE" altLang="sv-SE" dirty="0" smtClean="0"/>
              <a:t> </a:t>
            </a:r>
            <a:r>
              <a:rPr lang="sv-SE" altLang="sv-SE" dirty="0" err="1" smtClean="0"/>
              <a:t>of</a:t>
            </a:r>
            <a:r>
              <a:rPr lang="sv-SE" altLang="sv-SE" dirty="0" smtClean="0"/>
              <a:t> Sweden</a:t>
            </a:r>
          </a:p>
        </p:txBody>
      </p:sp>
      <p:sp>
        <p:nvSpPr>
          <p:cNvPr id="4" name="textruta 3"/>
          <p:cNvSpPr txBox="1"/>
          <p:nvPr/>
        </p:nvSpPr>
        <p:spPr>
          <a:xfrm>
            <a:off x="826828" y="5961174"/>
            <a:ext cx="3888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EDUG meeting </a:t>
            </a:r>
            <a:r>
              <a:rPr lang="sv-SE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22 May 2014</a:t>
            </a:r>
            <a:endParaRPr lang="sv-SE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0513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2014-05-22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z="800" smtClean="0"/>
              <a:t>Sidnummer </a:t>
            </a:r>
            <a:fld id="{1EF22DC9-761D-41F9-AA5F-851485B82DA2}" type="slidenum">
              <a:rPr lang="sv-SE" smtClean="0"/>
              <a:pPr/>
              <a:t>10</a:t>
            </a:fld>
            <a:endParaRPr lang="sv-SE" dirty="0"/>
          </a:p>
        </p:txBody>
      </p:sp>
      <p:sp>
        <p:nvSpPr>
          <p:cNvPr id="6" name="textruta 5"/>
          <p:cNvSpPr txBox="1"/>
          <p:nvPr/>
        </p:nvSpPr>
        <p:spPr>
          <a:xfrm>
            <a:off x="2345800" y="2348880"/>
            <a:ext cx="33123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sv-SE" sz="9600" b="1" dirty="0">
              <a:solidFill>
                <a:schemeClr val="tx1">
                  <a:lumMod val="65000"/>
                  <a:lumOff val="3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9757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36209" y="747093"/>
            <a:ext cx="7438515" cy="526082"/>
          </a:xfrm>
        </p:spPr>
        <p:txBody>
          <a:bodyPr/>
          <a:lstStyle/>
          <a:p>
            <a:r>
              <a:rPr lang="sv-SE" dirty="0" err="1" smtClean="0"/>
              <a:t>Pros</a:t>
            </a:r>
            <a:r>
              <a:rPr lang="sv-SE" dirty="0" smtClean="0"/>
              <a:t> &amp; </a:t>
            </a:r>
            <a:r>
              <a:rPr lang="sv-SE" smtClean="0"/>
              <a:t>Cons</a:t>
            </a:r>
            <a:endParaRPr lang="sv-SE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13"/>
          </p:nvPr>
        </p:nvSpPr>
        <p:spPr>
          <a:xfrm>
            <a:off x="395536" y="1916832"/>
            <a:ext cx="4093664" cy="3463366"/>
          </a:xfrm>
        </p:spPr>
        <p:txBody>
          <a:bodyPr/>
          <a:lstStyle/>
          <a:p>
            <a:pPr marL="0" indent="0">
              <a:buNone/>
            </a:pPr>
            <a:endParaRPr lang="sv-SE" sz="7200" dirty="0" smtClean="0"/>
          </a:p>
          <a:p>
            <a:pPr marL="0" indent="0">
              <a:buNone/>
            </a:pPr>
            <a:r>
              <a:rPr lang="sv-SE" sz="7200" dirty="0" smtClean="0"/>
              <a:t>	+</a:t>
            </a:r>
          </a:p>
          <a:p>
            <a:r>
              <a:rPr lang="sv-SE" sz="2000" dirty="0" err="1" smtClean="0"/>
              <a:t>Economy</a:t>
            </a:r>
            <a:endParaRPr lang="sv-SE" sz="2000" dirty="0" smtClean="0"/>
          </a:p>
          <a:p>
            <a:r>
              <a:rPr lang="sv-SE" sz="2000" dirty="0" smtClean="0"/>
              <a:t>Dewey in Sweden</a:t>
            </a:r>
          </a:p>
          <a:p>
            <a:r>
              <a:rPr lang="sv-SE" sz="2000" dirty="0" smtClean="0"/>
              <a:t>Updates takes less time</a:t>
            </a:r>
          </a:p>
          <a:p>
            <a:pPr marL="0" indent="0">
              <a:buNone/>
            </a:pPr>
            <a:endParaRPr lang="sv-SE" sz="2000" dirty="0"/>
          </a:p>
        </p:txBody>
      </p:sp>
      <p:sp>
        <p:nvSpPr>
          <p:cNvPr id="7" name="Platshållare för innehåll 6"/>
          <p:cNvSpPr>
            <a:spLocks noGrp="1"/>
          </p:cNvSpPr>
          <p:nvPr>
            <p:ph sz="quarter" idx="14"/>
          </p:nvPr>
        </p:nvSpPr>
        <p:spPr>
          <a:xfrm>
            <a:off x="4572000" y="1916832"/>
            <a:ext cx="4104008" cy="3852008"/>
          </a:xfrm>
        </p:spPr>
        <p:txBody>
          <a:bodyPr/>
          <a:lstStyle/>
          <a:p>
            <a:pPr marL="0" indent="0">
              <a:buNone/>
            </a:pPr>
            <a:r>
              <a:rPr lang="sv-SE" sz="7200" dirty="0" smtClean="0"/>
              <a:t>	</a:t>
            </a:r>
            <a:endParaRPr lang="sv-SE" sz="7200" dirty="0"/>
          </a:p>
          <a:p>
            <a:pPr marL="0" indent="0">
              <a:buNone/>
            </a:pPr>
            <a:r>
              <a:rPr lang="sv-SE" sz="7200" dirty="0" smtClean="0"/>
              <a:t>	-</a:t>
            </a:r>
          </a:p>
          <a:p>
            <a:r>
              <a:rPr lang="sv-SE" sz="2000" dirty="0" smtClean="0"/>
              <a:t>Risk for bad </a:t>
            </a:r>
            <a:r>
              <a:rPr lang="sv-SE" sz="2000" dirty="0" err="1" smtClean="0"/>
              <a:t>classification</a:t>
            </a:r>
            <a:endParaRPr lang="sv-SE" sz="2000" dirty="0" smtClean="0"/>
          </a:p>
          <a:p>
            <a:r>
              <a:rPr lang="sv-SE" sz="2000" dirty="0" err="1" smtClean="0"/>
              <a:t>Classification</a:t>
            </a:r>
            <a:r>
              <a:rPr lang="sv-SE" sz="2000" dirty="0" smtClean="0"/>
              <a:t> </a:t>
            </a:r>
            <a:r>
              <a:rPr lang="sv-SE" sz="2000" dirty="0" err="1" smtClean="0"/>
              <a:t>takes</a:t>
            </a:r>
            <a:r>
              <a:rPr lang="sv-SE" sz="2000" dirty="0" smtClean="0"/>
              <a:t> </a:t>
            </a:r>
            <a:r>
              <a:rPr lang="sv-SE" sz="2000" dirty="0" err="1" smtClean="0"/>
              <a:t>more</a:t>
            </a:r>
            <a:r>
              <a:rPr lang="sv-SE" sz="2000" dirty="0" smtClean="0"/>
              <a:t> </a:t>
            </a:r>
            <a:r>
              <a:rPr lang="sv-SE" sz="2000" dirty="0" err="1" smtClean="0"/>
              <a:t>time</a:t>
            </a:r>
            <a:endParaRPr lang="sv-SE" sz="2000" dirty="0" smtClean="0"/>
          </a:p>
          <a:p>
            <a:r>
              <a:rPr lang="sv-SE" sz="2000" dirty="0" err="1" smtClean="0"/>
              <a:t>WebDeweySearch</a:t>
            </a:r>
            <a:r>
              <a:rPr lang="sv-SE" sz="2000" dirty="0" smtClean="0"/>
              <a:t> – </a:t>
            </a:r>
            <a:r>
              <a:rPr lang="sv-SE" sz="2000" dirty="0" err="1" smtClean="0"/>
              <a:t>possible</a:t>
            </a:r>
            <a:r>
              <a:rPr lang="sv-SE" sz="2000" dirty="0" smtClean="0"/>
              <a:t> </a:t>
            </a:r>
            <a:r>
              <a:rPr lang="sv-SE" sz="2000" dirty="0" err="1" smtClean="0"/>
              <a:t>to</a:t>
            </a:r>
            <a:r>
              <a:rPr lang="sv-SE" sz="2000" dirty="0" smtClean="0"/>
              <a:t> </a:t>
            </a:r>
            <a:r>
              <a:rPr lang="sv-SE" sz="2000" dirty="0" err="1" smtClean="0"/>
              <a:t>search</a:t>
            </a:r>
            <a:r>
              <a:rPr lang="sv-SE" sz="2000" dirty="0" smtClean="0"/>
              <a:t> in Swedish?</a:t>
            </a:r>
          </a:p>
          <a:p>
            <a:r>
              <a:rPr lang="sv-SE" sz="2000" dirty="0" err="1" smtClean="0"/>
              <a:t>Linked</a:t>
            </a:r>
            <a:r>
              <a:rPr lang="sv-SE" sz="2000" dirty="0" smtClean="0"/>
              <a:t> data – in </a:t>
            </a:r>
            <a:r>
              <a:rPr lang="sv-SE" sz="2000" dirty="0"/>
              <a:t>S</a:t>
            </a:r>
            <a:r>
              <a:rPr lang="sv-SE" sz="2000" dirty="0" smtClean="0"/>
              <a:t>wedish?</a:t>
            </a:r>
          </a:p>
          <a:p>
            <a:r>
              <a:rPr lang="sv-SE" sz="2000" dirty="0" err="1" smtClean="0"/>
              <a:t>Subject</a:t>
            </a:r>
            <a:r>
              <a:rPr lang="sv-SE" sz="2000" dirty="0" smtClean="0"/>
              <a:t> access in the </a:t>
            </a:r>
            <a:r>
              <a:rPr lang="sv-SE" sz="2000" dirty="0" err="1" smtClean="0"/>
              <a:t>future</a:t>
            </a:r>
            <a:r>
              <a:rPr lang="sv-SE" sz="2000" dirty="0" smtClean="0"/>
              <a:t> </a:t>
            </a:r>
            <a:r>
              <a:rPr lang="sv-SE" sz="2000" dirty="0" err="1" smtClean="0"/>
              <a:t>webLibris</a:t>
            </a:r>
            <a:endParaRPr lang="sv-SE" sz="2000" dirty="0" smtClean="0"/>
          </a:p>
          <a:p>
            <a:r>
              <a:rPr lang="sv-SE" sz="2000" smtClean="0"/>
              <a:t>Updates </a:t>
            </a:r>
            <a:r>
              <a:rPr lang="sv-SE" sz="2000" dirty="0" err="1" smtClean="0"/>
              <a:t>takes</a:t>
            </a:r>
            <a:r>
              <a:rPr lang="sv-SE" sz="2000" dirty="0" smtClean="0"/>
              <a:t> </a:t>
            </a:r>
            <a:r>
              <a:rPr lang="sv-SE" sz="2000" dirty="0" err="1" smtClean="0"/>
              <a:t>more</a:t>
            </a:r>
            <a:r>
              <a:rPr lang="sv-SE" sz="2000" dirty="0" smtClean="0"/>
              <a:t> </a:t>
            </a:r>
            <a:r>
              <a:rPr lang="sv-SE" sz="2000" dirty="0" err="1" smtClean="0"/>
              <a:t>time</a:t>
            </a:r>
            <a:endParaRPr lang="sv-SE" sz="2000" dirty="0" smtClean="0"/>
          </a:p>
          <a:p>
            <a:r>
              <a:rPr lang="sv-SE" sz="2000" dirty="0" smtClean="0"/>
              <a:t>Learning </a:t>
            </a:r>
            <a:r>
              <a:rPr lang="sv-SE" sz="2000" dirty="0" err="1" smtClean="0"/>
              <a:t>more</a:t>
            </a:r>
            <a:r>
              <a:rPr lang="sv-SE" sz="2000" dirty="0" smtClean="0"/>
              <a:t> </a:t>
            </a:r>
            <a:r>
              <a:rPr lang="sv-SE" sz="2000" dirty="0" err="1" smtClean="0"/>
              <a:t>complicated</a:t>
            </a:r>
            <a:endParaRPr lang="sv-SE" sz="2000" dirty="0" smtClean="0"/>
          </a:p>
          <a:p>
            <a:pPr marL="0" indent="0" algn="ctr">
              <a:buNone/>
            </a:pP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sv-SE" smtClean="0"/>
              <a:t>2014-05-22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sv-SE" sz="800" smtClean="0"/>
              <a:t>Sidnummer </a:t>
            </a:r>
            <a:fld id="{1EF22DC9-761D-41F9-AA5F-851485B82DA2}" type="slidenum">
              <a:rPr lang="sv-SE" smtClean="0"/>
              <a:pPr/>
              <a:t>11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62237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Searching</a:t>
            </a:r>
            <a:r>
              <a:rPr lang="sv-SE" dirty="0" smtClean="0"/>
              <a:t> the index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11560" y="1844823"/>
            <a:ext cx="7153640" cy="2160241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sv-SE" sz="2000" dirty="0" err="1" smtClean="0"/>
              <a:t>Search</a:t>
            </a:r>
            <a:r>
              <a:rPr lang="sv-SE" sz="2000" dirty="0" smtClean="0"/>
              <a:t> the Swedish index</a:t>
            </a:r>
            <a:br>
              <a:rPr lang="sv-SE" sz="2000" dirty="0" smtClean="0"/>
            </a:br>
            <a:endParaRPr lang="sv-SE" sz="2000" dirty="0" smtClean="0"/>
          </a:p>
          <a:p>
            <a:pPr marL="342900" indent="-342900">
              <a:buFont typeface="+mj-lt"/>
              <a:buAutoNum type="arabicPeriod"/>
            </a:pPr>
            <a:r>
              <a:rPr lang="sv-SE" sz="2000" dirty="0" err="1" smtClean="0"/>
              <a:t>Search</a:t>
            </a:r>
            <a:r>
              <a:rPr lang="sv-SE" sz="2000" dirty="0" smtClean="0"/>
              <a:t> the </a:t>
            </a:r>
            <a:r>
              <a:rPr lang="sv-SE" sz="2000" dirty="0" err="1" smtClean="0"/>
              <a:t>mappings</a:t>
            </a:r>
            <a:r>
              <a:rPr lang="sv-SE" sz="2000" dirty="0" smtClean="0"/>
              <a:t> </a:t>
            </a:r>
            <a:r>
              <a:rPr lang="sv-SE" sz="2000" dirty="0" err="1" smtClean="0"/>
              <a:t>to</a:t>
            </a:r>
            <a:r>
              <a:rPr lang="sv-SE" sz="2000" dirty="0" smtClean="0"/>
              <a:t> the Swedish </a:t>
            </a:r>
            <a:r>
              <a:rPr lang="sv-SE" sz="2000" dirty="0" err="1" smtClean="0"/>
              <a:t>Subject</a:t>
            </a:r>
            <a:r>
              <a:rPr lang="sv-SE" sz="2000" dirty="0" smtClean="0"/>
              <a:t> </a:t>
            </a:r>
            <a:r>
              <a:rPr lang="sv-SE" sz="2000" dirty="0" err="1" smtClean="0"/>
              <a:t>Headings</a:t>
            </a:r>
            <a:r>
              <a:rPr lang="sv-SE" sz="2000" dirty="0" smtClean="0"/>
              <a:t/>
            </a:r>
            <a:br>
              <a:rPr lang="sv-SE" sz="2000" dirty="0" smtClean="0"/>
            </a:br>
            <a:endParaRPr lang="sv-SE" sz="2000" dirty="0" smtClean="0"/>
          </a:p>
          <a:p>
            <a:pPr marL="342900" indent="-342900">
              <a:buFont typeface="+mj-lt"/>
              <a:buAutoNum type="arabicPeriod"/>
            </a:pPr>
            <a:r>
              <a:rPr lang="sv-SE" sz="2000" dirty="0" err="1" smtClean="0"/>
              <a:t>Search</a:t>
            </a:r>
            <a:r>
              <a:rPr lang="sv-SE" sz="2000" dirty="0" smtClean="0"/>
              <a:t> the English index</a:t>
            </a:r>
            <a:endParaRPr lang="sv-SE" sz="2000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2014-05-22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z="800" smtClean="0"/>
              <a:t>Sidnummer </a:t>
            </a:r>
            <a:fld id="{1EF22DC9-761D-41F9-AA5F-851485B82DA2}" type="slidenum">
              <a:rPr lang="sv-SE" smtClean="0"/>
              <a:pPr/>
              <a:t>12</a:t>
            </a:fld>
            <a:endParaRPr lang="sv-SE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789040"/>
            <a:ext cx="4925457" cy="2891345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7" name="textruta 6"/>
          <p:cNvSpPr txBox="1"/>
          <p:nvPr/>
        </p:nvSpPr>
        <p:spPr>
          <a:xfrm>
            <a:off x="323528" y="4437112"/>
            <a:ext cx="35283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Risk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missing</a:t>
            </a:r>
            <a:r>
              <a:rPr lang="sv-SE" dirty="0"/>
              <a:t> information &amp; </a:t>
            </a:r>
            <a:r>
              <a:rPr lang="sv-SE" dirty="0" err="1"/>
              <a:t>numbers</a:t>
            </a: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/>
              <a:t>Classification</a:t>
            </a:r>
            <a:r>
              <a:rPr lang="sv-SE" dirty="0"/>
              <a:t> </a:t>
            </a:r>
            <a:r>
              <a:rPr lang="sv-SE" dirty="0" err="1"/>
              <a:t>takes</a:t>
            </a:r>
            <a:r>
              <a:rPr lang="sv-SE" dirty="0"/>
              <a:t> </a:t>
            </a:r>
            <a:r>
              <a:rPr lang="sv-SE" dirty="0" err="1"/>
              <a:t>more</a:t>
            </a:r>
            <a:r>
              <a:rPr lang="sv-SE" dirty="0"/>
              <a:t> </a:t>
            </a:r>
            <a:r>
              <a:rPr lang="sv-SE" dirty="0" err="1"/>
              <a:t>time</a:t>
            </a: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77234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ubrik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The plan for a mixed </a:t>
            </a:r>
            <a:r>
              <a:rPr lang="sv-SE" dirty="0" err="1" smtClean="0"/>
              <a:t>translation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2014-05-22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z="800" smtClean="0"/>
              <a:t>Sidnummer </a:t>
            </a:r>
            <a:fld id="{1EF22DC9-761D-41F9-AA5F-851485B82DA2}" type="slidenum">
              <a:rPr lang="sv-SE" smtClean="0"/>
              <a:pPr/>
              <a:t>13</a:t>
            </a:fld>
            <a:endParaRPr lang="sv-SE" dirty="0"/>
          </a:p>
        </p:txBody>
      </p:sp>
      <p:sp>
        <p:nvSpPr>
          <p:cNvPr id="8" name="textruta 7"/>
          <p:cNvSpPr txBox="1"/>
          <p:nvPr/>
        </p:nvSpPr>
        <p:spPr>
          <a:xfrm>
            <a:off x="1043608" y="2020541"/>
            <a:ext cx="37444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b="1" dirty="0" smtClean="0"/>
              <a:t>Schema</a:t>
            </a:r>
          </a:p>
          <a:p>
            <a:endParaRPr lang="sv-SE" sz="3600" b="1" dirty="0"/>
          </a:p>
        </p:txBody>
      </p:sp>
      <p:sp>
        <p:nvSpPr>
          <p:cNvPr id="9" name="textruta 8"/>
          <p:cNvSpPr txBox="1"/>
          <p:nvPr/>
        </p:nvSpPr>
        <p:spPr>
          <a:xfrm>
            <a:off x="4427984" y="2055299"/>
            <a:ext cx="4104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b="1" dirty="0" smtClean="0"/>
              <a:t>Index, </a:t>
            </a:r>
            <a:r>
              <a:rPr lang="sv-SE" sz="3600" b="1" dirty="0" err="1" smtClean="0"/>
              <a:t>Tables</a:t>
            </a:r>
            <a:endParaRPr lang="sv-SE" sz="3600" b="1" dirty="0"/>
          </a:p>
        </p:txBody>
      </p:sp>
      <p:pic>
        <p:nvPicPr>
          <p:cNvPr id="10" name="Bildobjekt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976904"/>
            <a:ext cx="1352550" cy="847725"/>
          </a:xfrm>
          <a:prstGeom prst="rect">
            <a:avLst/>
          </a:prstGeom>
        </p:spPr>
      </p:pic>
      <p:pic>
        <p:nvPicPr>
          <p:cNvPr id="11" name="Bildobjekt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252" y="2976904"/>
            <a:ext cx="1352550" cy="847725"/>
          </a:xfrm>
          <a:prstGeom prst="rect">
            <a:avLst/>
          </a:prstGeom>
        </p:spPr>
      </p:pic>
      <p:pic>
        <p:nvPicPr>
          <p:cNvPr id="13" name="Bildobjekt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4127480"/>
            <a:ext cx="1343178" cy="805907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15" name="textruta 14"/>
          <p:cNvSpPr txBox="1"/>
          <p:nvPr/>
        </p:nvSpPr>
        <p:spPr>
          <a:xfrm>
            <a:off x="4437278" y="4287056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b="1" dirty="0" smtClean="0"/>
              <a:t>Manual</a:t>
            </a:r>
            <a:endParaRPr lang="sv-SE" sz="3600" b="1" dirty="0"/>
          </a:p>
        </p:txBody>
      </p:sp>
      <p:pic>
        <p:nvPicPr>
          <p:cNvPr id="16" name="Bildobjekt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5157192"/>
            <a:ext cx="1343178" cy="805907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1070466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2014-05-22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z="800" smtClean="0"/>
              <a:t>Sidnummer </a:t>
            </a:r>
            <a:fld id="{1EF22DC9-761D-41F9-AA5F-851485B82DA2}" type="slidenum">
              <a:rPr lang="sv-SE" smtClean="0"/>
              <a:pPr/>
              <a:t>14</a:t>
            </a:fld>
            <a:endParaRPr lang="sv-SE" dirty="0"/>
          </a:p>
        </p:txBody>
      </p:sp>
      <p:sp>
        <p:nvSpPr>
          <p:cNvPr id="5" name="textruta 4"/>
          <p:cNvSpPr txBox="1"/>
          <p:nvPr/>
        </p:nvSpPr>
        <p:spPr>
          <a:xfrm>
            <a:off x="1763688" y="2420888"/>
            <a:ext cx="56886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Do Swedish </a:t>
            </a:r>
            <a:r>
              <a:rPr lang="sv-SE" sz="4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librarians</a:t>
            </a:r>
            <a:r>
              <a:rPr lang="sv-SE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understand </a:t>
            </a:r>
          </a:p>
          <a:p>
            <a:pPr algn="ctr"/>
            <a:r>
              <a:rPr lang="sv-SE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English?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40707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2014-05-22</a:t>
            </a:r>
            <a:endParaRPr lang="sv-SE" dirty="0"/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z="800" smtClean="0"/>
              <a:t>Sidnummer </a:t>
            </a:r>
            <a:fld id="{1EF22DC9-761D-41F9-AA5F-851485B82DA2}" type="slidenum">
              <a:rPr lang="sv-SE" smtClean="0"/>
              <a:pPr/>
              <a:t>15</a:t>
            </a:fld>
            <a:endParaRPr lang="sv-SE" dirty="0"/>
          </a:p>
        </p:txBody>
      </p:sp>
      <p:sp>
        <p:nvSpPr>
          <p:cNvPr id="4" name="textruta 3"/>
          <p:cNvSpPr txBox="1"/>
          <p:nvPr/>
        </p:nvSpPr>
        <p:spPr>
          <a:xfrm>
            <a:off x="1619672" y="1916832"/>
            <a:ext cx="583264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 </a:t>
            </a:r>
            <a:r>
              <a:rPr lang="sv-SE" sz="3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lot</a:t>
            </a:r>
            <a:r>
              <a:rPr lang="sv-SE" sz="3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sv-SE" sz="3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</a:t>
            </a:r>
            <a:r>
              <a:rPr lang="sv-SE" sz="3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sv-SE" sz="3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instructions</a:t>
            </a:r>
            <a:r>
              <a:rPr lang="sv-SE" sz="3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sv-SE" sz="3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sv-SE" sz="3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algn="ctr"/>
            <a:r>
              <a:rPr lang="sv-SE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 the Notes and in the Manual </a:t>
            </a:r>
            <a:r>
              <a:rPr lang="sv-SE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</a:t>
            </a:r>
            <a:endParaRPr lang="sv-SE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endParaRPr lang="sv-SE" dirty="0"/>
          </a:p>
          <a:p>
            <a:pPr algn="ctr"/>
            <a:r>
              <a:rPr lang="sv-SE" sz="6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Read</a:t>
            </a:r>
          </a:p>
        </p:txBody>
      </p:sp>
      <p:sp>
        <p:nvSpPr>
          <p:cNvPr id="5" name="textruta 4"/>
          <p:cNvSpPr txBox="1"/>
          <p:nvPr/>
        </p:nvSpPr>
        <p:spPr>
          <a:xfrm>
            <a:off x="2699792" y="4543511"/>
            <a:ext cx="39604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&amp; understand!</a:t>
            </a:r>
          </a:p>
          <a:p>
            <a:pPr algn="ctr"/>
            <a:endParaRPr lang="sv-SE" sz="3200" dirty="0"/>
          </a:p>
        </p:txBody>
      </p:sp>
    </p:spTree>
    <p:extLst>
      <p:ext uri="{BB962C8B-B14F-4D97-AF65-F5344CB8AC3E}">
        <p14:creationId xmlns:p14="http://schemas.microsoft.com/office/powerpoint/2010/main" val="1657690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Comments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2014-05-22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z="800" smtClean="0"/>
              <a:t>Sidnummer </a:t>
            </a:r>
            <a:fld id="{1EF22DC9-761D-41F9-AA5F-851485B82DA2}" type="slidenum">
              <a:rPr lang="sv-SE" smtClean="0"/>
              <a:pPr/>
              <a:t>16</a:t>
            </a:fld>
            <a:endParaRPr lang="sv-SE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72816"/>
            <a:ext cx="8892480" cy="4616185"/>
          </a:xfrm>
          <a:prstGeom prst="rect">
            <a:avLst/>
          </a:prstGeom>
        </p:spPr>
      </p:pic>
      <p:sp>
        <p:nvSpPr>
          <p:cNvPr id="7" name="Rektangel med rundade hörn 6"/>
          <p:cNvSpPr/>
          <p:nvPr/>
        </p:nvSpPr>
        <p:spPr>
          <a:xfrm>
            <a:off x="107504" y="4581128"/>
            <a:ext cx="2952328" cy="108012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 smtClean="0"/>
          </a:p>
        </p:txBody>
      </p:sp>
      <p:sp>
        <p:nvSpPr>
          <p:cNvPr id="9" name="Rektangel med rundade hörn 8"/>
          <p:cNvSpPr/>
          <p:nvPr/>
        </p:nvSpPr>
        <p:spPr>
          <a:xfrm>
            <a:off x="2915816" y="2492896"/>
            <a:ext cx="5328592" cy="17281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dirty="0" smtClean="0"/>
              <a:t>Social </a:t>
            </a:r>
            <a:r>
              <a:rPr lang="sv-SE" dirty="0" err="1" smtClean="0"/>
              <a:t>law</a:t>
            </a:r>
            <a:endParaRPr lang="sv-SE" dirty="0" smtClean="0"/>
          </a:p>
          <a:p>
            <a:r>
              <a:rPr lang="sv-SE" dirty="0" smtClean="0"/>
              <a:t>NB: Social </a:t>
            </a:r>
            <a:r>
              <a:rPr lang="sv-SE" dirty="0" err="1" smtClean="0"/>
              <a:t>law</a:t>
            </a:r>
            <a:r>
              <a:rPr lang="sv-SE" dirty="0" smtClean="0"/>
              <a:t> and social </a:t>
            </a:r>
            <a:r>
              <a:rPr lang="sv-SE" dirty="0" err="1" smtClean="0"/>
              <a:t>legislation</a:t>
            </a:r>
            <a:r>
              <a:rPr lang="sv-SE" dirty="0" smtClean="0"/>
              <a:t> is </a:t>
            </a:r>
            <a:r>
              <a:rPr lang="sv-SE" dirty="0" err="1" smtClean="0"/>
              <a:t>used</a:t>
            </a:r>
            <a:r>
              <a:rPr lang="sv-SE" dirty="0" smtClean="0"/>
              <a:t> </a:t>
            </a:r>
            <a:r>
              <a:rPr lang="sv-SE" dirty="0" err="1" smtClean="0"/>
              <a:t>broadly</a:t>
            </a:r>
            <a:r>
              <a:rPr lang="sv-SE" dirty="0" smtClean="0"/>
              <a:t> in DDC. </a:t>
            </a:r>
            <a:r>
              <a:rPr lang="sv-SE" dirty="0" err="1" smtClean="0"/>
              <a:t>Our</a:t>
            </a:r>
            <a:r>
              <a:rPr lang="sv-SE" dirty="0" smtClean="0"/>
              <a:t> definition is </a:t>
            </a:r>
            <a:r>
              <a:rPr lang="sv-SE" dirty="0" err="1" smtClean="0"/>
              <a:t>usually</a:t>
            </a:r>
            <a:r>
              <a:rPr lang="sv-SE" dirty="0" smtClean="0"/>
              <a:t> </a:t>
            </a:r>
            <a:r>
              <a:rPr lang="sv-SE" dirty="0" err="1" smtClean="0"/>
              <a:t>more</a:t>
            </a:r>
            <a:r>
              <a:rPr lang="sv-SE" dirty="0" smtClean="0"/>
              <a:t> </a:t>
            </a:r>
            <a:r>
              <a:rPr lang="sv-SE" dirty="0" err="1" smtClean="0"/>
              <a:t>narrow</a:t>
            </a:r>
            <a:r>
              <a:rPr lang="sv-SE" dirty="0" smtClean="0"/>
              <a:t>. For </a:t>
            </a:r>
            <a:r>
              <a:rPr lang="sv-SE" dirty="0" err="1" smtClean="0"/>
              <a:t>works</a:t>
            </a:r>
            <a:r>
              <a:rPr lang="sv-SE" dirty="0" smtClean="0"/>
              <a:t> on Socialtjänst (Social services) </a:t>
            </a:r>
            <a:r>
              <a:rPr lang="sv-SE" dirty="0" err="1" smtClean="0"/>
              <a:t>see</a:t>
            </a:r>
            <a:r>
              <a:rPr lang="sv-SE" dirty="0" smtClean="0"/>
              <a:t> 344.03</a:t>
            </a:r>
          </a:p>
          <a:p>
            <a:endParaRPr lang="sv-SE" dirty="0" err="1" smtClean="0"/>
          </a:p>
        </p:txBody>
      </p:sp>
    </p:spTree>
    <p:extLst>
      <p:ext uri="{BB962C8B-B14F-4D97-AF65-F5344CB8AC3E}">
        <p14:creationId xmlns:p14="http://schemas.microsoft.com/office/powerpoint/2010/main" val="1278308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2014-05-22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z="800" smtClean="0"/>
              <a:t>Sidnummer </a:t>
            </a:r>
            <a:fld id="{1EF22DC9-761D-41F9-AA5F-851485B82DA2}" type="slidenum">
              <a:rPr lang="sv-SE" smtClean="0"/>
              <a:pPr/>
              <a:t>17</a:t>
            </a:fld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" t="24645" r="-257" b="19218"/>
          <a:stretch/>
        </p:blipFill>
        <p:spPr>
          <a:xfrm>
            <a:off x="-21301" y="0"/>
            <a:ext cx="9162367" cy="6858000"/>
          </a:xfrm>
          <a:prstGeom prst="rect">
            <a:avLst/>
          </a:prstGeom>
        </p:spPr>
      </p:pic>
      <p:sp>
        <p:nvSpPr>
          <p:cNvPr id="6" name="textruta 5"/>
          <p:cNvSpPr txBox="1"/>
          <p:nvPr/>
        </p:nvSpPr>
        <p:spPr>
          <a:xfrm>
            <a:off x="611560" y="4869160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Translation</a:t>
            </a:r>
            <a:endParaRPr lang="sv-SE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textruta 6"/>
          <p:cNvSpPr txBox="1"/>
          <p:nvPr/>
        </p:nvSpPr>
        <p:spPr>
          <a:xfrm>
            <a:off x="6732240" y="3791942"/>
            <a:ext cx="226481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Stay</a:t>
            </a:r>
            <a:r>
              <a:rPr lang="sv-SE" sz="3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sv-SE" sz="3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with</a:t>
            </a:r>
            <a:r>
              <a:rPr lang="sv-SE" sz="3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the English</a:t>
            </a:r>
            <a:endParaRPr lang="sv-SE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61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2014-05-22</a:t>
            </a:r>
            <a:endParaRPr lang="sv-SE" dirty="0"/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z="800" smtClean="0"/>
              <a:t>Sidnummer </a:t>
            </a:r>
            <a:fld id="{1EF22DC9-761D-41F9-AA5F-851485B82DA2}" type="slidenum">
              <a:rPr lang="sv-SE" smtClean="0"/>
              <a:pPr/>
              <a:t>18</a:t>
            </a:fld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5907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978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Backlog</a:t>
            </a:r>
            <a:endParaRPr lang="sv-SE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 smtClean="0"/>
          </a:p>
          <a:p>
            <a:r>
              <a:rPr lang="sv-SE" sz="2000" dirty="0" smtClean="0"/>
              <a:t>1172 </a:t>
            </a:r>
            <a:r>
              <a:rPr lang="sv-SE" sz="2000" dirty="0" err="1" smtClean="0"/>
              <a:t>update</a:t>
            </a:r>
            <a:r>
              <a:rPr lang="sv-SE" sz="2000" dirty="0" smtClean="0"/>
              <a:t> pages ~ 11720 </a:t>
            </a:r>
            <a:r>
              <a:rPr lang="sv-SE" sz="2000" dirty="0" err="1" smtClean="0"/>
              <a:t>entries</a:t>
            </a:r>
            <a:endParaRPr lang="sv-SE" sz="2000" dirty="0" smtClean="0"/>
          </a:p>
          <a:p>
            <a:endParaRPr lang="sv-SE" sz="2000" dirty="0"/>
          </a:p>
          <a:p>
            <a:r>
              <a:rPr lang="sv-SE" sz="2000" dirty="0" smtClean="0"/>
              <a:t>1083 </a:t>
            </a:r>
            <a:r>
              <a:rPr lang="sv-SE" sz="2000" dirty="0" err="1" smtClean="0"/>
              <a:t>update</a:t>
            </a:r>
            <a:r>
              <a:rPr lang="sv-SE" sz="2000" dirty="0" smtClean="0"/>
              <a:t> pages </a:t>
            </a:r>
            <a:r>
              <a:rPr lang="sv-SE" sz="2000" dirty="0" err="1" smtClean="0"/>
              <a:t>before</a:t>
            </a:r>
            <a:r>
              <a:rPr lang="sv-SE" sz="2000" dirty="0" smtClean="0"/>
              <a:t> April 20, 2012</a:t>
            </a:r>
            <a:endParaRPr lang="sv-SE" sz="2000" dirty="0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2014-05-22</a:t>
            </a:r>
            <a:endParaRPr lang="sv-SE" dirty="0"/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z="800" smtClean="0"/>
              <a:t>Sidnummer </a:t>
            </a:r>
            <a:fld id="{1EF22DC9-761D-41F9-AA5F-851485B82DA2}" type="slidenum">
              <a:rPr lang="sv-SE" smtClean="0"/>
              <a:pPr/>
              <a:t>19</a:t>
            </a:fld>
            <a:endParaRPr lang="sv-SE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3861048"/>
            <a:ext cx="2444874" cy="2418754"/>
          </a:xfrm>
          <a:prstGeom prst="rect">
            <a:avLst/>
          </a:prstGeom>
        </p:spPr>
      </p:pic>
      <p:sp>
        <p:nvSpPr>
          <p:cNvPr id="7" name="textruta 6"/>
          <p:cNvSpPr txBox="1"/>
          <p:nvPr/>
        </p:nvSpPr>
        <p:spPr>
          <a:xfrm>
            <a:off x="2843808" y="6478120"/>
            <a:ext cx="43924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900" dirty="0"/>
              <a:t>http://commons.wikimedia.org/wiki/File:Blue_Sad.jpg</a:t>
            </a:r>
          </a:p>
        </p:txBody>
      </p:sp>
    </p:spTree>
    <p:extLst>
      <p:ext uri="{BB962C8B-B14F-4D97-AF65-F5344CB8AC3E}">
        <p14:creationId xmlns:p14="http://schemas.microsoft.com/office/powerpoint/2010/main" val="314847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sv-SE" dirty="0"/>
              <a:t>The Dewey </a:t>
            </a:r>
            <a:r>
              <a:rPr lang="sv-SE" altLang="sv-SE" dirty="0" err="1"/>
              <a:t>project</a:t>
            </a:r>
            <a:r>
              <a:rPr lang="sv-SE" altLang="sv-SE" dirty="0"/>
              <a:t> 2009 - 2011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95536" y="1988840"/>
            <a:ext cx="7308000" cy="3780000"/>
          </a:xfrm>
        </p:spPr>
        <p:txBody>
          <a:bodyPr/>
          <a:lstStyle/>
          <a:p>
            <a:pPr>
              <a:defRPr/>
            </a:pPr>
            <a:r>
              <a:rPr lang="sv-SE" sz="2000" dirty="0"/>
              <a:t>Magdalena Svanberg, </a:t>
            </a:r>
            <a:r>
              <a:rPr lang="sv-SE" sz="2000" dirty="0" err="1"/>
              <a:t>projectmanager</a:t>
            </a:r>
            <a:endParaRPr lang="sv-SE" sz="2000" dirty="0"/>
          </a:p>
          <a:p>
            <a:pPr>
              <a:defRPr/>
            </a:pPr>
            <a:r>
              <a:rPr lang="sv-SE" sz="2000" dirty="0" err="1"/>
              <a:t>Projectgroup</a:t>
            </a:r>
            <a:r>
              <a:rPr lang="sv-SE" sz="2000" dirty="0"/>
              <a:t> 6 persons</a:t>
            </a:r>
          </a:p>
          <a:p>
            <a:pPr>
              <a:defRPr/>
            </a:pPr>
            <a:r>
              <a:rPr lang="sv-SE" sz="2000" dirty="0"/>
              <a:t>9.3 </a:t>
            </a:r>
            <a:r>
              <a:rPr lang="sv-SE" sz="2000" dirty="0" err="1"/>
              <a:t>years</a:t>
            </a:r>
            <a:r>
              <a:rPr lang="sv-SE" sz="2000" dirty="0"/>
              <a:t> </a:t>
            </a:r>
            <a:r>
              <a:rPr lang="sv-SE" sz="2000" dirty="0" err="1"/>
              <a:t>of</a:t>
            </a:r>
            <a:r>
              <a:rPr lang="sv-SE" sz="2000" dirty="0"/>
              <a:t> </a:t>
            </a:r>
            <a:r>
              <a:rPr lang="sv-SE" sz="2000" dirty="0" err="1"/>
              <a:t>work</a:t>
            </a:r>
            <a:r>
              <a:rPr lang="sv-SE" sz="2000" dirty="0"/>
              <a:t> (for </a:t>
            </a:r>
            <a:r>
              <a:rPr lang="sv-SE" sz="2000" dirty="0" err="1"/>
              <a:t>one</a:t>
            </a:r>
            <a:r>
              <a:rPr lang="sv-SE" sz="2000" dirty="0"/>
              <a:t> person)</a:t>
            </a:r>
            <a:br>
              <a:rPr lang="sv-SE" sz="2000" dirty="0"/>
            </a:br>
            <a:endParaRPr lang="sv-SE" sz="2000" dirty="0"/>
          </a:p>
          <a:p>
            <a:pPr>
              <a:defRPr/>
            </a:pPr>
            <a:r>
              <a:rPr lang="sv-SE" sz="2000" dirty="0" smtClean="0"/>
              <a:t>Mixed </a:t>
            </a:r>
            <a:r>
              <a:rPr lang="sv-SE" sz="2000" dirty="0" err="1"/>
              <a:t>translation</a:t>
            </a:r>
            <a:r>
              <a:rPr lang="sv-SE" sz="2000" dirty="0"/>
              <a:t> -  40 %</a:t>
            </a:r>
          </a:p>
          <a:p>
            <a:pPr lvl="1">
              <a:defRPr/>
            </a:pPr>
            <a:r>
              <a:rPr lang="sv-SE" sz="2000" dirty="0"/>
              <a:t>SAB (the Swedish </a:t>
            </a:r>
            <a:r>
              <a:rPr lang="sv-SE" sz="2000" dirty="0" err="1"/>
              <a:t>Classification</a:t>
            </a:r>
            <a:r>
              <a:rPr lang="sv-SE" sz="2000" dirty="0"/>
              <a:t> System)</a:t>
            </a:r>
          </a:p>
          <a:p>
            <a:pPr lvl="1">
              <a:defRPr/>
            </a:pPr>
            <a:r>
              <a:rPr lang="sv-SE" sz="2000" dirty="0"/>
              <a:t>The </a:t>
            </a:r>
            <a:r>
              <a:rPr lang="sv-SE" sz="2000" dirty="0" err="1"/>
              <a:t>Abridged</a:t>
            </a:r>
            <a:r>
              <a:rPr lang="sv-SE" sz="2000" dirty="0"/>
              <a:t> edition</a:t>
            </a:r>
          </a:p>
          <a:p>
            <a:pPr lvl="1">
              <a:defRPr/>
            </a:pPr>
            <a:r>
              <a:rPr lang="en-US" sz="2000" dirty="0"/>
              <a:t>All superordinate classes to translated classes</a:t>
            </a:r>
          </a:p>
          <a:p>
            <a:pPr lvl="1">
              <a:defRPr/>
            </a:pPr>
            <a:r>
              <a:rPr lang="sv-SE" sz="2000" dirty="0"/>
              <a:t>All </a:t>
            </a:r>
            <a:r>
              <a:rPr lang="sv-SE" sz="2000" dirty="0" err="1"/>
              <a:t>tables</a:t>
            </a:r>
            <a:endParaRPr lang="sv-SE" sz="2000" dirty="0"/>
          </a:p>
          <a:p>
            <a:pPr>
              <a:defRPr/>
            </a:pPr>
            <a:r>
              <a:rPr lang="sv-SE" sz="2000" dirty="0" err="1"/>
              <a:t>Training</a:t>
            </a:r>
            <a:endParaRPr lang="sv-SE" sz="2000" dirty="0"/>
          </a:p>
          <a:p>
            <a:pPr>
              <a:defRPr/>
            </a:pPr>
            <a:r>
              <a:rPr lang="sv-SE" sz="2000" dirty="0" err="1"/>
              <a:t>Mappings</a:t>
            </a:r>
            <a:endParaRPr lang="sv-SE" sz="2000" dirty="0"/>
          </a:p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2014-05-22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z="800" smtClean="0"/>
              <a:t>Sidnummer </a:t>
            </a:r>
            <a:fld id="{1EF22DC9-761D-41F9-AA5F-851485B82DA2}" type="slidenum">
              <a:rPr lang="sv-SE" smtClean="0"/>
              <a:pPr/>
              <a:t>2</a:t>
            </a:fld>
            <a:endParaRPr lang="sv-SE" dirty="0"/>
          </a:p>
        </p:txBody>
      </p:sp>
      <p:pic>
        <p:nvPicPr>
          <p:cNvPr id="6" name="Bildobjekt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700808"/>
            <a:ext cx="3068083" cy="2194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1442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latshållare för innehåll 5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764704"/>
            <a:ext cx="3722688" cy="3779838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806778"/>
            <a:ext cx="4997631" cy="1888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0744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Goal</a:t>
            </a:r>
            <a:r>
              <a:rPr lang="sv-SE" dirty="0" smtClean="0"/>
              <a:t> – </a:t>
            </a:r>
            <a:r>
              <a:rPr lang="sv-SE" dirty="0" err="1" smtClean="0"/>
              <a:t>update</a:t>
            </a:r>
            <a:r>
              <a:rPr lang="sv-SE" dirty="0" smtClean="0"/>
              <a:t> </a:t>
            </a:r>
            <a:r>
              <a:rPr lang="sv-SE" dirty="0" err="1" smtClean="0"/>
              <a:t>to</a:t>
            </a:r>
            <a:r>
              <a:rPr lang="sv-SE" dirty="0" smtClean="0"/>
              <a:t> </a:t>
            </a:r>
            <a:r>
              <a:rPr lang="sv-SE" dirty="0" err="1" smtClean="0"/>
              <a:t>Number</a:t>
            </a:r>
            <a:r>
              <a:rPr lang="sv-SE" dirty="0" smtClean="0"/>
              <a:t> </a:t>
            </a:r>
            <a:r>
              <a:rPr lang="sv-SE" dirty="0" err="1" smtClean="0"/>
              <a:t>building</a:t>
            </a:r>
            <a:endParaRPr lang="sv-SE" dirty="0"/>
          </a:p>
        </p:txBody>
      </p:sp>
      <p:pic>
        <p:nvPicPr>
          <p:cNvPr id="6" name="Platshållare för innehåll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41379"/>
            <a:ext cx="8075240" cy="3644037"/>
          </a:xfrm>
        </p:spPr>
      </p:pic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2014-05-22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z="800" smtClean="0"/>
              <a:t>Sidnummer </a:t>
            </a:r>
            <a:fld id="{1EF22DC9-761D-41F9-AA5F-851485B82DA2}" type="slidenum">
              <a:rPr lang="sv-SE" smtClean="0"/>
              <a:pPr/>
              <a:t>21</a:t>
            </a:fld>
            <a:endParaRPr lang="sv-SE" dirty="0"/>
          </a:p>
        </p:txBody>
      </p:sp>
      <p:sp>
        <p:nvSpPr>
          <p:cNvPr id="7" name="Rektangel med rundade hörn 6"/>
          <p:cNvSpPr/>
          <p:nvPr/>
        </p:nvSpPr>
        <p:spPr>
          <a:xfrm>
            <a:off x="7380312" y="3645024"/>
            <a:ext cx="936104" cy="57606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 smtClean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086" y="4323015"/>
            <a:ext cx="8284180" cy="2635398"/>
          </a:xfrm>
          <a:prstGeom prst="rect">
            <a:avLst/>
          </a:prstGeom>
        </p:spPr>
      </p:pic>
      <p:sp>
        <p:nvSpPr>
          <p:cNvPr id="9" name="Rektangel med rundade hörn 8"/>
          <p:cNvSpPr/>
          <p:nvPr/>
        </p:nvSpPr>
        <p:spPr>
          <a:xfrm>
            <a:off x="7272300" y="6497960"/>
            <a:ext cx="1152128" cy="36004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 smtClean="0"/>
          </a:p>
        </p:txBody>
      </p:sp>
    </p:spTree>
    <p:extLst>
      <p:ext uri="{BB962C8B-B14F-4D97-AF65-F5344CB8AC3E}">
        <p14:creationId xmlns:p14="http://schemas.microsoft.com/office/powerpoint/2010/main" val="39753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2014-05-22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z="800" smtClean="0"/>
              <a:t>Sidnummer </a:t>
            </a:r>
            <a:fld id="{1EF22DC9-761D-41F9-AA5F-851485B82DA2}" type="slidenum">
              <a:rPr lang="sv-SE" smtClean="0"/>
              <a:pPr/>
              <a:t>22</a:t>
            </a:fld>
            <a:endParaRPr lang="sv-SE" dirty="0"/>
          </a:p>
        </p:txBody>
      </p:sp>
      <p:sp>
        <p:nvSpPr>
          <p:cNvPr id="6" name="textruta 5"/>
          <p:cNvSpPr txBox="1"/>
          <p:nvPr/>
        </p:nvSpPr>
        <p:spPr>
          <a:xfrm>
            <a:off x="2267744" y="2060848"/>
            <a:ext cx="46805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60 %</a:t>
            </a:r>
            <a:endParaRPr lang="sv-SE" sz="8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46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2014-05-22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z="800" smtClean="0"/>
              <a:t>Sidnummer </a:t>
            </a:r>
            <a:fld id="{1EF22DC9-761D-41F9-AA5F-851485B82DA2}" type="slidenum">
              <a:rPr lang="sv-SE" smtClean="0"/>
              <a:pPr/>
              <a:t>23</a:t>
            </a:fld>
            <a:endParaRPr lang="sv-SE" dirty="0"/>
          </a:p>
        </p:txBody>
      </p:sp>
      <p:pic>
        <p:nvPicPr>
          <p:cNvPr id="6" name="Platshållare för innehåll 5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844824"/>
            <a:ext cx="2835275" cy="3779837"/>
          </a:xfrm>
        </p:spPr>
      </p:pic>
      <p:sp>
        <p:nvSpPr>
          <p:cNvPr id="7" name="textruta 6"/>
          <p:cNvSpPr txBox="1"/>
          <p:nvPr/>
        </p:nvSpPr>
        <p:spPr>
          <a:xfrm>
            <a:off x="5043363" y="1844824"/>
            <a:ext cx="331236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Subject</a:t>
            </a:r>
            <a:r>
              <a:rPr lang="sv-SE" sz="3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sv-SE" sz="3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acess</a:t>
            </a:r>
            <a:endParaRPr lang="sv-SE" sz="3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sv-SE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sv-SE" sz="3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Linked</a:t>
            </a:r>
            <a:r>
              <a:rPr lang="sv-SE" sz="3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data</a:t>
            </a:r>
          </a:p>
          <a:p>
            <a:endParaRPr lang="sv-SE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sv-SE" sz="3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sv-SE" sz="3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DDC in Swedish!</a:t>
            </a:r>
            <a:endParaRPr lang="sv-SE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831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ubri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altLang="sv-SE" dirty="0" err="1" smtClean="0"/>
              <a:t>Thank</a:t>
            </a:r>
            <a:r>
              <a:rPr lang="sv-SE" altLang="sv-SE" dirty="0" smtClean="0"/>
              <a:t> </a:t>
            </a:r>
            <a:r>
              <a:rPr lang="sv-SE" altLang="sv-SE" dirty="0" err="1" smtClean="0"/>
              <a:t>you</a:t>
            </a:r>
            <a:r>
              <a:rPr lang="sv-SE" altLang="sv-SE" dirty="0" smtClean="0"/>
              <a:t>!</a:t>
            </a:r>
          </a:p>
        </p:txBody>
      </p:sp>
      <p:pic>
        <p:nvPicPr>
          <p:cNvPr id="3" name="Platshållare för innehåll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7543" y="2708920"/>
            <a:ext cx="2160240" cy="1620180"/>
          </a:xfrm>
        </p:spPr>
      </p:pic>
      <p:sp>
        <p:nvSpPr>
          <p:cNvPr id="17412" name="Platshållare för datum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lnSpc>
                <a:spcPts val="2200"/>
              </a:lnSpc>
              <a:spcBef>
                <a:spcPts val="12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lnSpc>
                <a:spcPts val="2200"/>
              </a:lnSpc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lnSpc>
                <a:spcPts val="2200"/>
              </a:lnSpc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lnSpc>
                <a:spcPts val="2200"/>
              </a:lnSpc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lnSpc>
                <a:spcPts val="2200"/>
              </a:lnSpc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sv-SE" altLang="sv-SE" sz="800" smtClean="0"/>
              <a:t>2014-05-22</a:t>
            </a:r>
            <a:endParaRPr lang="en-US" altLang="sv-SE" sz="800" dirty="0"/>
          </a:p>
        </p:txBody>
      </p:sp>
      <p:sp>
        <p:nvSpPr>
          <p:cNvPr id="17413" name="Platshållare för bildnumm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lnSpc>
                <a:spcPts val="2200"/>
              </a:lnSpc>
              <a:spcBef>
                <a:spcPts val="1200"/>
              </a:spcBef>
              <a:buChar char="•"/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lnSpc>
                <a:spcPts val="2200"/>
              </a:lnSpc>
              <a:buChar char="–"/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lnSpc>
                <a:spcPts val="2200"/>
              </a:lnSpc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lnSpc>
                <a:spcPts val="2200"/>
              </a:lnSpc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lnSpc>
                <a:spcPts val="2200"/>
              </a:lnSpc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5E7FD796-E9B9-4332-A491-339496A189B9}" type="slidenum">
              <a:rPr lang="en-US" altLang="sv-SE" sz="800" smtClean="0"/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24</a:t>
            </a:fld>
            <a:endParaRPr lang="en-US" altLang="sv-SE" sz="800" dirty="0" smtClean="0"/>
          </a:p>
        </p:txBody>
      </p:sp>
      <p:sp>
        <p:nvSpPr>
          <p:cNvPr id="43010" name="Text Box 2"/>
          <p:cNvSpPr txBox="1">
            <a:spLocks noChangeArrowheads="1"/>
          </p:cNvSpPr>
          <p:nvPr/>
        </p:nvSpPr>
        <p:spPr bwMode="auto">
          <a:xfrm flipH="1">
            <a:off x="2987824" y="2636912"/>
            <a:ext cx="4103687" cy="238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sv-SE" sz="2000" dirty="0">
                <a:latin typeface="Arial" pitchFamily="34" charset="0"/>
                <a:hlinkClick r:id="rId4"/>
              </a:rPr>
              <a:t>harriet.aagaard@kb.se</a:t>
            </a:r>
            <a:endParaRPr lang="sv-SE" sz="2000" dirty="0">
              <a:latin typeface="Arial" pitchFamily="34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sv-SE" sz="2000" dirty="0">
                <a:latin typeface="Arial" pitchFamily="34" charset="0"/>
                <a:hlinkClick r:id="rId5"/>
              </a:rPr>
              <a:t>dewey@kb.se</a:t>
            </a:r>
            <a:endParaRPr lang="sv-SE" sz="2000" dirty="0">
              <a:latin typeface="Arial" pitchFamily="34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sv-SE" sz="20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</a:rPr>
              <a:t>+4610-7093612</a:t>
            </a:r>
            <a:endParaRPr lang="sv-SE" sz="2000" dirty="0">
              <a:solidFill>
                <a:schemeClr val="bg1">
                  <a:lumMod val="50000"/>
                </a:schemeClr>
              </a:solidFill>
              <a:latin typeface="Arial" pitchFamily="34" charset="0"/>
            </a:endParaRPr>
          </a:p>
          <a:p>
            <a:pPr>
              <a:spcBef>
                <a:spcPct val="50000"/>
              </a:spcBef>
              <a:defRPr/>
            </a:pPr>
            <a:endParaRPr lang="sv-SE" sz="2800" dirty="0">
              <a:latin typeface="Arial" pitchFamily="34" charset="0"/>
            </a:endParaRPr>
          </a:p>
          <a:p>
            <a:pPr>
              <a:spcBef>
                <a:spcPct val="50000"/>
              </a:spcBef>
              <a:defRPr/>
            </a:pPr>
            <a:endParaRPr lang="sv-SE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6628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sv-SE" sz="2400" dirty="0"/>
              <a:t>The Swedish Dewey </a:t>
            </a:r>
            <a:r>
              <a:rPr lang="sv-SE" altLang="sv-SE" sz="2400" dirty="0" err="1" smtClean="0"/>
              <a:t>project</a:t>
            </a:r>
            <a:r>
              <a:rPr lang="sv-SE" altLang="sv-SE" sz="2400" dirty="0" smtClean="0"/>
              <a:t> - </a:t>
            </a:r>
            <a:r>
              <a:rPr lang="sv-SE" altLang="sv-SE" sz="2400" dirty="0" err="1" smtClean="0"/>
              <a:t>goals</a:t>
            </a:r>
            <a:r>
              <a:rPr lang="sv-SE" altLang="sv-SE" sz="2400" dirty="0"/>
              <a:t>	</a:t>
            </a:r>
          </a:p>
        </p:txBody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 altLang="sv-SE" sz="2000" dirty="0" smtClean="0"/>
          </a:p>
          <a:p>
            <a:r>
              <a:rPr lang="sv-SE" altLang="sv-SE" sz="2000" dirty="0" smtClean="0"/>
              <a:t>Translate </a:t>
            </a:r>
            <a:r>
              <a:rPr lang="sv-SE" altLang="sv-SE" sz="2000" dirty="0"/>
              <a:t>DDC </a:t>
            </a:r>
            <a:r>
              <a:rPr lang="sv-SE" altLang="sv-SE" sz="2000" dirty="0" err="1"/>
              <a:t>to</a:t>
            </a:r>
            <a:r>
              <a:rPr lang="sv-SE" altLang="sv-SE" sz="2000" dirty="0"/>
              <a:t> Swedish </a:t>
            </a:r>
            <a:r>
              <a:rPr lang="sv-SE" altLang="sv-SE" sz="2000" dirty="0" err="1"/>
              <a:t>using</a:t>
            </a:r>
            <a:r>
              <a:rPr lang="sv-SE" altLang="sv-SE" sz="2000" dirty="0"/>
              <a:t> the mixed </a:t>
            </a:r>
            <a:r>
              <a:rPr lang="sv-SE" altLang="sv-SE" sz="2000" dirty="0" err="1"/>
              <a:t>model</a:t>
            </a:r>
            <a:endParaRPr lang="sv-SE" altLang="sv-SE" sz="2000" dirty="0"/>
          </a:p>
          <a:p>
            <a:r>
              <a:rPr lang="sv-SE" altLang="sv-SE" sz="2000" dirty="0" err="1"/>
              <a:t>Map</a:t>
            </a:r>
            <a:r>
              <a:rPr lang="sv-SE" altLang="sv-SE" sz="2000" dirty="0"/>
              <a:t> Swedish </a:t>
            </a:r>
            <a:r>
              <a:rPr lang="sv-SE" altLang="sv-SE" sz="2000" dirty="0" err="1"/>
              <a:t>subject</a:t>
            </a:r>
            <a:r>
              <a:rPr lang="sv-SE" altLang="sv-SE" sz="2000" dirty="0"/>
              <a:t> </a:t>
            </a:r>
            <a:r>
              <a:rPr lang="sv-SE" altLang="sv-SE" sz="2000" dirty="0" err="1"/>
              <a:t>headings</a:t>
            </a:r>
            <a:r>
              <a:rPr lang="sv-SE" altLang="sv-SE" sz="2000" dirty="0"/>
              <a:t> </a:t>
            </a:r>
            <a:r>
              <a:rPr lang="sv-SE" altLang="sv-SE" sz="2000" dirty="0" err="1"/>
              <a:t>to</a:t>
            </a:r>
            <a:r>
              <a:rPr lang="sv-SE" altLang="sv-SE" sz="2000" dirty="0"/>
              <a:t> DDC</a:t>
            </a:r>
          </a:p>
          <a:p>
            <a:pPr>
              <a:buFont typeface="Symbol" pitchFamily="18" charset="2"/>
              <a:buChar char=""/>
            </a:pPr>
            <a:r>
              <a:rPr lang="en-GB" altLang="sv-SE" sz="2000" dirty="0"/>
              <a:t>Update and revise the existing conversion table SAB-DDC</a:t>
            </a:r>
          </a:p>
          <a:p>
            <a:pPr>
              <a:buFont typeface="Symbol" pitchFamily="18" charset="2"/>
              <a:buChar char=""/>
            </a:pPr>
            <a:r>
              <a:rPr lang="sv-SE" altLang="sv-SE" sz="2000" dirty="0" err="1"/>
              <a:t>Develop</a:t>
            </a:r>
            <a:r>
              <a:rPr lang="sv-SE" altLang="sv-SE" sz="2000" dirty="0"/>
              <a:t> </a:t>
            </a:r>
            <a:r>
              <a:rPr lang="sv-SE" altLang="sv-SE" sz="2000" dirty="0" err="1"/>
              <a:t>tools</a:t>
            </a:r>
            <a:r>
              <a:rPr lang="sv-SE" altLang="sv-SE" sz="2000" dirty="0"/>
              <a:t> for joint </a:t>
            </a:r>
            <a:r>
              <a:rPr lang="sv-SE" altLang="sv-SE" sz="2000" dirty="0" err="1"/>
              <a:t>search</a:t>
            </a:r>
            <a:r>
              <a:rPr lang="sv-SE" altLang="sv-SE" sz="2000" dirty="0"/>
              <a:t> and navigation </a:t>
            </a:r>
            <a:r>
              <a:rPr lang="sv-SE" altLang="sv-SE" sz="2000" dirty="0" err="1"/>
              <a:t>of</a:t>
            </a:r>
            <a:r>
              <a:rPr lang="sv-SE" altLang="sv-SE" sz="2000" dirty="0"/>
              <a:t> material </a:t>
            </a:r>
            <a:r>
              <a:rPr lang="sv-SE" altLang="sv-SE" sz="2000" dirty="0" err="1"/>
              <a:t>with</a:t>
            </a:r>
            <a:r>
              <a:rPr lang="sv-SE" altLang="sv-SE" sz="2000" dirty="0"/>
              <a:t> SAB </a:t>
            </a:r>
            <a:r>
              <a:rPr lang="sv-SE" altLang="sv-SE" sz="2000" dirty="0" err="1"/>
              <a:t>codes</a:t>
            </a:r>
            <a:r>
              <a:rPr lang="sv-SE" altLang="sv-SE" sz="2000" dirty="0"/>
              <a:t> and material </a:t>
            </a:r>
            <a:r>
              <a:rPr lang="sv-SE" altLang="sv-SE" sz="2000" dirty="0" err="1"/>
              <a:t>with</a:t>
            </a:r>
            <a:r>
              <a:rPr lang="sv-SE" altLang="sv-SE" sz="2000" dirty="0"/>
              <a:t> DDC </a:t>
            </a:r>
            <a:r>
              <a:rPr lang="sv-SE" altLang="sv-SE" sz="2000" dirty="0" err="1"/>
              <a:t>numbers</a:t>
            </a:r>
            <a:endParaRPr lang="sv-SE" altLang="sv-SE" sz="2000" dirty="0"/>
          </a:p>
          <a:p>
            <a:r>
              <a:rPr lang="sv-SE" altLang="sv-SE" sz="2000" dirty="0" err="1"/>
              <a:t>Train</a:t>
            </a:r>
            <a:r>
              <a:rPr lang="sv-SE" altLang="sv-SE" sz="2000" dirty="0"/>
              <a:t> </a:t>
            </a:r>
            <a:r>
              <a:rPr lang="sv-SE" altLang="sv-SE" sz="2000" dirty="0" err="1"/>
              <a:t>librarians</a:t>
            </a:r>
            <a:r>
              <a:rPr lang="sv-SE" altLang="sv-SE" sz="2000" dirty="0"/>
              <a:t>. </a:t>
            </a:r>
          </a:p>
          <a:p>
            <a:endParaRPr lang="sv-SE" altLang="sv-SE" sz="2000" dirty="0"/>
          </a:p>
          <a:p>
            <a:r>
              <a:rPr lang="sv-SE" altLang="sv-SE" sz="2000" dirty="0" err="1"/>
              <a:t>Started</a:t>
            </a:r>
            <a:r>
              <a:rPr lang="sv-SE" altLang="sv-SE" sz="2000" dirty="0"/>
              <a:t> May 2009</a:t>
            </a:r>
          </a:p>
          <a:p>
            <a:endParaRPr lang="sv-SE" altLang="sv-SE" dirty="0"/>
          </a:p>
          <a:p>
            <a:endParaRPr lang="sv-SE" altLang="sv-SE" dirty="0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2014-05-22</a:t>
            </a:r>
            <a:endParaRPr lang="sv-SE" dirty="0"/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z="800" smtClean="0"/>
              <a:t>Sidnummer </a:t>
            </a:r>
            <a:fld id="{1EF22DC9-761D-41F9-AA5F-851485B82DA2}" type="slidenum">
              <a:rPr lang="sv-SE" smtClean="0"/>
              <a:pPr/>
              <a:t>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8679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2014-05-22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z="800" smtClean="0"/>
              <a:t>Sidnummer </a:t>
            </a:r>
            <a:fld id="{1EF22DC9-761D-41F9-AA5F-851485B82DA2}" type="slidenum">
              <a:rPr lang="sv-SE" smtClean="0"/>
              <a:pPr/>
              <a:t>4</a:t>
            </a:fld>
            <a:endParaRPr lang="sv-SE" dirty="0"/>
          </a:p>
        </p:txBody>
      </p:sp>
      <p:pic>
        <p:nvPicPr>
          <p:cNvPr id="6" name="Platshållare för innehåll 5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621" y="2531805"/>
            <a:ext cx="5038725" cy="3779838"/>
          </a:xfrm>
        </p:spPr>
      </p:pic>
      <p:sp>
        <p:nvSpPr>
          <p:cNvPr id="8" name="textruta 7"/>
          <p:cNvSpPr txBox="1"/>
          <p:nvPr/>
        </p:nvSpPr>
        <p:spPr>
          <a:xfrm>
            <a:off x="611560" y="1700808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Why</a:t>
            </a:r>
            <a:r>
              <a:rPr lang="sv-SE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 mixed </a:t>
            </a:r>
            <a:r>
              <a:rPr lang="sv-SE" sz="4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translation</a:t>
            </a:r>
            <a:r>
              <a:rPr lang="sv-SE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  <a:endParaRPr lang="sv-SE" sz="4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360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sz="200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2014-05-22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z="800" smtClean="0"/>
              <a:t>Sidnummer </a:t>
            </a:r>
            <a:fld id="{1EF22DC9-761D-41F9-AA5F-851485B82DA2}" type="slidenum">
              <a:rPr lang="sv-SE" smtClean="0"/>
              <a:pPr/>
              <a:t>5</a:t>
            </a:fld>
            <a:endParaRPr lang="sv-SE" dirty="0"/>
          </a:p>
        </p:txBody>
      </p:sp>
      <p:sp>
        <p:nvSpPr>
          <p:cNvPr id="5" name="textruta 4"/>
          <p:cNvSpPr txBox="1"/>
          <p:nvPr/>
        </p:nvSpPr>
        <p:spPr>
          <a:xfrm>
            <a:off x="2915816" y="3068960"/>
            <a:ext cx="27363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8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40 %</a:t>
            </a:r>
            <a:endParaRPr lang="sv-SE" sz="8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953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Index: öl (</a:t>
            </a:r>
            <a:r>
              <a:rPr lang="sv-SE" dirty="0" err="1" smtClean="0"/>
              <a:t>beer</a:t>
            </a:r>
            <a:r>
              <a:rPr lang="sv-SE" dirty="0" smtClean="0"/>
              <a:t>)</a:t>
            </a:r>
            <a:endParaRPr lang="sv-SE" dirty="0"/>
          </a:p>
        </p:txBody>
      </p:sp>
      <p:pic>
        <p:nvPicPr>
          <p:cNvPr id="5" name="Platshållare för innehåll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772816"/>
            <a:ext cx="7493109" cy="4320480"/>
          </a:xfrm>
        </p:spPr>
      </p:pic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2014-05-22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z="800" smtClean="0"/>
              <a:t>Sidnummer </a:t>
            </a:r>
            <a:fld id="{1EF22DC9-761D-41F9-AA5F-851485B82DA2}" type="slidenum">
              <a:rPr lang="sv-SE" smtClean="0"/>
              <a:pPr/>
              <a:t>6</a:t>
            </a:fld>
            <a:endParaRPr lang="sv-SE" dirty="0"/>
          </a:p>
        </p:txBody>
      </p:sp>
      <p:sp>
        <p:nvSpPr>
          <p:cNvPr id="3" name="textruta 2"/>
          <p:cNvSpPr txBox="1"/>
          <p:nvPr/>
        </p:nvSpPr>
        <p:spPr>
          <a:xfrm>
            <a:off x="4788024" y="3528909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Beer - Commercial </a:t>
            </a:r>
            <a:r>
              <a:rPr lang="sv-SE" dirty="0" err="1" smtClean="0"/>
              <a:t>processing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7407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tshållare för innehåll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772816"/>
            <a:ext cx="7934164" cy="4277072"/>
          </a:xfrm>
        </p:spPr>
      </p:pic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2014-05-22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z="800" smtClean="0"/>
              <a:t>Sidnummer </a:t>
            </a:r>
            <a:fld id="{1EF22DC9-761D-41F9-AA5F-851485B82DA2}" type="slidenum">
              <a:rPr lang="sv-SE" smtClean="0"/>
              <a:pPr/>
              <a:t>7</a:t>
            </a:fld>
            <a:endParaRPr lang="sv-SE" dirty="0"/>
          </a:p>
        </p:txBody>
      </p:sp>
      <p:sp>
        <p:nvSpPr>
          <p:cNvPr id="6" name="Rubri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Index: </a:t>
            </a:r>
            <a:r>
              <a:rPr lang="sv-SE" dirty="0" err="1" smtClean="0"/>
              <a:t>beer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6899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Missing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600199"/>
            <a:ext cx="7859216" cy="3780000"/>
          </a:xfrm>
        </p:spPr>
        <p:txBody>
          <a:bodyPr/>
          <a:lstStyle/>
          <a:p>
            <a:endParaRPr lang="sv-SE" sz="3200" dirty="0" smtClean="0"/>
          </a:p>
          <a:p>
            <a:pPr marL="0" indent="0">
              <a:buNone/>
            </a:pPr>
            <a:r>
              <a:rPr lang="sv-SE" sz="3200" b="1" dirty="0"/>
              <a:t>641.23 </a:t>
            </a:r>
          </a:p>
          <a:p>
            <a:pPr marL="0" indent="0">
              <a:buNone/>
            </a:pPr>
            <a:r>
              <a:rPr lang="sv-SE" sz="3200" dirty="0" err="1" smtClean="0"/>
              <a:t>Interdisciplinary</a:t>
            </a:r>
            <a:r>
              <a:rPr lang="sv-SE" sz="3200" dirty="0" smtClean="0"/>
              <a:t> </a:t>
            </a:r>
            <a:r>
              <a:rPr lang="sv-SE" sz="3200" dirty="0" err="1" smtClean="0"/>
              <a:t>number</a:t>
            </a:r>
            <a:endParaRPr lang="sv-SE" sz="3200" dirty="0"/>
          </a:p>
          <a:p>
            <a:endParaRPr lang="sv-SE" sz="3200" dirty="0" smtClean="0"/>
          </a:p>
          <a:p>
            <a:pPr marL="0" indent="0">
              <a:buNone/>
            </a:pPr>
            <a:r>
              <a:rPr lang="sv-SE" sz="3200" b="1" dirty="0"/>
              <a:t>641.873</a:t>
            </a:r>
            <a:endParaRPr lang="sv-SE" sz="3200" dirty="0"/>
          </a:p>
          <a:p>
            <a:pPr marL="0" indent="0">
              <a:buNone/>
            </a:pPr>
            <a:r>
              <a:rPr lang="sv-SE" sz="3200" dirty="0" err="1" smtClean="0"/>
              <a:t>Aspect</a:t>
            </a:r>
            <a:r>
              <a:rPr lang="sv-SE" sz="3200" dirty="0" smtClean="0"/>
              <a:t> – </a:t>
            </a:r>
            <a:r>
              <a:rPr lang="sv-SE" sz="3200" dirty="0" err="1" smtClean="0"/>
              <a:t>home</a:t>
            </a:r>
            <a:r>
              <a:rPr lang="sv-SE" sz="3200" dirty="0" smtClean="0"/>
              <a:t> </a:t>
            </a:r>
            <a:r>
              <a:rPr lang="sv-SE" sz="3200" dirty="0" err="1" smtClean="0"/>
              <a:t>brewing</a:t>
            </a:r>
            <a:r>
              <a:rPr lang="sv-SE" sz="3200" dirty="0" smtClean="0"/>
              <a:t> </a:t>
            </a:r>
          </a:p>
          <a:p>
            <a:endParaRPr lang="sv-SE" sz="2000" dirty="0"/>
          </a:p>
          <a:p>
            <a:endParaRPr lang="sv-SE" sz="2000" dirty="0" smtClean="0"/>
          </a:p>
          <a:p>
            <a:endParaRPr lang="sv-SE" sz="2000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2014-05-22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z="800" smtClean="0"/>
              <a:t>Sidnummer </a:t>
            </a:r>
            <a:fld id="{1EF22DC9-761D-41F9-AA5F-851485B82DA2}" type="slidenum">
              <a:rPr lang="sv-SE" smtClean="0"/>
              <a:pPr/>
              <a:t>8</a:t>
            </a:fld>
            <a:endParaRPr lang="sv-SE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7"/>
          <a:stretch/>
        </p:blipFill>
        <p:spPr>
          <a:xfrm>
            <a:off x="5724128" y="1052736"/>
            <a:ext cx="3150096" cy="455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49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Solution: </a:t>
            </a:r>
            <a:r>
              <a:rPr lang="sv-SE" dirty="0" err="1" smtClean="0"/>
              <a:t>translation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2014-05-22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z="800" smtClean="0"/>
              <a:t>Sidnummer </a:t>
            </a:r>
            <a:fld id="{1EF22DC9-761D-41F9-AA5F-851485B82DA2}" type="slidenum">
              <a:rPr lang="sv-SE" smtClean="0"/>
              <a:pPr/>
              <a:t>9</a:t>
            </a:fld>
            <a:endParaRPr lang="sv-SE" dirty="0"/>
          </a:p>
        </p:txBody>
      </p:sp>
      <p:pic>
        <p:nvPicPr>
          <p:cNvPr id="8" name="Platshållare för innehåll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700808"/>
            <a:ext cx="8269568" cy="4392488"/>
          </a:xfrm>
        </p:spPr>
      </p:pic>
    </p:spTree>
    <p:extLst>
      <p:ext uri="{BB962C8B-B14F-4D97-AF65-F5344CB8AC3E}">
        <p14:creationId xmlns:p14="http://schemas.microsoft.com/office/powerpoint/2010/main" val="3728863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B_PPT_Mall">
  <a:themeElements>
    <a:clrScheme name="KB-tema 1">
      <a:dk1>
        <a:srgbClr val="000000"/>
      </a:dk1>
      <a:lt1>
        <a:srgbClr val="FFFFFF"/>
      </a:lt1>
      <a:dk2>
        <a:srgbClr val="000000"/>
      </a:dk2>
      <a:lt2>
        <a:srgbClr val="B2B2B2"/>
      </a:lt2>
      <a:accent1>
        <a:srgbClr val="F29400"/>
      </a:accent1>
      <a:accent2>
        <a:srgbClr val="B9CB00"/>
      </a:accent2>
      <a:accent3>
        <a:srgbClr val="FFFFFF"/>
      </a:accent3>
      <a:accent4>
        <a:srgbClr val="000000"/>
      </a:accent4>
      <a:accent5>
        <a:srgbClr val="F7C8AA"/>
      </a:accent5>
      <a:accent6>
        <a:srgbClr val="A7B800"/>
      </a:accent6>
      <a:hlink>
        <a:srgbClr val="009EE0"/>
      </a:hlink>
      <a:folHlink>
        <a:srgbClr val="E2007A"/>
      </a:folHlink>
    </a:clrScheme>
    <a:fontScheme name="KB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KB_PPT_Mall</Template>
  <TotalTime>5473</TotalTime>
  <Words>314</Words>
  <Application>Microsoft Office PowerPoint</Application>
  <PresentationFormat>On-screen Show (4:3)</PresentationFormat>
  <Paragraphs>145</Paragraphs>
  <Slides>24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KB_PPT_Mall</vt:lpstr>
      <vt:lpstr>The Swedish WebDewey a mixed translation</vt:lpstr>
      <vt:lpstr>The Dewey project 2009 - 2011</vt:lpstr>
      <vt:lpstr>The Swedish Dewey project - goals </vt:lpstr>
      <vt:lpstr>PowerPoint Presentation</vt:lpstr>
      <vt:lpstr>PowerPoint Presentation</vt:lpstr>
      <vt:lpstr>Index: öl (beer)</vt:lpstr>
      <vt:lpstr>Index: beer</vt:lpstr>
      <vt:lpstr>Missing</vt:lpstr>
      <vt:lpstr>Solution: translation</vt:lpstr>
      <vt:lpstr>PowerPoint Presentation</vt:lpstr>
      <vt:lpstr>Pros &amp; Cons</vt:lpstr>
      <vt:lpstr>Searching the index</vt:lpstr>
      <vt:lpstr>The plan for a mixed translation</vt:lpstr>
      <vt:lpstr>PowerPoint Presentation</vt:lpstr>
      <vt:lpstr>PowerPoint Presentation</vt:lpstr>
      <vt:lpstr>Comments</vt:lpstr>
      <vt:lpstr>PowerPoint Presentation</vt:lpstr>
      <vt:lpstr>PowerPoint Presentation</vt:lpstr>
      <vt:lpstr>Backlog</vt:lpstr>
      <vt:lpstr>PowerPoint Presentation</vt:lpstr>
      <vt:lpstr>Goal – update to Number building</vt:lpstr>
      <vt:lpstr>PowerPoint Presentation</vt:lpstr>
      <vt:lpstr>PowerPoint Presentation</vt:lpstr>
      <vt:lpstr>Thank you!</vt:lpstr>
    </vt:vector>
  </TitlesOfParts>
  <Company>kb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kbuser</dc:creator>
  <cp:lastModifiedBy>Gordon Dunsire</cp:lastModifiedBy>
  <cp:revision>56</cp:revision>
  <dcterms:created xsi:type="dcterms:W3CDTF">2014-03-19T10:36:26Z</dcterms:created>
  <dcterms:modified xsi:type="dcterms:W3CDTF">2014-06-25T15:03:09Z</dcterms:modified>
</cp:coreProperties>
</file>