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63" r:id="rId4"/>
    <p:sldId id="262" r:id="rId5"/>
    <p:sldId id="258" r:id="rId6"/>
    <p:sldId id="257" r:id="rId7"/>
    <p:sldId id="259" r:id="rId8"/>
    <p:sldId id="260" r:id="rId9"/>
    <p:sldId id="261" r:id="rId10"/>
    <p:sldId id="265" r:id="rId11"/>
    <p:sldId id="269" r:id="rId12"/>
    <p:sldId id="266" r:id="rId13"/>
    <p:sldId id="268" r:id="rId14"/>
    <p:sldId id="271" r:id="rId15"/>
    <p:sldId id="273" r:id="rId16"/>
    <p:sldId id="270" r:id="rId17"/>
    <p:sldId id="272" r:id="rId18"/>
    <p:sldId id="279" r:id="rId19"/>
    <p:sldId id="274" r:id="rId20"/>
    <p:sldId id="278" r:id="rId21"/>
    <p:sldId id="276" r:id="rId22"/>
    <p:sldId id="280" r:id="rId23"/>
    <p:sldId id="281" r:id="rId24"/>
    <p:sldId id="277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57">
          <p15:clr>
            <a:srgbClr val="A4A3A4"/>
          </p15:clr>
        </p15:guide>
        <p15:guide id="2" orient="horz" pos="515">
          <p15:clr>
            <a:srgbClr val="A4A3A4"/>
          </p15:clr>
        </p15:guide>
        <p15:guide id="3" orient="horz" pos="3395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299">
          <p15:clr>
            <a:srgbClr val="A4A3A4"/>
          </p15:clr>
        </p15:guide>
        <p15:guide id="7" pos="4921">
          <p15:clr>
            <a:srgbClr val="A4A3A4"/>
          </p15:clr>
        </p15:guide>
        <p15:guide id="8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3657"/>
        <p:guide orient="horz" pos="515"/>
        <p:guide orient="horz" pos="3395"/>
        <p:guide orient="horz" pos="4319"/>
        <p:guide orient="horz" pos="1026"/>
        <p:guide pos="299"/>
        <p:guide pos="4921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0BDDD-4F58-4D97-A4A2-CD17A585244C}" type="datetimeFigureOut">
              <a:rPr lang="en-GB" smtClean="0"/>
              <a:t>25/06/2014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0C509-D668-496A-AB3B-53FFF0389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94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C3B19-4FA0-48C5-8DF8-5DE3548661FE}" type="slidenum">
              <a:rPr lang="sv-SE" altLang="sv-SE"/>
              <a:pPr/>
              <a:t>3</a:t>
            </a:fld>
            <a:endParaRPr lang="sv-SE" altLang="sv-SE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41571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4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5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7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6725" y="1887538"/>
            <a:ext cx="7305675" cy="1644650"/>
          </a:xfrm>
        </p:spPr>
        <p:txBody>
          <a:bodyPr lIns="0" tIns="0" rIns="0" bIns="0"/>
          <a:lstStyle>
            <a:lvl1pPr>
              <a:defRPr sz="5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6725" y="3644900"/>
            <a:ext cx="7305675" cy="6731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468313" y="1484313"/>
            <a:ext cx="8205787" cy="125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926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199"/>
            <a:ext cx="7308000" cy="378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684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6724" y="790575"/>
            <a:ext cx="7308000" cy="482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457200" y="1600198"/>
            <a:ext cx="4032000" cy="378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4631375" y="1600198"/>
            <a:ext cx="4032000" cy="378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065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4032000" cy="5461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4032000" cy="5461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474663" y="2205038"/>
            <a:ext cx="4032000" cy="3184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4"/>
          </p:nvPr>
        </p:nvSpPr>
        <p:spPr>
          <a:xfrm>
            <a:off x="4649788" y="2205038"/>
            <a:ext cx="4032000" cy="3184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367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9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g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47035"/>
            <a:ext cx="792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21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6724" y="790575"/>
            <a:ext cx="7308000" cy="482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308000" cy="37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6725" y="6224588"/>
            <a:ext cx="21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66725" y="6525360"/>
            <a:ext cx="21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66725" y="6373813"/>
            <a:ext cx="21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sv-SE" sz="800" dirty="0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8313" y="1484313"/>
            <a:ext cx="8205787" cy="125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8" name="Picture 8" descr="Logg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47035"/>
            <a:ext cx="792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0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200"/>
        </a:lnSpc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3600" indent="-1836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400" indent="-1728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6400" indent="-1800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36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wey@kb.se" TargetMode="External"/><Relationship Id="rId4" Type="http://schemas.openxmlformats.org/officeDocument/2006/relationships/hyperlink" Target="mailto:harriet.aagaard@kb.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The Swedish </a:t>
            </a:r>
            <a:r>
              <a:rPr lang="sv-SE" dirty="0" err="1" smtClean="0"/>
              <a:t>WebDewey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200" dirty="0" smtClean="0"/>
              <a:t>a mixed </a:t>
            </a:r>
            <a:r>
              <a:rPr lang="sv-SE" sz="3200" dirty="0" err="1" smtClean="0"/>
              <a:t>translation</a:t>
            </a:r>
            <a:endParaRPr lang="sv-SE" sz="32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7160840" cy="1728192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574">
            <a:off x="5147133" y="3535914"/>
            <a:ext cx="1779270" cy="292608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4508500"/>
            <a:ext cx="6873379" cy="720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sv-SE" dirty="0" smtClean="0"/>
              <a:t>Harriet Aagaard</a:t>
            </a:r>
          </a:p>
          <a:p>
            <a:r>
              <a:rPr lang="sv-SE" altLang="sv-SE" dirty="0" smtClean="0"/>
              <a:t>The National </a:t>
            </a:r>
            <a:r>
              <a:rPr lang="sv-SE" altLang="sv-SE" dirty="0" err="1" smtClean="0"/>
              <a:t>Library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of</a:t>
            </a:r>
            <a:r>
              <a:rPr lang="sv-SE" altLang="sv-SE" dirty="0" smtClean="0"/>
              <a:t> Sweden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26828" y="596117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EDUG meeting </a:t>
            </a:r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 May 2014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51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345800" y="234888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sv-SE" sz="9600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5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6209" y="747093"/>
            <a:ext cx="7438515" cy="526082"/>
          </a:xfrm>
        </p:spPr>
        <p:txBody>
          <a:bodyPr/>
          <a:lstStyle/>
          <a:p>
            <a:r>
              <a:rPr lang="sv-SE" dirty="0" err="1" smtClean="0"/>
              <a:t>Pros</a:t>
            </a:r>
            <a:r>
              <a:rPr lang="sv-SE" dirty="0" smtClean="0"/>
              <a:t> &amp; </a:t>
            </a:r>
            <a:r>
              <a:rPr lang="sv-SE" smtClean="0"/>
              <a:t>Cons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4093664" cy="3463366"/>
          </a:xfrm>
        </p:spPr>
        <p:txBody>
          <a:bodyPr/>
          <a:lstStyle/>
          <a:p>
            <a:pPr marL="0" indent="0">
              <a:buNone/>
            </a:pPr>
            <a:endParaRPr lang="sv-SE" sz="7200" dirty="0" smtClean="0"/>
          </a:p>
          <a:p>
            <a:pPr marL="0" indent="0">
              <a:buNone/>
            </a:pPr>
            <a:r>
              <a:rPr lang="sv-SE" sz="7200" dirty="0" smtClean="0"/>
              <a:t>	+</a:t>
            </a:r>
          </a:p>
          <a:p>
            <a:r>
              <a:rPr lang="sv-SE" sz="2000" dirty="0" err="1" smtClean="0"/>
              <a:t>Economy</a:t>
            </a:r>
            <a:endParaRPr lang="sv-SE" sz="2000" dirty="0" smtClean="0"/>
          </a:p>
          <a:p>
            <a:r>
              <a:rPr lang="sv-SE" sz="2000" dirty="0" smtClean="0"/>
              <a:t>Dewey in Sweden</a:t>
            </a:r>
          </a:p>
          <a:p>
            <a:r>
              <a:rPr lang="sv-SE" sz="2000" dirty="0" smtClean="0"/>
              <a:t>Updates takes less time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572000" y="1916832"/>
            <a:ext cx="4104008" cy="3852008"/>
          </a:xfrm>
        </p:spPr>
        <p:txBody>
          <a:bodyPr/>
          <a:lstStyle/>
          <a:p>
            <a:pPr marL="0" indent="0">
              <a:buNone/>
            </a:pPr>
            <a:r>
              <a:rPr lang="sv-SE" sz="7200" dirty="0" smtClean="0"/>
              <a:t>	</a:t>
            </a:r>
            <a:endParaRPr lang="sv-SE" sz="7200" dirty="0"/>
          </a:p>
          <a:p>
            <a:pPr marL="0" indent="0">
              <a:buNone/>
            </a:pPr>
            <a:r>
              <a:rPr lang="sv-SE" sz="7200" dirty="0" smtClean="0"/>
              <a:t>	-</a:t>
            </a:r>
          </a:p>
          <a:p>
            <a:r>
              <a:rPr lang="sv-SE" sz="2000" dirty="0" smtClean="0"/>
              <a:t>Risk for bad </a:t>
            </a:r>
            <a:r>
              <a:rPr lang="sv-SE" sz="2000" dirty="0" err="1" smtClean="0"/>
              <a:t>classification</a:t>
            </a:r>
            <a:endParaRPr lang="sv-SE" sz="2000" dirty="0" smtClean="0"/>
          </a:p>
          <a:p>
            <a:r>
              <a:rPr lang="sv-SE" sz="2000" dirty="0" err="1" smtClean="0"/>
              <a:t>Classification</a:t>
            </a:r>
            <a:r>
              <a:rPr lang="sv-SE" sz="2000" dirty="0" smtClean="0"/>
              <a:t> </a:t>
            </a:r>
            <a:r>
              <a:rPr lang="sv-SE" sz="2000" dirty="0" err="1" smtClean="0"/>
              <a:t>takes</a:t>
            </a:r>
            <a:r>
              <a:rPr lang="sv-SE" sz="2000" dirty="0" smtClean="0"/>
              <a:t> </a:t>
            </a:r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time</a:t>
            </a:r>
            <a:endParaRPr lang="sv-SE" sz="2000" dirty="0" smtClean="0"/>
          </a:p>
          <a:p>
            <a:r>
              <a:rPr lang="sv-SE" sz="2000" dirty="0" err="1" smtClean="0"/>
              <a:t>WebDeweySearch</a:t>
            </a:r>
            <a:r>
              <a:rPr lang="sv-SE" sz="2000" dirty="0" smtClean="0"/>
              <a:t> – </a:t>
            </a:r>
            <a:r>
              <a:rPr lang="sv-SE" sz="2000" dirty="0" err="1" smtClean="0"/>
              <a:t>possible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search</a:t>
            </a:r>
            <a:r>
              <a:rPr lang="sv-SE" sz="2000" dirty="0" smtClean="0"/>
              <a:t> in Swedish?</a:t>
            </a:r>
          </a:p>
          <a:p>
            <a:r>
              <a:rPr lang="sv-SE" sz="2000" dirty="0" err="1" smtClean="0"/>
              <a:t>Linked</a:t>
            </a:r>
            <a:r>
              <a:rPr lang="sv-SE" sz="2000" dirty="0" smtClean="0"/>
              <a:t> data – in </a:t>
            </a:r>
            <a:r>
              <a:rPr lang="sv-SE" sz="2000" dirty="0"/>
              <a:t>S</a:t>
            </a:r>
            <a:r>
              <a:rPr lang="sv-SE" sz="2000" dirty="0" smtClean="0"/>
              <a:t>wedish?</a:t>
            </a:r>
          </a:p>
          <a:p>
            <a:r>
              <a:rPr lang="sv-SE" sz="2000" dirty="0" err="1" smtClean="0"/>
              <a:t>Subject</a:t>
            </a:r>
            <a:r>
              <a:rPr lang="sv-SE" sz="2000" dirty="0" smtClean="0"/>
              <a:t> access in the </a:t>
            </a:r>
            <a:r>
              <a:rPr lang="sv-SE" sz="2000" dirty="0" err="1" smtClean="0"/>
              <a:t>future</a:t>
            </a:r>
            <a:r>
              <a:rPr lang="sv-SE" sz="2000" dirty="0" smtClean="0"/>
              <a:t> </a:t>
            </a:r>
            <a:r>
              <a:rPr lang="sv-SE" sz="2000" dirty="0" err="1" smtClean="0"/>
              <a:t>webLibris</a:t>
            </a:r>
            <a:endParaRPr lang="sv-SE" sz="2000" dirty="0" smtClean="0"/>
          </a:p>
          <a:p>
            <a:r>
              <a:rPr lang="sv-SE" sz="2000" smtClean="0"/>
              <a:t>Updates </a:t>
            </a:r>
            <a:r>
              <a:rPr lang="sv-SE" sz="2000" dirty="0" err="1" smtClean="0"/>
              <a:t>takes</a:t>
            </a:r>
            <a:r>
              <a:rPr lang="sv-SE" sz="2000" dirty="0" smtClean="0"/>
              <a:t> </a:t>
            </a:r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time</a:t>
            </a:r>
            <a:endParaRPr lang="sv-SE" sz="2000" dirty="0" smtClean="0"/>
          </a:p>
          <a:p>
            <a:r>
              <a:rPr lang="sv-SE" sz="2000" dirty="0" smtClean="0"/>
              <a:t>Learning </a:t>
            </a:r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complicated</a:t>
            </a:r>
            <a:endParaRPr lang="sv-SE" sz="2000" dirty="0" smtClean="0"/>
          </a:p>
          <a:p>
            <a:pPr marL="0" indent="0" algn="ctr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22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Searching</a:t>
            </a:r>
            <a:r>
              <a:rPr lang="sv-SE" dirty="0" smtClean="0"/>
              <a:t> the index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844823"/>
            <a:ext cx="7153640" cy="216024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2000" dirty="0" err="1" smtClean="0"/>
              <a:t>Search</a:t>
            </a:r>
            <a:r>
              <a:rPr lang="sv-SE" sz="2000" dirty="0" smtClean="0"/>
              <a:t> the Swedish index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2000" dirty="0" err="1" smtClean="0"/>
              <a:t>Search</a:t>
            </a:r>
            <a:r>
              <a:rPr lang="sv-SE" sz="2000" dirty="0" smtClean="0"/>
              <a:t> the </a:t>
            </a:r>
            <a:r>
              <a:rPr lang="sv-SE" sz="2000" dirty="0" err="1" smtClean="0"/>
              <a:t>mappings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the Swedish </a:t>
            </a:r>
            <a:r>
              <a:rPr lang="sv-SE" sz="2000" dirty="0" err="1" smtClean="0"/>
              <a:t>Subject</a:t>
            </a:r>
            <a:r>
              <a:rPr lang="sv-SE" sz="2000" dirty="0" smtClean="0"/>
              <a:t> </a:t>
            </a:r>
            <a:r>
              <a:rPr lang="sv-SE" sz="2000" dirty="0" err="1" smtClean="0"/>
              <a:t>Headings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2000" dirty="0" err="1" smtClean="0"/>
              <a:t>Search</a:t>
            </a:r>
            <a:r>
              <a:rPr lang="sv-SE" sz="2000" dirty="0" smtClean="0"/>
              <a:t> the English index</a:t>
            </a: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925457" cy="28913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ruta 6"/>
          <p:cNvSpPr txBox="1"/>
          <p:nvPr/>
        </p:nvSpPr>
        <p:spPr>
          <a:xfrm>
            <a:off x="323528" y="443711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missing</a:t>
            </a:r>
            <a:r>
              <a:rPr lang="sv-SE" dirty="0"/>
              <a:t> information &amp; </a:t>
            </a:r>
            <a:r>
              <a:rPr lang="sv-SE" dirty="0" err="1"/>
              <a:t>numbers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Classification</a:t>
            </a:r>
            <a:r>
              <a:rPr lang="sv-SE" dirty="0"/>
              <a:t> </a:t>
            </a:r>
            <a:r>
              <a:rPr lang="sv-SE" dirty="0" err="1"/>
              <a:t>takes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time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7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plan for a mixed </a:t>
            </a:r>
            <a:r>
              <a:rPr lang="sv-SE" dirty="0" err="1" smtClean="0"/>
              <a:t>translation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43608" y="2020541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Schema</a:t>
            </a:r>
          </a:p>
          <a:p>
            <a:endParaRPr lang="sv-SE" sz="36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4427984" y="205529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Index, </a:t>
            </a:r>
            <a:r>
              <a:rPr lang="sv-SE" sz="3600" b="1" dirty="0" err="1" smtClean="0"/>
              <a:t>Tables</a:t>
            </a:r>
            <a:endParaRPr lang="sv-SE" sz="3600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76904"/>
            <a:ext cx="1352550" cy="84772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52" y="2976904"/>
            <a:ext cx="1352550" cy="84772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27480"/>
            <a:ext cx="1343178" cy="8059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ruta 14"/>
          <p:cNvSpPr txBox="1"/>
          <p:nvPr/>
        </p:nvSpPr>
        <p:spPr>
          <a:xfrm>
            <a:off x="4437278" y="42870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Manual</a:t>
            </a:r>
            <a:endParaRPr lang="sv-SE" sz="3600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157192"/>
            <a:ext cx="1343178" cy="80590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704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763688" y="2420888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Swedish </a:t>
            </a:r>
            <a:r>
              <a:rPr lang="sv-SE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librarians</a:t>
            </a:r>
            <a:r>
              <a:rPr lang="sv-SE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understand </a:t>
            </a:r>
          </a:p>
          <a:p>
            <a:pPr algn="ctr"/>
            <a:r>
              <a:rPr lang="sv-SE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07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619672" y="1916832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lot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instructions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Notes and in the Manual </a:t>
            </a:r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endParaRPr lang="sv-S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sv-SE" dirty="0"/>
          </a:p>
          <a:p>
            <a:pPr algn="ctr"/>
            <a:r>
              <a:rPr lang="sv-SE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699792" y="454351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understand!</a:t>
            </a:r>
          </a:p>
          <a:p>
            <a:pPr algn="ctr"/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6576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Comments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892480" cy="4616185"/>
          </a:xfrm>
          <a:prstGeom prst="rect">
            <a:avLst/>
          </a:prstGeom>
        </p:spPr>
      </p:pic>
      <p:sp>
        <p:nvSpPr>
          <p:cNvPr id="7" name="Rektangel med rundade hörn 6"/>
          <p:cNvSpPr/>
          <p:nvPr/>
        </p:nvSpPr>
        <p:spPr>
          <a:xfrm>
            <a:off x="107504" y="4581128"/>
            <a:ext cx="2952328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 smtClean="0"/>
          </a:p>
        </p:txBody>
      </p:sp>
      <p:sp>
        <p:nvSpPr>
          <p:cNvPr id="9" name="Rektangel med rundade hörn 8"/>
          <p:cNvSpPr/>
          <p:nvPr/>
        </p:nvSpPr>
        <p:spPr>
          <a:xfrm>
            <a:off x="2915816" y="2492896"/>
            <a:ext cx="532859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smtClean="0"/>
              <a:t>Social </a:t>
            </a:r>
            <a:r>
              <a:rPr lang="sv-SE" dirty="0" err="1" smtClean="0"/>
              <a:t>law</a:t>
            </a:r>
            <a:endParaRPr lang="sv-SE" dirty="0" smtClean="0"/>
          </a:p>
          <a:p>
            <a:r>
              <a:rPr lang="sv-SE" dirty="0" smtClean="0"/>
              <a:t>NB: Social </a:t>
            </a:r>
            <a:r>
              <a:rPr lang="sv-SE" dirty="0" err="1" smtClean="0"/>
              <a:t>law</a:t>
            </a:r>
            <a:r>
              <a:rPr lang="sv-SE" dirty="0" smtClean="0"/>
              <a:t> and social </a:t>
            </a:r>
            <a:r>
              <a:rPr lang="sv-SE" dirty="0" err="1" smtClean="0"/>
              <a:t>legislation</a:t>
            </a:r>
            <a:r>
              <a:rPr lang="sv-SE" dirty="0" smtClean="0"/>
              <a:t> is </a:t>
            </a:r>
            <a:r>
              <a:rPr lang="sv-SE" dirty="0" err="1" smtClean="0"/>
              <a:t>used</a:t>
            </a:r>
            <a:r>
              <a:rPr lang="sv-SE" dirty="0" smtClean="0"/>
              <a:t> </a:t>
            </a:r>
            <a:r>
              <a:rPr lang="sv-SE" dirty="0" err="1" smtClean="0"/>
              <a:t>broadly</a:t>
            </a:r>
            <a:r>
              <a:rPr lang="sv-SE" dirty="0" smtClean="0"/>
              <a:t> in DDC. </a:t>
            </a:r>
            <a:r>
              <a:rPr lang="sv-SE" dirty="0" err="1" smtClean="0"/>
              <a:t>Our</a:t>
            </a:r>
            <a:r>
              <a:rPr lang="sv-SE" dirty="0" smtClean="0"/>
              <a:t> definition is </a:t>
            </a:r>
            <a:r>
              <a:rPr lang="sv-SE" dirty="0" err="1" smtClean="0"/>
              <a:t>usually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narrow</a:t>
            </a:r>
            <a:r>
              <a:rPr lang="sv-SE" dirty="0" smtClean="0"/>
              <a:t>. For </a:t>
            </a:r>
            <a:r>
              <a:rPr lang="sv-SE" dirty="0" err="1" smtClean="0"/>
              <a:t>works</a:t>
            </a:r>
            <a:r>
              <a:rPr lang="sv-SE" dirty="0" smtClean="0"/>
              <a:t> on Socialtjänst (Social services) </a:t>
            </a:r>
            <a:r>
              <a:rPr lang="sv-SE" dirty="0" err="1" smtClean="0"/>
              <a:t>see</a:t>
            </a:r>
            <a:r>
              <a:rPr lang="sv-SE" dirty="0" smtClean="0"/>
              <a:t> 344.03</a:t>
            </a:r>
          </a:p>
          <a:p>
            <a:endParaRPr lang="sv-SE" dirty="0" err="1" smtClean="0"/>
          </a:p>
        </p:txBody>
      </p:sp>
    </p:spTree>
    <p:extLst>
      <p:ext uri="{BB962C8B-B14F-4D97-AF65-F5344CB8AC3E}">
        <p14:creationId xmlns:p14="http://schemas.microsoft.com/office/powerpoint/2010/main" val="12783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24645" r="-257" b="19218"/>
          <a:stretch/>
        </p:blipFill>
        <p:spPr>
          <a:xfrm>
            <a:off x="-21301" y="0"/>
            <a:ext cx="9162367" cy="6858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11560" y="48691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</a:t>
            </a:r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732240" y="3791942"/>
            <a:ext cx="2264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Stay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English</a:t>
            </a:r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9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Backlog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sz="2000" dirty="0" smtClean="0"/>
              <a:t>1172 </a:t>
            </a:r>
            <a:r>
              <a:rPr lang="sv-SE" sz="2000" dirty="0" err="1" smtClean="0"/>
              <a:t>update</a:t>
            </a:r>
            <a:r>
              <a:rPr lang="sv-SE" sz="2000" dirty="0" smtClean="0"/>
              <a:t> pages ~ 11720 </a:t>
            </a:r>
            <a:r>
              <a:rPr lang="sv-SE" sz="2000" dirty="0" err="1" smtClean="0"/>
              <a:t>entries</a:t>
            </a:r>
            <a:endParaRPr lang="sv-SE" sz="2000" dirty="0" smtClean="0"/>
          </a:p>
          <a:p>
            <a:endParaRPr lang="sv-SE" sz="2000" dirty="0"/>
          </a:p>
          <a:p>
            <a:r>
              <a:rPr lang="sv-SE" sz="2000" dirty="0" smtClean="0"/>
              <a:t>1083 </a:t>
            </a:r>
            <a:r>
              <a:rPr lang="sv-SE" sz="2000" dirty="0" err="1" smtClean="0"/>
              <a:t>update</a:t>
            </a:r>
            <a:r>
              <a:rPr lang="sv-SE" sz="2000" dirty="0" smtClean="0"/>
              <a:t> pages </a:t>
            </a:r>
            <a:r>
              <a:rPr lang="sv-SE" sz="2000" dirty="0" err="1" smtClean="0"/>
              <a:t>before</a:t>
            </a:r>
            <a:r>
              <a:rPr lang="sv-SE" sz="2000" dirty="0" smtClean="0"/>
              <a:t> April 20, 2012</a:t>
            </a:r>
            <a:endParaRPr lang="sv-SE" sz="200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1048"/>
            <a:ext cx="2444874" cy="241875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843808" y="6478120"/>
            <a:ext cx="4392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http://commons.wikimedia.org/wiki/File:Blue_Sad.jpg</a:t>
            </a:r>
          </a:p>
        </p:txBody>
      </p:sp>
    </p:spTree>
    <p:extLst>
      <p:ext uri="{BB962C8B-B14F-4D97-AF65-F5344CB8AC3E}">
        <p14:creationId xmlns:p14="http://schemas.microsoft.com/office/powerpoint/2010/main" val="31484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The Dewey </a:t>
            </a:r>
            <a:r>
              <a:rPr lang="sv-SE" altLang="sv-SE" dirty="0" err="1"/>
              <a:t>project</a:t>
            </a:r>
            <a:r>
              <a:rPr lang="sv-SE" altLang="sv-SE" dirty="0"/>
              <a:t> 2009 - 2011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988840"/>
            <a:ext cx="7308000" cy="3780000"/>
          </a:xfrm>
        </p:spPr>
        <p:txBody>
          <a:bodyPr/>
          <a:lstStyle/>
          <a:p>
            <a:pPr>
              <a:defRPr/>
            </a:pPr>
            <a:r>
              <a:rPr lang="sv-SE" sz="2000" dirty="0"/>
              <a:t>Magdalena Svanberg, </a:t>
            </a:r>
            <a:r>
              <a:rPr lang="sv-SE" sz="2000" dirty="0" err="1"/>
              <a:t>projectmanager</a:t>
            </a:r>
            <a:endParaRPr lang="sv-SE" sz="2000" dirty="0"/>
          </a:p>
          <a:p>
            <a:pPr>
              <a:defRPr/>
            </a:pPr>
            <a:r>
              <a:rPr lang="sv-SE" sz="2000" dirty="0" err="1"/>
              <a:t>Projectgroup</a:t>
            </a:r>
            <a:r>
              <a:rPr lang="sv-SE" sz="2000" dirty="0"/>
              <a:t> 6 persons</a:t>
            </a:r>
          </a:p>
          <a:p>
            <a:pPr>
              <a:defRPr/>
            </a:pPr>
            <a:r>
              <a:rPr lang="sv-SE" sz="2000" dirty="0"/>
              <a:t>9.3 </a:t>
            </a:r>
            <a:r>
              <a:rPr lang="sv-SE" sz="2000" dirty="0" err="1"/>
              <a:t>years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work</a:t>
            </a:r>
            <a:r>
              <a:rPr lang="sv-SE" sz="2000" dirty="0"/>
              <a:t> (for </a:t>
            </a:r>
            <a:r>
              <a:rPr lang="sv-SE" sz="2000" dirty="0" err="1"/>
              <a:t>one</a:t>
            </a:r>
            <a:r>
              <a:rPr lang="sv-SE" sz="2000" dirty="0"/>
              <a:t> person)</a:t>
            </a:r>
            <a:br>
              <a:rPr lang="sv-SE" sz="2000" dirty="0"/>
            </a:br>
            <a:endParaRPr lang="sv-SE" sz="2000" dirty="0"/>
          </a:p>
          <a:p>
            <a:pPr>
              <a:defRPr/>
            </a:pPr>
            <a:r>
              <a:rPr lang="sv-SE" sz="2000" dirty="0" smtClean="0"/>
              <a:t>Mixed </a:t>
            </a:r>
            <a:r>
              <a:rPr lang="sv-SE" sz="2000" dirty="0" err="1"/>
              <a:t>translation</a:t>
            </a:r>
            <a:r>
              <a:rPr lang="sv-SE" sz="2000" dirty="0"/>
              <a:t> -  40 %</a:t>
            </a:r>
          </a:p>
          <a:p>
            <a:pPr lvl="1">
              <a:defRPr/>
            </a:pPr>
            <a:r>
              <a:rPr lang="sv-SE" sz="2000" dirty="0"/>
              <a:t>SAB (the Swedish </a:t>
            </a:r>
            <a:r>
              <a:rPr lang="sv-SE" sz="2000" dirty="0" err="1"/>
              <a:t>Classification</a:t>
            </a:r>
            <a:r>
              <a:rPr lang="sv-SE" sz="2000" dirty="0"/>
              <a:t> System)</a:t>
            </a:r>
          </a:p>
          <a:p>
            <a:pPr lvl="1">
              <a:defRPr/>
            </a:pPr>
            <a:r>
              <a:rPr lang="sv-SE" sz="2000" dirty="0"/>
              <a:t>The </a:t>
            </a:r>
            <a:r>
              <a:rPr lang="sv-SE" sz="2000" dirty="0" err="1"/>
              <a:t>Abridged</a:t>
            </a:r>
            <a:r>
              <a:rPr lang="sv-SE" sz="2000" dirty="0"/>
              <a:t> edition</a:t>
            </a:r>
          </a:p>
          <a:p>
            <a:pPr lvl="1">
              <a:defRPr/>
            </a:pPr>
            <a:r>
              <a:rPr lang="en-US" sz="2000" dirty="0"/>
              <a:t>All superordinate classes to translated classes</a:t>
            </a:r>
          </a:p>
          <a:p>
            <a:pPr lvl="1">
              <a:defRPr/>
            </a:pPr>
            <a:r>
              <a:rPr lang="sv-SE" sz="2000" dirty="0"/>
              <a:t>All </a:t>
            </a:r>
            <a:r>
              <a:rPr lang="sv-SE" sz="2000" dirty="0" err="1"/>
              <a:t>tables</a:t>
            </a:r>
            <a:endParaRPr lang="sv-SE" sz="2000" dirty="0"/>
          </a:p>
          <a:p>
            <a:pPr>
              <a:defRPr/>
            </a:pPr>
            <a:r>
              <a:rPr lang="sv-SE" sz="2000" dirty="0" err="1"/>
              <a:t>Training</a:t>
            </a:r>
            <a:endParaRPr lang="sv-SE" sz="2000" dirty="0"/>
          </a:p>
          <a:p>
            <a:pPr>
              <a:defRPr/>
            </a:pPr>
            <a:r>
              <a:rPr lang="sv-SE" sz="2000" dirty="0" err="1"/>
              <a:t>Mappings</a:t>
            </a:r>
            <a:endParaRPr lang="sv-SE" sz="2000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068083" cy="21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4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3722688" cy="377983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06778"/>
            <a:ext cx="4997631" cy="188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7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Goal</a:t>
            </a:r>
            <a:r>
              <a:rPr lang="sv-SE" dirty="0" smtClean="0"/>
              <a:t> – </a:t>
            </a:r>
            <a:r>
              <a:rPr lang="sv-SE" dirty="0" err="1" smtClean="0"/>
              <a:t>update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building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1379"/>
            <a:ext cx="8075240" cy="3644037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7380312" y="3645024"/>
            <a:ext cx="93610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 smtClean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6" y="4323015"/>
            <a:ext cx="8284180" cy="2635398"/>
          </a:xfrm>
          <a:prstGeom prst="rect">
            <a:avLst/>
          </a:prstGeom>
        </p:spPr>
      </p:pic>
      <p:sp>
        <p:nvSpPr>
          <p:cNvPr id="9" name="Rektangel med rundade hörn 8"/>
          <p:cNvSpPr/>
          <p:nvPr/>
        </p:nvSpPr>
        <p:spPr>
          <a:xfrm>
            <a:off x="7272300" y="6497960"/>
            <a:ext cx="115212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 smtClean="0"/>
          </a:p>
        </p:txBody>
      </p:sp>
    </p:spTree>
    <p:extLst>
      <p:ext uri="{BB962C8B-B14F-4D97-AF65-F5344CB8AC3E}">
        <p14:creationId xmlns:p14="http://schemas.microsoft.com/office/powerpoint/2010/main" val="3975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267744" y="2060848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60 %</a:t>
            </a:r>
            <a:endParaRPr lang="sv-SE" sz="8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23</a:t>
            </a:fld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2835275" cy="3779837"/>
          </a:xfrm>
        </p:spPr>
      </p:pic>
      <p:sp>
        <p:nvSpPr>
          <p:cNvPr id="7" name="textruta 6"/>
          <p:cNvSpPr txBox="1"/>
          <p:nvPr/>
        </p:nvSpPr>
        <p:spPr>
          <a:xfrm>
            <a:off x="5043363" y="1844824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Subject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acess</a:t>
            </a:r>
            <a:endParaRPr lang="sv-SE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Linked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data</a:t>
            </a:r>
          </a:p>
          <a:p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DDC in Swedish!</a:t>
            </a:r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 err="1" smtClean="0"/>
              <a:t>Thank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you</a:t>
            </a:r>
            <a:r>
              <a:rPr lang="sv-SE" altLang="sv-SE" dirty="0" smtClean="0"/>
              <a:t>!</a:t>
            </a:r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3" y="2708920"/>
            <a:ext cx="2160240" cy="1620180"/>
          </a:xfrm>
        </p:spPr>
      </p:pic>
      <p:sp>
        <p:nvSpPr>
          <p:cNvPr id="17412" name="Platshållare för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ts val="2200"/>
              </a:lnSpc>
              <a:spcBef>
                <a:spcPts val="12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800" smtClean="0"/>
              <a:t>2014-05-22</a:t>
            </a:r>
            <a:endParaRPr lang="en-US" altLang="sv-SE" sz="800" dirty="0"/>
          </a:p>
        </p:txBody>
      </p:sp>
      <p:sp>
        <p:nvSpPr>
          <p:cNvPr id="17413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ts val="2200"/>
              </a:lnSpc>
              <a:spcBef>
                <a:spcPts val="12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7FD796-E9B9-4332-A491-339496A189B9}" type="slidenum">
              <a:rPr lang="en-US" altLang="sv-SE" sz="8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sv-SE" sz="800" dirty="0" smtClean="0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 flipH="1">
            <a:off x="2987824" y="2636912"/>
            <a:ext cx="4103687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2000" dirty="0">
                <a:latin typeface="Arial" pitchFamily="34" charset="0"/>
                <a:hlinkClick r:id="rId4"/>
              </a:rPr>
              <a:t>harriet.aagaard@kb.se</a:t>
            </a:r>
            <a:endParaRPr lang="sv-SE" sz="2000" dirty="0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v-SE" sz="2000" dirty="0">
                <a:latin typeface="Arial" pitchFamily="34" charset="0"/>
                <a:hlinkClick r:id="rId5"/>
              </a:rPr>
              <a:t>dewey@kb.se</a:t>
            </a:r>
            <a:endParaRPr lang="sv-SE" sz="2000" dirty="0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+4610-7093612</a:t>
            </a:r>
            <a:endParaRPr lang="sv-SE" sz="20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sv-SE" sz="2800" dirty="0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sv-S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2400" dirty="0"/>
              <a:t>The Swedish Dewey </a:t>
            </a:r>
            <a:r>
              <a:rPr lang="sv-SE" altLang="sv-SE" sz="2400" dirty="0" err="1" smtClean="0"/>
              <a:t>project</a:t>
            </a:r>
            <a:r>
              <a:rPr lang="sv-SE" altLang="sv-SE" sz="2400" dirty="0" smtClean="0"/>
              <a:t> - </a:t>
            </a:r>
            <a:r>
              <a:rPr lang="sv-SE" altLang="sv-SE" sz="2400" dirty="0" err="1" smtClean="0"/>
              <a:t>goals</a:t>
            </a:r>
            <a:r>
              <a:rPr lang="sv-SE" altLang="sv-SE" sz="2400" dirty="0"/>
              <a:t>	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 sz="2000" dirty="0" smtClean="0"/>
          </a:p>
          <a:p>
            <a:r>
              <a:rPr lang="sv-SE" altLang="sv-SE" sz="2000" dirty="0" smtClean="0"/>
              <a:t>Translate </a:t>
            </a:r>
            <a:r>
              <a:rPr lang="sv-SE" altLang="sv-SE" sz="2000" dirty="0"/>
              <a:t>DDC </a:t>
            </a:r>
            <a:r>
              <a:rPr lang="sv-SE" altLang="sv-SE" sz="2000" dirty="0" err="1"/>
              <a:t>to</a:t>
            </a:r>
            <a:r>
              <a:rPr lang="sv-SE" altLang="sv-SE" sz="2000" dirty="0"/>
              <a:t> Swedish </a:t>
            </a:r>
            <a:r>
              <a:rPr lang="sv-SE" altLang="sv-SE" sz="2000" dirty="0" err="1"/>
              <a:t>using</a:t>
            </a:r>
            <a:r>
              <a:rPr lang="sv-SE" altLang="sv-SE" sz="2000" dirty="0"/>
              <a:t> the mixed </a:t>
            </a:r>
            <a:r>
              <a:rPr lang="sv-SE" altLang="sv-SE" sz="2000" dirty="0" err="1"/>
              <a:t>model</a:t>
            </a:r>
            <a:endParaRPr lang="sv-SE" altLang="sv-SE" sz="2000" dirty="0"/>
          </a:p>
          <a:p>
            <a:r>
              <a:rPr lang="sv-SE" altLang="sv-SE" sz="2000" dirty="0" err="1"/>
              <a:t>Map</a:t>
            </a:r>
            <a:r>
              <a:rPr lang="sv-SE" altLang="sv-SE" sz="2000" dirty="0"/>
              <a:t> Swedish </a:t>
            </a:r>
            <a:r>
              <a:rPr lang="sv-SE" altLang="sv-SE" sz="2000" dirty="0" err="1"/>
              <a:t>subject</a:t>
            </a:r>
            <a:r>
              <a:rPr lang="sv-SE" altLang="sv-SE" sz="2000" dirty="0"/>
              <a:t> </a:t>
            </a:r>
            <a:r>
              <a:rPr lang="sv-SE" altLang="sv-SE" sz="2000" dirty="0" err="1"/>
              <a:t>headings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to</a:t>
            </a:r>
            <a:r>
              <a:rPr lang="sv-SE" altLang="sv-SE" sz="2000" dirty="0"/>
              <a:t> DDC</a:t>
            </a:r>
          </a:p>
          <a:p>
            <a:pPr>
              <a:buFont typeface="Symbol" pitchFamily="18" charset="2"/>
              <a:buChar char=""/>
            </a:pPr>
            <a:r>
              <a:rPr lang="en-GB" altLang="sv-SE" sz="2000" dirty="0"/>
              <a:t>Update and revise the existing conversion table SAB-DDC</a:t>
            </a:r>
          </a:p>
          <a:p>
            <a:pPr>
              <a:buFont typeface="Symbol" pitchFamily="18" charset="2"/>
              <a:buChar char=""/>
            </a:pPr>
            <a:r>
              <a:rPr lang="sv-SE" altLang="sv-SE" sz="2000" dirty="0" err="1"/>
              <a:t>Develop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tools</a:t>
            </a:r>
            <a:r>
              <a:rPr lang="sv-SE" altLang="sv-SE" sz="2000" dirty="0"/>
              <a:t> for joint </a:t>
            </a:r>
            <a:r>
              <a:rPr lang="sv-SE" altLang="sv-SE" sz="2000" dirty="0" err="1"/>
              <a:t>search</a:t>
            </a:r>
            <a:r>
              <a:rPr lang="sv-SE" altLang="sv-SE" sz="2000" dirty="0"/>
              <a:t> and navigation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material </a:t>
            </a:r>
            <a:r>
              <a:rPr lang="sv-SE" altLang="sv-SE" sz="2000" dirty="0" err="1"/>
              <a:t>with</a:t>
            </a:r>
            <a:r>
              <a:rPr lang="sv-SE" altLang="sv-SE" sz="2000" dirty="0"/>
              <a:t> SAB </a:t>
            </a:r>
            <a:r>
              <a:rPr lang="sv-SE" altLang="sv-SE" sz="2000" dirty="0" err="1"/>
              <a:t>codes</a:t>
            </a:r>
            <a:r>
              <a:rPr lang="sv-SE" altLang="sv-SE" sz="2000" dirty="0"/>
              <a:t> and material </a:t>
            </a:r>
            <a:r>
              <a:rPr lang="sv-SE" altLang="sv-SE" sz="2000" dirty="0" err="1"/>
              <a:t>with</a:t>
            </a:r>
            <a:r>
              <a:rPr lang="sv-SE" altLang="sv-SE" sz="2000" dirty="0"/>
              <a:t> DDC </a:t>
            </a:r>
            <a:r>
              <a:rPr lang="sv-SE" altLang="sv-SE" sz="2000" dirty="0" err="1"/>
              <a:t>numbers</a:t>
            </a:r>
            <a:endParaRPr lang="sv-SE" altLang="sv-SE" sz="2000" dirty="0"/>
          </a:p>
          <a:p>
            <a:r>
              <a:rPr lang="sv-SE" altLang="sv-SE" sz="2000" dirty="0" err="1"/>
              <a:t>Train</a:t>
            </a:r>
            <a:r>
              <a:rPr lang="sv-SE" altLang="sv-SE" sz="2000" dirty="0"/>
              <a:t> </a:t>
            </a:r>
            <a:r>
              <a:rPr lang="sv-SE" altLang="sv-SE" sz="2000" dirty="0" err="1"/>
              <a:t>librarians</a:t>
            </a:r>
            <a:r>
              <a:rPr lang="sv-SE" altLang="sv-SE" sz="2000" dirty="0"/>
              <a:t>. </a:t>
            </a:r>
          </a:p>
          <a:p>
            <a:endParaRPr lang="sv-SE" altLang="sv-SE" sz="2000" dirty="0"/>
          </a:p>
          <a:p>
            <a:r>
              <a:rPr lang="sv-SE" altLang="sv-SE" sz="2000" dirty="0" err="1"/>
              <a:t>Started</a:t>
            </a:r>
            <a:r>
              <a:rPr lang="sv-SE" altLang="sv-SE" sz="2000" dirty="0"/>
              <a:t> May 2009</a:t>
            </a:r>
          </a:p>
          <a:p>
            <a:endParaRPr lang="sv-SE" altLang="sv-SE" dirty="0"/>
          </a:p>
          <a:p>
            <a:endParaRPr lang="sv-SE" alt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67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2531805"/>
            <a:ext cx="5038725" cy="3779838"/>
          </a:xfrm>
        </p:spPr>
      </p:pic>
      <p:sp>
        <p:nvSpPr>
          <p:cNvPr id="8" name="textruta 7"/>
          <p:cNvSpPr txBox="1"/>
          <p:nvPr/>
        </p:nvSpPr>
        <p:spPr>
          <a:xfrm>
            <a:off x="611560" y="170080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sv-SE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mixed </a:t>
            </a:r>
            <a:r>
              <a:rPr lang="sv-SE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</a:t>
            </a:r>
            <a:r>
              <a:rPr lang="sv-SE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sv-SE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00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915816" y="3068960"/>
            <a:ext cx="273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40 %</a:t>
            </a:r>
            <a:endParaRPr lang="sv-SE" sz="8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Index: öl (</a:t>
            </a:r>
            <a:r>
              <a:rPr lang="sv-SE" dirty="0" err="1" smtClean="0"/>
              <a:t>beer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93109" cy="4320480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788024" y="352890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Beer - Commercial </a:t>
            </a:r>
            <a:r>
              <a:rPr lang="sv-SE" dirty="0" err="1" smtClean="0"/>
              <a:t>processing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0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7934164" cy="4277072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Index: </a:t>
            </a:r>
            <a:r>
              <a:rPr lang="sv-SE" dirty="0" err="1" smtClean="0"/>
              <a:t>beer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9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Missing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199"/>
            <a:ext cx="7859216" cy="3780000"/>
          </a:xfrm>
        </p:spPr>
        <p:txBody>
          <a:bodyPr/>
          <a:lstStyle/>
          <a:p>
            <a:endParaRPr lang="sv-SE" sz="3200" dirty="0" smtClean="0"/>
          </a:p>
          <a:p>
            <a:pPr marL="0" indent="0">
              <a:buNone/>
            </a:pPr>
            <a:r>
              <a:rPr lang="sv-SE" sz="3200" b="1" dirty="0"/>
              <a:t>641.23 </a:t>
            </a:r>
          </a:p>
          <a:p>
            <a:pPr marL="0" indent="0">
              <a:buNone/>
            </a:pPr>
            <a:r>
              <a:rPr lang="sv-SE" sz="3200" dirty="0" err="1" smtClean="0"/>
              <a:t>Interdisciplinary</a:t>
            </a:r>
            <a:r>
              <a:rPr lang="sv-SE" sz="3200" dirty="0" smtClean="0"/>
              <a:t> </a:t>
            </a:r>
            <a:r>
              <a:rPr lang="sv-SE" sz="3200" dirty="0" err="1" smtClean="0"/>
              <a:t>number</a:t>
            </a:r>
            <a:endParaRPr lang="sv-SE" sz="3200" dirty="0"/>
          </a:p>
          <a:p>
            <a:endParaRPr lang="sv-SE" sz="3200" dirty="0" smtClean="0"/>
          </a:p>
          <a:p>
            <a:pPr marL="0" indent="0">
              <a:buNone/>
            </a:pPr>
            <a:r>
              <a:rPr lang="sv-SE" sz="3200" b="1" dirty="0"/>
              <a:t>641.873</a:t>
            </a:r>
            <a:endParaRPr lang="sv-SE" sz="3200" dirty="0"/>
          </a:p>
          <a:p>
            <a:pPr marL="0" indent="0">
              <a:buNone/>
            </a:pPr>
            <a:r>
              <a:rPr lang="sv-SE" sz="3200" dirty="0" err="1" smtClean="0"/>
              <a:t>Aspect</a:t>
            </a:r>
            <a:r>
              <a:rPr lang="sv-SE" sz="3200" dirty="0" smtClean="0"/>
              <a:t> – </a:t>
            </a:r>
            <a:r>
              <a:rPr lang="sv-SE" sz="3200" dirty="0" err="1" smtClean="0"/>
              <a:t>home</a:t>
            </a:r>
            <a:r>
              <a:rPr lang="sv-SE" sz="3200" dirty="0" smtClean="0"/>
              <a:t> </a:t>
            </a:r>
            <a:r>
              <a:rPr lang="sv-SE" sz="3200" dirty="0" err="1" smtClean="0"/>
              <a:t>brewing</a:t>
            </a:r>
            <a:r>
              <a:rPr lang="sv-SE" sz="3200" dirty="0" smtClean="0"/>
              <a:t> </a:t>
            </a:r>
          </a:p>
          <a:p>
            <a:endParaRPr lang="sv-SE" sz="2000" dirty="0"/>
          </a:p>
          <a:p>
            <a:endParaRPr lang="sv-SE" sz="2000" dirty="0" smtClean="0"/>
          </a:p>
          <a:p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/>
          <a:stretch/>
        </p:blipFill>
        <p:spPr>
          <a:xfrm>
            <a:off x="5724128" y="1052736"/>
            <a:ext cx="3150096" cy="45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Solution: </a:t>
            </a:r>
            <a:r>
              <a:rPr lang="sv-SE" dirty="0" err="1" smtClean="0"/>
              <a:t>translation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2014-05-22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69568" cy="4392488"/>
          </a:xfrm>
        </p:spPr>
      </p:pic>
    </p:spTree>
    <p:extLst>
      <p:ext uri="{BB962C8B-B14F-4D97-AF65-F5344CB8AC3E}">
        <p14:creationId xmlns:p14="http://schemas.microsoft.com/office/powerpoint/2010/main" val="37288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B_PPT_Mall">
  <a:themeElements>
    <a:clrScheme name="KB-tema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29400"/>
      </a:accent1>
      <a:accent2>
        <a:srgbClr val="B9CB00"/>
      </a:accent2>
      <a:accent3>
        <a:srgbClr val="FFFFFF"/>
      </a:accent3>
      <a:accent4>
        <a:srgbClr val="000000"/>
      </a:accent4>
      <a:accent5>
        <a:srgbClr val="F7C8AA"/>
      </a:accent5>
      <a:accent6>
        <a:srgbClr val="A7B800"/>
      </a:accent6>
      <a:hlink>
        <a:srgbClr val="009EE0"/>
      </a:hlink>
      <a:folHlink>
        <a:srgbClr val="E2007A"/>
      </a:folHlink>
    </a:clrScheme>
    <a:fontScheme name="KB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KB_PPT_Mall</Template>
  <TotalTime>5473</TotalTime>
  <Words>314</Words>
  <Application>Microsoft Office PowerPoint</Application>
  <PresentationFormat>On-screen Show (4:3)</PresentationFormat>
  <Paragraphs>145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KB_PPT_Mall</vt:lpstr>
      <vt:lpstr>The Swedish WebDewey a mixed translation</vt:lpstr>
      <vt:lpstr>The Dewey project 2009 - 2011</vt:lpstr>
      <vt:lpstr>The Swedish Dewey project - goals </vt:lpstr>
      <vt:lpstr>PowerPoint Presentation</vt:lpstr>
      <vt:lpstr>PowerPoint Presentation</vt:lpstr>
      <vt:lpstr>Index: öl (beer)</vt:lpstr>
      <vt:lpstr>Index: beer</vt:lpstr>
      <vt:lpstr>Missing</vt:lpstr>
      <vt:lpstr>Solution: translation</vt:lpstr>
      <vt:lpstr>PowerPoint Presentation</vt:lpstr>
      <vt:lpstr>Pros &amp; Cons</vt:lpstr>
      <vt:lpstr>Searching the index</vt:lpstr>
      <vt:lpstr>The plan for a mixed translation</vt:lpstr>
      <vt:lpstr>PowerPoint Presentation</vt:lpstr>
      <vt:lpstr>PowerPoint Presentation</vt:lpstr>
      <vt:lpstr>Comments</vt:lpstr>
      <vt:lpstr>PowerPoint Presentation</vt:lpstr>
      <vt:lpstr>PowerPoint Presentation</vt:lpstr>
      <vt:lpstr>Backlog</vt:lpstr>
      <vt:lpstr>PowerPoint Presentation</vt:lpstr>
      <vt:lpstr>Goal – update to Number building</vt:lpstr>
      <vt:lpstr>PowerPoint Presentation</vt:lpstr>
      <vt:lpstr>PowerPoint Presentation</vt:lpstr>
      <vt:lpstr>Thank you!</vt:lpstr>
    </vt:vector>
  </TitlesOfParts>
  <Company>kb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kbuser</dc:creator>
  <cp:lastModifiedBy>Gordon Dunsire</cp:lastModifiedBy>
  <cp:revision>56</cp:revision>
  <dcterms:created xsi:type="dcterms:W3CDTF">2014-03-19T10:36:26Z</dcterms:created>
  <dcterms:modified xsi:type="dcterms:W3CDTF">2014-06-25T15:03:09Z</dcterms:modified>
</cp:coreProperties>
</file>