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256" r:id="rId2"/>
    <p:sldId id="308" r:id="rId3"/>
    <p:sldId id="257" r:id="rId4"/>
    <p:sldId id="258" r:id="rId5"/>
    <p:sldId id="264" r:id="rId6"/>
    <p:sldId id="261" r:id="rId7"/>
    <p:sldId id="262" r:id="rId8"/>
    <p:sldId id="303" r:id="rId9"/>
    <p:sldId id="263" r:id="rId10"/>
    <p:sldId id="265" r:id="rId11"/>
    <p:sldId id="266" r:id="rId12"/>
    <p:sldId id="267" r:id="rId13"/>
    <p:sldId id="313" r:id="rId14"/>
    <p:sldId id="314" r:id="rId15"/>
    <p:sldId id="271" r:id="rId16"/>
    <p:sldId id="272" r:id="rId17"/>
    <p:sldId id="273" r:id="rId18"/>
    <p:sldId id="274" r:id="rId19"/>
    <p:sldId id="275" r:id="rId20"/>
    <p:sldId id="276" r:id="rId21"/>
    <p:sldId id="305" r:id="rId22"/>
    <p:sldId id="306" r:id="rId23"/>
    <p:sldId id="307" r:id="rId24"/>
    <p:sldId id="280" r:id="rId25"/>
    <p:sldId id="281" r:id="rId26"/>
    <p:sldId id="282" r:id="rId27"/>
    <p:sldId id="283" r:id="rId28"/>
    <p:sldId id="284" r:id="rId29"/>
    <p:sldId id="309" r:id="rId30"/>
    <p:sldId id="310" r:id="rId31"/>
    <p:sldId id="286" r:id="rId32"/>
    <p:sldId id="288" r:id="rId33"/>
    <p:sldId id="315" r:id="rId34"/>
  </p:sldIdLst>
  <p:sldSz cx="9144000" cy="6858000" type="screen4x3"/>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1960" autoAdjust="0"/>
  </p:normalViewPr>
  <p:slideViewPr>
    <p:cSldViewPr>
      <p:cViewPr>
        <p:scale>
          <a:sx n="118" d="100"/>
          <a:sy n="118" d="100"/>
        </p:scale>
        <p:origin x="-384" y="792"/>
      </p:cViewPr>
      <p:guideLst>
        <p:guide orient="horz" pos="2160"/>
        <p:guide pos="2880"/>
      </p:guideLst>
    </p:cSldViewPr>
  </p:slideViewPr>
  <p:notesTextViewPr>
    <p:cViewPr>
      <p:scale>
        <a:sx n="1" d="1"/>
        <a:sy n="1" d="1"/>
      </p:scale>
      <p:origin x="0" y="0"/>
    </p:cViewPr>
  </p:notesTextViewPr>
  <p:sorterViewPr>
    <p:cViewPr>
      <p:scale>
        <a:sx n="100" d="100"/>
        <a:sy n="100" d="100"/>
      </p:scale>
      <p:origin x="0" y="12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5855"/>
          </a:xfrm>
          <a:prstGeom prst="rect">
            <a:avLst/>
          </a:prstGeom>
        </p:spPr>
        <p:txBody>
          <a:bodyPr vert="horz" lIns="90974" tIns="45487" rIns="90974" bIns="45487" rtlCol="0"/>
          <a:lstStyle>
            <a:lvl1pPr algn="l">
              <a:defRPr sz="1200"/>
            </a:lvl1pPr>
          </a:lstStyle>
          <a:p>
            <a:endParaRPr lang="nb-NO"/>
          </a:p>
        </p:txBody>
      </p:sp>
      <p:sp>
        <p:nvSpPr>
          <p:cNvPr id="3" name="Plassholder for dato 2"/>
          <p:cNvSpPr>
            <a:spLocks noGrp="1"/>
          </p:cNvSpPr>
          <p:nvPr>
            <p:ph type="dt" sz="quarter" idx="1"/>
          </p:nvPr>
        </p:nvSpPr>
        <p:spPr>
          <a:xfrm>
            <a:off x="3848645" y="0"/>
            <a:ext cx="2944283" cy="495855"/>
          </a:xfrm>
          <a:prstGeom prst="rect">
            <a:avLst/>
          </a:prstGeom>
        </p:spPr>
        <p:txBody>
          <a:bodyPr vert="horz" lIns="90974" tIns="45487" rIns="90974" bIns="45487" rtlCol="0"/>
          <a:lstStyle>
            <a:lvl1pPr algn="r">
              <a:defRPr sz="1200"/>
            </a:lvl1pPr>
          </a:lstStyle>
          <a:p>
            <a:fld id="{B07BAA57-08C5-4AC6-8504-EAFBE028F9A3}" type="datetimeFigureOut">
              <a:rPr lang="nb-NO" smtClean="0"/>
              <a:t>27.06.2017</a:t>
            </a:fld>
            <a:endParaRPr lang="nb-NO"/>
          </a:p>
        </p:txBody>
      </p:sp>
      <p:sp>
        <p:nvSpPr>
          <p:cNvPr id="4" name="Plassholder for bunntekst 3"/>
          <p:cNvSpPr>
            <a:spLocks noGrp="1"/>
          </p:cNvSpPr>
          <p:nvPr>
            <p:ph type="ftr" sz="quarter" idx="2"/>
          </p:nvPr>
        </p:nvSpPr>
        <p:spPr>
          <a:xfrm>
            <a:off x="0" y="9408562"/>
            <a:ext cx="2944283" cy="495854"/>
          </a:xfrm>
          <a:prstGeom prst="rect">
            <a:avLst/>
          </a:prstGeom>
        </p:spPr>
        <p:txBody>
          <a:bodyPr vert="horz" lIns="90974" tIns="45487" rIns="90974" bIns="45487"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645" y="9408562"/>
            <a:ext cx="2944283" cy="495854"/>
          </a:xfrm>
          <a:prstGeom prst="rect">
            <a:avLst/>
          </a:prstGeom>
        </p:spPr>
        <p:txBody>
          <a:bodyPr vert="horz" lIns="90974" tIns="45487" rIns="90974" bIns="45487" rtlCol="0" anchor="b"/>
          <a:lstStyle>
            <a:lvl1pPr algn="r">
              <a:defRPr sz="1200"/>
            </a:lvl1pPr>
          </a:lstStyle>
          <a:p>
            <a:fld id="{B43B1038-BB9D-46E0-B15F-ED3741F74A64}" type="slidenum">
              <a:rPr lang="nb-NO" smtClean="0"/>
              <a:t>‹N°›</a:t>
            </a:fld>
            <a:endParaRPr lang="nb-NO"/>
          </a:p>
        </p:txBody>
      </p:sp>
    </p:spTree>
    <p:extLst>
      <p:ext uri="{BB962C8B-B14F-4D97-AF65-F5344CB8AC3E}">
        <p14:creationId xmlns:p14="http://schemas.microsoft.com/office/powerpoint/2010/main" val="407912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5300"/>
          </a:xfrm>
          <a:prstGeom prst="rect">
            <a:avLst/>
          </a:prstGeom>
        </p:spPr>
        <p:txBody>
          <a:bodyPr vert="horz" lIns="90974" tIns="45487" rIns="90974" bIns="45487" rtlCol="0"/>
          <a:lstStyle>
            <a:lvl1pPr algn="l">
              <a:defRPr sz="1200"/>
            </a:lvl1pPr>
          </a:lstStyle>
          <a:p>
            <a:endParaRPr lang="nb-NO"/>
          </a:p>
        </p:txBody>
      </p:sp>
      <p:sp>
        <p:nvSpPr>
          <p:cNvPr id="3" name="Plassholder for dato 2"/>
          <p:cNvSpPr>
            <a:spLocks noGrp="1"/>
          </p:cNvSpPr>
          <p:nvPr>
            <p:ph type="dt" idx="1"/>
          </p:nvPr>
        </p:nvSpPr>
        <p:spPr>
          <a:xfrm>
            <a:off x="3848645" y="0"/>
            <a:ext cx="2944283" cy="495300"/>
          </a:xfrm>
          <a:prstGeom prst="rect">
            <a:avLst/>
          </a:prstGeom>
        </p:spPr>
        <p:txBody>
          <a:bodyPr vert="horz" lIns="90974" tIns="45487" rIns="90974" bIns="45487" rtlCol="0"/>
          <a:lstStyle>
            <a:lvl1pPr algn="r">
              <a:defRPr sz="1200"/>
            </a:lvl1pPr>
          </a:lstStyle>
          <a:p>
            <a:fld id="{9EC18492-91FE-4AE6-A460-791DC0A9D84A}" type="datetimeFigureOut">
              <a:rPr lang="nb-NO" smtClean="0"/>
              <a:t>27.06.2017</a:t>
            </a:fld>
            <a:endParaRPr lang="nb-NO"/>
          </a:p>
        </p:txBody>
      </p:sp>
      <p:sp>
        <p:nvSpPr>
          <p:cNvPr id="4" name="Plassholder for lysbilde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0974" tIns="45487" rIns="90974" bIns="45487" rtlCol="0" anchor="ctr"/>
          <a:lstStyle/>
          <a:p>
            <a:endParaRPr lang="nb-NO"/>
          </a:p>
        </p:txBody>
      </p:sp>
      <p:sp>
        <p:nvSpPr>
          <p:cNvPr id="5" name="Plassholder for notater 4"/>
          <p:cNvSpPr>
            <a:spLocks noGrp="1"/>
          </p:cNvSpPr>
          <p:nvPr>
            <p:ph type="body" sz="quarter" idx="3"/>
          </p:nvPr>
        </p:nvSpPr>
        <p:spPr>
          <a:xfrm>
            <a:off x="679450" y="4705350"/>
            <a:ext cx="5435600" cy="4457700"/>
          </a:xfrm>
          <a:prstGeom prst="rect">
            <a:avLst/>
          </a:prstGeom>
        </p:spPr>
        <p:txBody>
          <a:bodyPr vert="horz" lIns="90974" tIns="45487" rIns="90974" bIns="45487"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08981"/>
            <a:ext cx="2944283" cy="495300"/>
          </a:xfrm>
          <a:prstGeom prst="rect">
            <a:avLst/>
          </a:prstGeom>
        </p:spPr>
        <p:txBody>
          <a:bodyPr vert="horz" lIns="90974" tIns="45487" rIns="90974" bIns="45487"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5300"/>
          </a:xfrm>
          <a:prstGeom prst="rect">
            <a:avLst/>
          </a:prstGeom>
        </p:spPr>
        <p:txBody>
          <a:bodyPr vert="horz" lIns="90974" tIns="45487" rIns="90974" bIns="45487" rtlCol="0" anchor="b"/>
          <a:lstStyle>
            <a:lvl1pPr algn="r">
              <a:defRPr sz="1200"/>
            </a:lvl1pPr>
          </a:lstStyle>
          <a:p>
            <a:fld id="{6AAC8E61-AAC6-4EE8-99AB-1E9F27C3ED26}" type="slidenum">
              <a:rPr lang="nb-NO" smtClean="0"/>
              <a:t>‹N°›</a:t>
            </a:fld>
            <a:endParaRPr lang="nb-NO"/>
          </a:p>
        </p:txBody>
      </p:sp>
    </p:spTree>
    <p:extLst>
      <p:ext uri="{BB962C8B-B14F-4D97-AF65-F5344CB8AC3E}">
        <p14:creationId xmlns:p14="http://schemas.microsoft.com/office/powerpoint/2010/main" val="34887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t>
            </a:r>
            <a:r>
              <a:rPr lang="en-US" dirty="0"/>
              <a:t>(2)In Norway Dewey is used by all public and school libraries, and by most academic and special libraries. Until the Norwegian </a:t>
            </a:r>
            <a:r>
              <a:rPr lang="en-US" dirty="0" err="1"/>
              <a:t>WebDewey</a:t>
            </a:r>
            <a:r>
              <a:rPr lang="en-US" dirty="0"/>
              <a:t> was launched in 2015, the public libraries and school libraries used the Norwegian customized edition. Many of the academic and special libraries used both the Norwegian  and the complete DDC. The Norwegian edition was based on the literary warrant of Norwegian libraries, and was therefore abridged to meet the needs of the literary warrant. The National library, together with the Norwegian Committee on Classification and Indexing (now called …)  spent a lot of time investigating the needs of a web edition. It was an agreement that we wanted an edition all Norwegian libraries could use. We tested, together with Sweden, how a mixed edition would work. The investigations came to the result that we would loose to much information if we [</a:t>
            </a:r>
            <a:r>
              <a:rPr lang="en-US" dirty="0" err="1"/>
              <a:t>gikk</a:t>
            </a:r>
            <a:r>
              <a:rPr lang="en-US" dirty="0"/>
              <a:t> for] a mixed edition. We would loose the information of including notes, we wanted the index terms to remain in Norwegian, and so on. Norway does not have national subject headings, which makes the Dewey index terms an important source for subject headings. The result of these considerations [?] was to translate DDC23 as a whole. We were concerned of the needs of the public- and small libraries. Would a complete version be too complicated? For a while we discussed the possibility of letting the Norwegian </a:t>
            </a:r>
            <a:r>
              <a:rPr lang="en-US" dirty="0" err="1"/>
              <a:t>abbrevations</a:t>
            </a:r>
            <a:r>
              <a:rPr lang="en-US" dirty="0"/>
              <a:t> remain, but it had meant too much work. We also discussed use of the abridged Dewey for those who wanted that, but came to the result that the numbers contain information which is useful for all libraries and for the end users, and that  a solution is to differ between class number and shelf sign. </a:t>
            </a:r>
            <a:endParaRPr lang="nb-NO" dirty="0"/>
          </a:p>
        </p:txBody>
      </p:sp>
      <p:sp>
        <p:nvSpPr>
          <p:cNvPr id="4" name="Plassholder for lysbildenummer 3"/>
          <p:cNvSpPr>
            <a:spLocks noGrp="1"/>
          </p:cNvSpPr>
          <p:nvPr>
            <p:ph type="sldNum" sz="quarter" idx="10"/>
          </p:nvPr>
        </p:nvSpPr>
        <p:spPr/>
        <p:txBody>
          <a:bodyPr/>
          <a:lstStyle/>
          <a:p>
            <a:fld id="{6AAC8E61-AAC6-4EE8-99AB-1E9F27C3ED26}" type="slidenum">
              <a:rPr lang="nb-NO" smtClean="0"/>
              <a:t>3</a:t>
            </a:fld>
            <a:endParaRPr lang="nb-NO"/>
          </a:p>
        </p:txBody>
      </p:sp>
    </p:spTree>
    <p:extLst>
      <p:ext uri="{BB962C8B-B14F-4D97-AF65-F5344CB8AC3E}">
        <p14:creationId xmlns:p14="http://schemas.microsoft.com/office/powerpoint/2010/main" val="376954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09737">
              <a:defRPr/>
            </a:pPr>
            <a:r>
              <a:rPr lang="en-US" dirty="0"/>
              <a:t>[12] How many numbers? How many </a:t>
            </a:r>
            <a:r>
              <a:rPr lang="en-US" dirty="0" err="1"/>
              <a:t>recected</a:t>
            </a:r>
            <a:r>
              <a:rPr lang="en-US" dirty="0"/>
              <a:t>, and why? </a:t>
            </a:r>
            <a:r>
              <a:rPr lang="en-US" dirty="0" err="1"/>
              <a:t>Obs</a:t>
            </a:r>
            <a:r>
              <a:rPr lang="en-US" dirty="0"/>
              <a:t>: </a:t>
            </a:r>
            <a:r>
              <a:rPr lang="en-US" dirty="0" err="1"/>
              <a:t>Godkjent</a:t>
            </a:r>
            <a:r>
              <a:rPr lang="en-US" dirty="0"/>
              <a:t> </a:t>
            </a:r>
            <a:r>
              <a:rPr lang="en-US" dirty="0" err="1"/>
              <a:t>av</a:t>
            </a:r>
            <a:r>
              <a:rPr lang="en-US" dirty="0"/>
              <a:t> </a:t>
            </a:r>
            <a:r>
              <a:rPr lang="en-US" dirty="0" err="1"/>
              <a:t>det</a:t>
            </a:r>
            <a:r>
              <a:rPr lang="en-US" dirty="0"/>
              <a:t> </a:t>
            </a:r>
            <a:r>
              <a:rPr lang="en-US" dirty="0" err="1"/>
              <a:t>norske</a:t>
            </a:r>
            <a:r>
              <a:rPr lang="en-US" dirty="0"/>
              <a:t> </a:t>
            </a:r>
            <a:r>
              <a:rPr lang="en-US" dirty="0" err="1"/>
              <a:t>teamet</a:t>
            </a:r>
            <a:r>
              <a:rPr lang="en-US" dirty="0"/>
              <a:t>, </a:t>
            </a:r>
            <a:r>
              <a:rPr lang="en-US" dirty="0" err="1"/>
              <a:t>sendes</a:t>
            </a:r>
            <a:r>
              <a:rPr lang="en-US" dirty="0"/>
              <a:t> </a:t>
            </a:r>
            <a:r>
              <a:rPr lang="en-US" dirty="0" err="1"/>
              <a:t>ikke</a:t>
            </a:r>
            <a:r>
              <a:rPr lang="en-US" dirty="0"/>
              <a:t> OCLC</a:t>
            </a:r>
            <a:endParaRPr lang="nb-NO" dirty="0"/>
          </a:p>
          <a:p>
            <a:endParaRPr lang="nb-NO" dirty="0"/>
          </a:p>
        </p:txBody>
      </p:sp>
      <p:sp>
        <p:nvSpPr>
          <p:cNvPr id="4" name="Plassholder for lysbildenummer 3"/>
          <p:cNvSpPr>
            <a:spLocks noGrp="1"/>
          </p:cNvSpPr>
          <p:nvPr>
            <p:ph type="sldNum" sz="quarter" idx="10"/>
          </p:nvPr>
        </p:nvSpPr>
        <p:spPr/>
        <p:txBody>
          <a:bodyPr/>
          <a:lstStyle/>
          <a:p>
            <a:fld id="{6AAC8E61-AAC6-4EE8-99AB-1E9F27C3ED26}" type="slidenum">
              <a:rPr lang="nb-NO" smtClean="0"/>
              <a:t>12</a:t>
            </a:fld>
            <a:endParaRPr lang="nb-NO"/>
          </a:p>
        </p:txBody>
      </p:sp>
    </p:spTree>
    <p:extLst>
      <p:ext uri="{BB962C8B-B14F-4D97-AF65-F5344CB8AC3E}">
        <p14:creationId xmlns:p14="http://schemas.microsoft.com/office/powerpoint/2010/main" val="340654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2F658B8E-B694-47E2-A28E-EC770CCEC542}" type="slidenum">
              <a:rPr lang="nb-NO" smtClean="0"/>
              <a:t>20</a:t>
            </a:fld>
            <a:endParaRPr lang="nb-NO"/>
          </a:p>
        </p:txBody>
      </p:sp>
    </p:spTree>
    <p:extLst>
      <p:ext uri="{BB962C8B-B14F-4D97-AF65-F5344CB8AC3E}">
        <p14:creationId xmlns:p14="http://schemas.microsoft.com/office/powerpoint/2010/main" val="161201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85B77F12-C1A5-4C55-A9E5-9790FE2179B9}" type="slidenum">
              <a:rPr lang="nb-NO" smtClean="0"/>
              <a:t>24</a:t>
            </a:fld>
            <a:endParaRPr lang="nb-NO"/>
          </a:p>
        </p:txBody>
      </p:sp>
    </p:spTree>
    <p:extLst>
      <p:ext uri="{BB962C8B-B14F-4D97-AF65-F5344CB8AC3E}">
        <p14:creationId xmlns:p14="http://schemas.microsoft.com/office/powerpoint/2010/main" val="168345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85B77F12-C1A5-4C55-A9E5-9790FE2179B9}" type="slidenum">
              <a:rPr lang="nb-NO" smtClean="0"/>
              <a:t>26</a:t>
            </a:fld>
            <a:endParaRPr lang="nb-NO"/>
          </a:p>
        </p:txBody>
      </p:sp>
    </p:spTree>
    <p:extLst>
      <p:ext uri="{BB962C8B-B14F-4D97-AF65-F5344CB8AC3E}">
        <p14:creationId xmlns:p14="http://schemas.microsoft.com/office/powerpoint/2010/main" val="202013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85B77F12-C1A5-4C55-A9E5-9790FE2179B9}" type="slidenum">
              <a:rPr lang="nb-NO" smtClean="0"/>
              <a:t>28</a:t>
            </a:fld>
            <a:endParaRPr lang="nb-NO"/>
          </a:p>
        </p:txBody>
      </p:sp>
    </p:spTree>
    <p:extLst>
      <p:ext uri="{BB962C8B-B14F-4D97-AF65-F5344CB8AC3E}">
        <p14:creationId xmlns:p14="http://schemas.microsoft.com/office/powerpoint/2010/main" val="120857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58B8E-B694-47E2-A28E-EC770CCEC542}" type="slidenum">
              <a:rPr lang="nb-NO" smtClean="0"/>
              <a:t>30</a:t>
            </a:fld>
            <a:endParaRPr lang="nb-NO"/>
          </a:p>
        </p:txBody>
      </p:sp>
    </p:spTree>
    <p:extLst>
      <p:ext uri="{BB962C8B-B14F-4D97-AF65-F5344CB8AC3E}">
        <p14:creationId xmlns:p14="http://schemas.microsoft.com/office/powerpoint/2010/main" val="161830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r>
              <a:rPr lang="en-US" dirty="0"/>
              <a:t>(3) Norwegian editions: The National library is responsible for classification to the  National bibliography.  The cataloguing and classifications work is [</a:t>
            </a:r>
            <a:r>
              <a:rPr lang="en-US" dirty="0" err="1"/>
              <a:t>satt</a:t>
            </a:r>
            <a:r>
              <a:rPr lang="en-US" dirty="0"/>
              <a:t> </a:t>
            </a:r>
            <a:r>
              <a:rPr lang="en-US" dirty="0" err="1"/>
              <a:t>ut</a:t>
            </a:r>
            <a:r>
              <a:rPr lang="en-US" dirty="0"/>
              <a:t>] to commercial </a:t>
            </a:r>
            <a:r>
              <a:rPr lang="en-US" dirty="0" err="1"/>
              <a:t>supplers</a:t>
            </a:r>
            <a:r>
              <a:rPr lang="en-US" dirty="0"/>
              <a:t> who do the work on behalf of NB. These </a:t>
            </a:r>
            <a:r>
              <a:rPr lang="en-US" dirty="0" err="1"/>
              <a:t>metadatas</a:t>
            </a:r>
            <a:r>
              <a:rPr lang="en-US" dirty="0"/>
              <a:t> are [</a:t>
            </a:r>
            <a:r>
              <a:rPr lang="en-US" dirty="0" err="1"/>
              <a:t>kvalitetssikret</a:t>
            </a:r>
            <a:r>
              <a:rPr lang="en-US" dirty="0"/>
              <a:t>] by the NB used by the public- and school libraries as well as by the National Library and in Alma, [</a:t>
            </a:r>
            <a:r>
              <a:rPr lang="en-US" dirty="0" err="1"/>
              <a:t>felleskatalogen</a:t>
            </a:r>
            <a:r>
              <a:rPr lang="en-US" dirty="0"/>
              <a:t>] for special- and academic </a:t>
            </a:r>
            <a:r>
              <a:rPr lang="en-US" dirty="0" err="1"/>
              <a:t>librariese</a:t>
            </a:r>
            <a:r>
              <a:rPr lang="en-US" dirty="0"/>
              <a:t>.  This means that the academic libraries get the same class numbers as the public and school libraries on the Norwegian material. </a:t>
            </a:r>
            <a:endParaRPr lang="nb-NO" dirty="0"/>
          </a:p>
        </p:txBody>
      </p:sp>
      <p:sp>
        <p:nvSpPr>
          <p:cNvPr id="4" name="Plassholder for lysbildenummer 3"/>
          <p:cNvSpPr>
            <a:spLocks noGrp="1"/>
          </p:cNvSpPr>
          <p:nvPr>
            <p:ph type="sldNum" sz="quarter" idx="10"/>
          </p:nvPr>
        </p:nvSpPr>
        <p:spPr/>
        <p:txBody>
          <a:bodyPr/>
          <a:lstStyle/>
          <a:p>
            <a:fld id="{6AAC8E61-AAC6-4EE8-99AB-1E9F27C3ED26}" type="slidenum">
              <a:rPr lang="nb-NO" smtClean="0"/>
              <a:t>4</a:t>
            </a:fld>
            <a:endParaRPr lang="nb-NO"/>
          </a:p>
        </p:txBody>
      </p:sp>
    </p:spTree>
    <p:extLst>
      <p:ext uri="{BB962C8B-B14F-4D97-AF65-F5344CB8AC3E}">
        <p14:creationId xmlns:p14="http://schemas.microsoft.com/office/powerpoint/2010/main" val="304279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[5]The National Library is responsible for the administration  of Dewey in Norway. It means </a:t>
            </a:r>
            <a:r>
              <a:rPr lang="en-US" dirty="0" err="1"/>
              <a:t>licences</a:t>
            </a:r>
            <a:r>
              <a:rPr lang="en-US" dirty="0"/>
              <a:t>, translations and updates, number building, training.  Recommendations for the practical use of Dewey is worked out together with EDD. (The National Committee of subject data). EDD has </a:t>
            </a:r>
            <a:r>
              <a:rPr lang="en-US" dirty="0" err="1"/>
              <a:t>memebers</a:t>
            </a:r>
            <a:r>
              <a:rPr lang="en-US" dirty="0"/>
              <a:t> from all branches of the Norwegian library chain.: The National Library, public libraries, suppliers, system vendors and the library education.</a:t>
            </a:r>
            <a:endParaRPr lang="nb-NO" dirty="0"/>
          </a:p>
        </p:txBody>
      </p:sp>
      <p:sp>
        <p:nvSpPr>
          <p:cNvPr id="4" name="Slide Number Placeholder 3"/>
          <p:cNvSpPr>
            <a:spLocks noGrp="1"/>
          </p:cNvSpPr>
          <p:nvPr>
            <p:ph type="sldNum" sz="quarter" idx="10"/>
          </p:nvPr>
        </p:nvSpPr>
        <p:spPr/>
        <p:txBody>
          <a:bodyPr/>
          <a:lstStyle/>
          <a:p>
            <a:fld id="{6AAC8E61-AAC6-4EE8-99AB-1E9F27C3ED26}" type="slidenum">
              <a:rPr lang="nb-NO" smtClean="0"/>
              <a:t>5</a:t>
            </a:fld>
            <a:endParaRPr lang="nb-NO"/>
          </a:p>
        </p:txBody>
      </p:sp>
    </p:spTree>
    <p:extLst>
      <p:ext uri="{BB962C8B-B14F-4D97-AF65-F5344CB8AC3E}">
        <p14:creationId xmlns:p14="http://schemas.microsoft.com/office/powerpoint/2010/main" val="262487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09737">
              <a:defRPr/>
            </a:pPr>
            <a:r>
              <a:rPr lang="en-US" dirty="0"/>
              <a:t>[6]Recommendation: Classification. The class numbers should be correct and complete. A correct class number will give a better retrieval, and it is necessary if you want to reuse. Therefore it is important to follow standards, </a:t>
            </a:r>
            <a:r>
              <a:rPr lang="en-US" dirty="0" err="1"/>
              <a:t>i..e</a:t>
            </a:r>
            <a:r>
              <a:rPr lang="en-US" dirty="0"/>
              <a:t>. to follow the instruction in notes and manual. A complete class number is important for the same reasons. </a:t>
            </a:r>
            <a:endParaRPr lang="nb-NO" dirty="0"/>
          </a:p>
          <a:p>
            <a:r>
              <a:rPr lang="nb-NO" baseline="0" dirty="0" err="1" smtClean="0"/>
              <a:t>use</a:t>
            </a:r>
            <a:r>
              <a:rPr lang="nb-NO" baseline="0" dirty="0" smtClean="0"/>
              <a:t> </a:t>
            </a:r>
            <a:r>
              <a:rPr lang="nb-NO" baseline="0" dirty="0" err="1" smtClean="0"/>
              <a:t>them</a:t>
            </a:r>
            <a:r>
              <a:rPr lang="nb-NO" baseline="0" dirty="0" smtClean="0"/>
              <a:t> by end </a:t>
            </a:r>
            <a:r>
              <a:rPr lang="nb-NO" baseline="0" dirty="0" err="1" smtClean="0"/>
              <a:t>users</a:t>
            </a:r>
            <a:r>
              <a:rPr lang="nb-NO" baseline="0" dirty="0" smtClean="0"/>
              <a:t>. </a:t>
            </a:r>
            <a:r>
              <a:rPr lang="nb-NO" baseline="0" dirty="0" err="1" smtClean="0"/>
              <a:t>Correct</a:t>
            </a:r>
            <a:r>
              <a:rPr lang="nb-NO" baseline="0" dirty="0" smtClean="0"/>
              <a:t> </a:t>
            </a:r>
            <a:r>
              <a:rPr lang="nb-NO" baseline="0" dirty="0" err="1" smtClean="0"/>
              <a:t>number</a:t>
            </a:r>
            <a:r>
              <a:rPr lang="nb-NO" baseline="0" dirty="0" smtClean="0"/>
              <a:t>: </a:t>
            </a:r>
            <a:r>
              <a:rPr lang="nb-NO" baseline="0" dirty="0" err="1" smtClean="0"/>
              <a:t>Follow</a:t>
            </a:r>
            <a:r>
              <a:rPr lang="nb-NO" baseline="0" dirty="0" smtClean="0"/>
              <a:t> notes and manual. </a:t>
            </a:r>
            <a:endParaRPr lang="nb-NO" dirty="0"/>
          </a:p>
        </p:txBody>
      </p:sp>
      <p:sp>
        <p:nvSpPr>
          <p:cNvPr id="4" name="Plassholder for lysbildenummer 3"/>
          <p:cNvSpPr>
            <a:spLocks noGrp="1"/>
          </p:cNvSpPr>
          <p:nvPr>
            <p:ph type="sldNum" sz="quarter" idx="10"/>
          </p:nvPr>
        </p:nvSpPr>
        <p:spPr/>
        <p:txBody>
          <a:bodyPr/>
          <a:lstStyle/>
          <a:p>
            <a:fld id="{6AAC8E61-AAC6-4EE8-99AB-1E9F27C3ED26}" type="slidenum">
              <a:rPr lang="nb-NO" smtClean="0"/>
              <a:t>6</a:t>
            </a:fld>
            <a:endParaRPr lang="nb-NO"/>
          </a:p>
        </p:txBody>
      </p:sp>
    </p:spTree>
    <p:extLst>
      <p:ext uri="{BB962C8B-B14F-4D97-AF65-F5344CB8AC3E}">
        <p14:creationId xmlns:p14="http://schemas.microsoft.com/office/powerpoint/2010/main" val="171422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[7] When copy cataloguing, reuse the class number if it is from an authoritative source and from the newest Dewey edition. Also reuse the class number if the book is translated and the original edition is classed by an </a:t>
            </a:r>
            <a:r>
              <a:rPr lang="en-US" dirty="0" err="1"/>
              <a:t>authoitrative</a:t>
            </a:r>
            <a:r>
              <a:rPr lang="en-US" dirty="0"/>
              <a:t> source. We had to make a decision what we consider as authoritative sources. Library of Congress, British library, Norwegian National Library. Other sources may also be considered as authorities, e.g. other </a:t>
            </a:r>
            <a:r>
              <a:rPr lang="nb-NO" dirty="0"/>
              <a:t>[10] </a:t>
            </a:r>
            <a:r>
              <a:rPr lang="en-US" dirty="0"/>
              <a:t>[9] When copy cataloguing, reuse the class number if it is from an authoritative source and from the newest Dewey edition. Also reuse the class number if the book is translated and the original edition is classed by an </a:t>
            </a:r>
            <a:r>
              <a:rPr lang="en-US" dirty="0" err="1"/>
              <a:t>authoitrative</a:t>
            </a:r>
            <a:r>
              <a:rPr lang="en-US" dirty="0"/>
              <a:t> source. We had to make a decision what we consider as authoritative sources. Library of Congress, British library, Norwegian National Library. Other sources may also be considered as authorities, e.g. other national libraries We have seen that the national libraries do not always classify complete, and we in some respects do not agree. It can also be difficult to see who the classification agency is. Would like to hear more about </a:t>
            </a:r>
            <a:r>
              <a:rPr lang="en-US" dirty="0" err="1"/>
              <a:t>praxises</a:t>
            </a:r>
            <a:r>
              <a:rPr lang="en-US" dirty="0"/>
              <a:t> here. We also have seen that BNB and LC have some differences. </a:t>
            </a:r>
            <a:endParaRPr lang="nb-NO" dirty="0"/>
          </a:p>
        </p:txBody>
      </p:sp>
      <p:sp>
        <p:nvSpPr>
          <p:cNvPr id="4" name="Plassholder for lysbildenummer 3"/>
          <p:cNvSpPr>
            <a:spLocks noGrp="1"/>
          </p:cNvSpPr>
          <p:nvPr>
            <p:ph type="sldNum" sz="quarter" idx="10"/>
          </p:nvPr>
        </p:nvSpPr>
        <p:spPr/>
        <p:txBody>
          <a:bodyPr/>
          <a:lstStyle/>
          <a:p>
            <a:fld id="{6AAC8E61-AAC6-4EE8-99AB-1E9F27C3ED26}" type="slidenum">
              <a:rPr lang="nb-NO" smtClean="0"/>
              <a:t>7</a:t>
            </a:fld>
            <a:endParaRPr lang="nb-NO"/>
          </a:p>
        </p:txBody>
      </p:sp>
    </p:spTree>
    <p:extLst>
      <p:ext uri="{BB962C8B-B14F-4D97-AF65-F5344CB8AC3E}">
        <p14:creationId xmlns:p14="http://schemas.microsoft.com/office/powerpoint/2010/main" val="24113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09737">
              <a:defRPr/>
            </a:pPr>
            <a:r>
              <a:rPr lang="en-US" dirty="0"/>
              <a:t>[8]We use 083 for other numbers, for retrieval.  The BIBSYS case: Many different libraries class, used to different practices. [But not for wrong or abbreviated numbers!]</a:t>
            </a:r>
            <a:endParaRPr lang="nb-NO" dirty="0"/>
          </a:p>
          <a:p>
            <a:endParaRPr lang="nb-NO" dirty="0"/>
          </a:p>
        </p:txBody>
      </p:sp>
      <p:sp>
        <p:nvSpPr>
          <p:cNvPr id="4" name="Plassholder for lysbildenummer 3"/>
          <p:cNvSpPr>
            <a:spLocks noGrp="1"/>
          </p:cNvSpPr>
          <p:nvPr>
            <p:ph type="sldNum" sz="quarter" idx="10"/>
          </p:nvPr>
        </p:nvSpPr>
        <p:spPr/>
        <p:txBody>
          <a:bodyPr/>
          <a:lstStyle/>
          <a:p>
            <a:fld id="{6AAC8E61-AAC6-4EE8-99AB-1E9F27C3ED26}" type="slidenum">
              <a:rPr lang="nb-NO" smtClean="0"/>
              <a:t>8</a:t>
            </a:fld>
            <a:endParaRPr lang="nb-NO"/>
          </a:p>
        </p:txBody>
      </p:sp>
    </p:spTree>
    <p:extLst>
      <p:ext uri="{BB962C8B-B14F-4D97-AF65-F5344CB8AC3E}">
        <p14:creationId xmlns:p14="http://schemas.microsoft.com/office/powerpoint/2010/main" val="380140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[9] If you want to reuse a class number, it </a:t>
            </a:r>
            <a:r>
              <a:rPr lang="en-US" dirty="0" err="1"/>
              <a:t>It</a:t>
            </a:r>
            <a:r>
              <a:rPr lang="en-US" dirty="0"/>
              <a:t> is important to see what edition which is used. One example here is the changes of periods of Nordic history. Some libraries </a:t>
            </a:r>
            <a:r>
              <a:rPr lang="en-US" dirty="0" err="1"/>
              <a:t>reclassifiy</a:t>
            </a:r>
            <a:r>
              <a:rPr lang="en-US" dirty="0"/>
              <a:t>, some do not. </a:t>
            </a:r>
            <a:endParaRPr lang="nb-NO" dirty="0"/>
          </a:p>
          <a:p>
            <a:endParaRPr lang="nb-NO" dirty="0">
              <a:solidFill>
                <a:srgbClr val="FF0000"/>
              </a:solidFill>
            </a:endParaRPr>
          </a:p>
        </p:txBody>
      </p:sp>
      <p:sp>
        <p:nvSpPr>
          <p:cNvPr id="4" name="Plassholder for lysbildenummer 3"/>
          <p:cNvSpPr>
            <a:spLocks noGrp="1"/>
          </p:cNvSpPr>
          <p:nvPr>
            <p:ph type="sldNum" sz="quarter" idx="10"/>
          </p:nvPr>
        </p:nvSpPr>
        <p:spPr/>
        <p:txBody>
          <a:bodyPr/>
          <a:lstStyle/>
          <a:p>
            <a:fld id="{6AAC8E61-AAC6-4EE8-99AB-1E9F27C3ED26}" type="slidenum">
              <a:rPr lang="nb-NO" smtClean="0"/>
              <a:t>9</a:t>
            </a:fld>
            <a:endParaRPr lang="nb-NO"/>
          </a:p>
        </p:txBody>
      </p:sp>
    </p:spTree>
    <p:extLst>
      <p:ext uri="{BB962C8B-B14F-4D97-AF65-F5344CB8AC3E}">
        <p14:creationId xmlns:p14="http://schemas.microsoft.com/office/powerpoint/2010/main" val="225116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[10] </a:t>
            </a:r>
            <a:r>
              <a:rPr lang="nb-NO" dirty="0" err="1" smtClean="0"/>
              <a:t>We</a:t>
            </a:r>
            <a:r>
              <a:rPr lang="nb-NO" baseline="0" dirty="0" smtClean="0"/>
              <a:t> have </a:t>
            </a:r>
            <a:r>
              <a:rPr lang="nb-NO" baseline="0" dirty="0" err="1" smtClean="0"/>
              <a:t>chosen</a:t>
            </a:r>
            <a:r>
              <a:rPr lang="nb-NO" baseline="0" dirty="0" smtClean="0"/>
              <a:t> to </a:t>
            </a:r>
            <a:r>
              <a:rPr lang="nb-NO" baseline="0" dirty="0" err="1" smtClean="0"/>
              <a:t>emphasize</a:t>
            </a:r>
            <a:r>
              <a:rPr lang="nb-NO" baseline="0" dirty="0" smtClean="0"/>
              <a:t> </a:t>
            </a:r>
            <a:r>
              <a:rPr lang="nb-NO" baseline="0" dirty="0" err="1" smtClean="0"/>
              <a:t>the</a:t>
            </a:r>
            <a:r>
              <a:rPr lang="nb-NO" baseline="0" dirty="0" smtClean="0"/>
              <a:t> </a:t>
            </a:r>
            <a:r>
              <a:rPr lang="nb-NO" baseline="0" dirty="0" err="1" smtClean="0"/>
              <a:t>difference</a:t>
            </a:r>
            <a:r>
              <a:rPr lang="nb-NO" baseline="0" dirty="0" smtClean="0"/>
              <a:t> </a:t>
            </a:r>
            <a:r>
              <a:rPr lang="nb-NO" baseline="0" dirty="0" err="1" smtClean="0"/>
              <a:t>between</a:t>
            </a:r>
            <a:r>
              <a:rPr lang="nb-NO" baseline="0" dirty="0" smtClean="0"/>
              <a:t> </a:t>
            </a:r>
            <a:r>
              <a:rPr lang="nb-NO" baseline="0" dirty="0" err="1" smtClean="0"/>
              <a:t>the</a:t>
            </a:r>
            <a:r>
              <a:rPr lang="nb-NO" baseline="0" dirty="0" smtClean="0"/>
              <a:t> </a:t>
            </a:r>
            <a:r>
              <a:rPr lang="nb-NO" baseline="0" dirty="0" err="1" smtClean="0"/>
              <a:t>two</a:t>
            </a:r>
            <a:r>
              <a:rPr lang="nb-NO" baseline="0" dirty="0" smtClean="0"/>
              <a:t>: The </a:t>
            </a:r>
            <a:r>
              <a:rPr lang="nb-NO" baseline="0" dirty="0" err="1" smtClean="0"/>
              <a:t>class</a:t>
            </a:r>
            <a:r>
              <a:rPr lang="nb-NO" baseline="0" dirty="0" smtClean="0"/>
              <a:t> </a:t>
            </a:r>
            <a:r>
              <a:rPr lang="nb-NO" baseline="0" dirty="0" err="1" smtClean="0"/>
              <a:t>number</a:t>
            </a:r>
            <a:r>
              <a:rPr lang="nb-NO" baseline="0" dirty="0" smtClean="0"/>
              <a:t> is a </a:t>
            </a:r>
            <a:r>
              <a:rPr lang="nb-NO" baseline="0" dirty="0" err="1" smtClean="0"/>
              <a:t>tool</a:t>
            </a:r>
            <a:r>
              <a:rPr lang="nb-NO" baseline="0" dirty="0" smtClean="0"/>
              <a:t> for </a:t>
            </a:r>
            <a:r>
              <a:rPr lang="nb-NO" baseline="0" dirty="0" err="1" smtClean="0"/>
              <a:t>retrieval</a:t>
            </a:r>
            <a:r>
              <a:rPr lang="nb-NO" baseline="0" dirty="0" smtClean="0"/>
              <a:t> </a:t>
            </a:r>
            <a:r>
              <a:rPr lang="nb-NO" baseline="0" dirty="0" err="1" smtClean="0"/>
              <a:t>through</a:t>
            </a:r>
            <a:r>
              <a:rPr lang="nb-NO" baseline="0" dirty="0" smtClean="0"/>
              <a:t> </a:t>
            </a:r>
            <a:r>
              <a:rPr lang="nb-NO" baseline="0" dirty="0" err="1" smtClean="0"/>
              <a:t>the</a:t>
            </a:r>
            <a:r>
              <a:rPr lang="nb-NO" baseline="0" dirty="0" smtClean="0"/>
              <a:t> </a:t>
            </a:r>
            <a:r>
              <a:rPr lang="nb-NO" baseline="0" dirty="0" err="1" smtClean="0"/>
              <a:t>catalogue</a:t>
            </a:r>
            <a:r>
              <a:rPr lang="nb-NO" baseline="0" dirty="0" smtClean="0"/>
              <a:t>. The shelf </a:t>
            </a:r>
            <a:r>
              <a:rPr lang="nb-NO" baseline="0" dirty="0" err="1" smtClean="0"/>
              <a:t>sign</a:t>
            </a:r>
            <a:r>
              <a:rPr lang="nb-NO" baseline="0" dirty="0" smtClean="0"/>
              <a:t> is a </a:t>
            </a:r>
            <a:r>
              <a:rPr lang="nb-NO" baseline="0" dirty="0" err="1" smtClean="0"/>
              <a:t>tool</a:t>
            </a:r>
            <a:r>
              <a:rPr lang="nb-NO" baseline="0" dirty="0" smtClean="0"/>
              <a:t> for </a:t>
            </a:r>
            <a:r>
              <a:rPr lang="nb-NO" baseline="0" dirty="0" err="1" smtClean="0"/>
              <a:t>reuse</a:t>
            </a:r>
            <a:r>
              <a:rPr lang="nb-NO" baseline="0" dirty="0" smtClean="0"/>
              <a:t> on </a:t>
            </a:r>
            <a:r>
              <a:rPr lang="nb-NO" baseline="0" dirty="0" err="1" smtClean="0"/>
              <a:t>the</a:t>
            </a:r>
            <a:r>
              <a:rPr lang="nb-NO" baseline="0" dirty="0" smtClean="0"/>
              <a:t> shelf. And </a:t>
            </a:r>
            <a:r>
              <a:rPr lang="nb-NO" baseline="0" dirty="0" err="1" smtClean="0"/>
              <a:t>they</a:t>
            </a:r>
            <a:r>
              <a:rPr lang="nb-NO" baseline="0" dirty="0" smtClean="0"/>
              <a:t> do not  </a:t>
            </a:r>
            <a:r>
              <a:rPr lang="nb-NO" baseline="0" dirty="0" err="1" smtClean="0"/>
              <a:t>need</a:t>
            </a:r>
            <a:r>
              <a:rPr lang="nb-NO" baseline="0" dirty="0" smtClean="0"/>
              <a:t> to be </a:t>
            </a:r>
            <a:r>
              <a:rPr lang="nb-NO" baseline="0" dirty="0" err="1" smtClean="0"/>
              <a:t>similar</a:t>
            </a:r>
            <a:r>
              <a:rPr lang="nb-NO" baseline="0" dirty="0" smtClean="0"/>
              <a:t>. This is a </a:t>
            </a:r>
            <a:r>
              <a:rPr lang="nb-NO" baseline="0" dirty="0" err="1" smtClean="0"/>
              <a:t>way</a:t>
            </a:r>
            <a:r>
              <a:rPr lang="nb-NO" baseline="0" dirty="0" smtClean="0"/>
              <a:t> to </a:t>
            </a:r>
            <a:r>
              <a:rPr lang="nb-NO" baseline="0" dirty="0" err="1" smtClean="0"/>
              <a:t>meet</a:t>
            </a:r>
            <a:r>
              <a:rPr lang="nb-NO" baseline="0" dirty="0" smtClean="0"/>
              <a:t> </a:t>
            </a:r>
            <a:r>
              <a:rPr lang="nb-NO" baseline="0" dirty="0" err="1" smtClean="0"/>
              <a:t>local</a:t>
            </a:r>
            <a:r>
              <a:rPr lang="nb-NO" baseline="0" dirty="0" smtClean="0"/>
              <a:t> </a:t>
            </a:r>
            <a:r>
              <a:rPr lang="nb-NO" baseline="0" dirty="0" err="1" smtClean="0"/>
              <a:t>needs</a:t>
            </a:r>
            <a:r>
              <a:rPr lang="nb-NO" baseline="0" dirty="0" smtClean="0"/>
              <a:t>, a </a:t>
            </a:r>
            <a:r>
              <a:rPr lang="nb-NO" baseline="0" dirty="0" err="1" smtClean="0"/>
              <a:t>library</a:t>
            </a:r>
            <a:r>
              <a:rPr lang="nb-NO" baseline="0" dirty="0" smtClean="0"/>
              <a:t> </a:t>
            </a:r>
            <a:r>
              <a:rPr lang="nb-NO" baseline="0" dirty="0" err="1" smtClean="0"/>
              <a:t>can</a:t>
            </a:r>
            <a:r>
              <a:rPr lang="nb-NO" baseline="0" dirty="0" smtClean="0"/>
              <a:t> </a:t>
            </a:r>
            <a:r>
              <a:rPr lang="nb-NO" baseline="0" dirty="0" err="1" smtClean="0"/>
              <a:t>put</a:t>
            </a:r>
            <a:r>
              <a:rPr lang="nb-NO" baseline="0" dirty="0" smtClean="0"/>
              <a:t> </a:t>
            </a:r>
            <a:r>
              <a:rPr lang="nb-NO" baseline="0" dirty="0" err="1" smtClean="0"/>
              <a:t>the</a:t>
            </a:r>
            <a:r>
              <a:rPr lang="nb-NO" baseline="0" dirty="0" smtClean="0"/>
              <a:t> </a:t>
            </a:r>
            <a:r>
              <a:rPr lang="nb-NO" baseline="0" dirty="0" err="1" smtClean="0"/>
              <a:t>books</a:t>
            </a:r>
            <a:r>
              <a:rPr lang="nb-NO" baseline="0" dirty="0" smtClean="0"/>
              <a:t> </a:t>
            </a:r>
            <a:r>
              <a:rPr lang="nb-NO" baseline="0" dirty="0" err="1" smtClean="0"/>
              <a:t>where</a:t>
            </a:r>
            <a:r>
              <a:rPr lang="nb-NO" baseline="0" dirty="0" smtClean="0"/>
              <a:t> </a:t>
            </a:r>
            <a:r>
              <a:rPr lang="nb-NO" baseline="0" dirty="0" err="1" smtClean="0"/>
              <a:t>they</a:t>
            </a:r>
            <a:r>
              <a:rPr lang="nb-NO" baseline="0" dirty="0" smtClean="0"/>
              <a:t> </a:t>
            </a:r>
            <a:r>
              <a:rPr lang="nb-NO" baseline="0" dirty="0" err="1" smtClean="0"/>
              <a:t>wnat</a:t>
            </a:r>
            <a:r>
              <a:rPr lang="nb-NO" baseline="0" dirty="0" smtClean="0"/>
              <a:t> </a:t>
            </a:r>
            <a:r>
              <a:rPr lang="nb-NO" baseline="0" dirty="0" err="1" smtClean="0"/>
              <a:t>onm</a:t>
            </a:r>
            <a:r>
              <a:rPr lang="nb-NO" baseline="0" dirty="0" smtClean="0"/>
              <a:t> </a:t>
            </a:r>
            <a:r>
              <a:rPr lang="nb-NO" baseline="0" dirty="0" err="1" smtClean="0"/>
              <a:t>the</a:t>
            </a:r>
            <a:r>
              <a:rPr lang="nb-NO" baseline="0" dirty="0" smtClean="0"/>
              <a:t> </a:t>
            </a:r>
            <a:r>
              <a:rPr lang="nb-NO" baseline="0" dirty="0" err="1" smtClean="0"/>
              <a:t>shelves</a:t>
            </a:r>
            <a:r>
              <a:rPr lang="nb-NO" baseline="0" dirty="0" smtClean="0"/>
              <a:t>, </a:t>
            </a:r>
            <a:r>
              <a:rPr lang="nb-NO" baseline="0" dirty="0" err="1" smtClean="0"/>
              <a:t>but</a:t>
            </a:r>
            <a:r>
              <a:rPr lang="nb-NO" baseline="0" dirty="0" smtClean="0"/>
              <a:t> </a:t>
            </a:r>
            <a:r>
              <a:rPr lang="nb-NO" baseline="0" dirty="0" err="1" smtClean="0"/>
              <a:t>they</a:t>
            </a:r>
            <a:r>
              <a:rPr lang="nb-NO" baseline="0" dirty="0" smtClean="0"/>
              <a:t> </a:t>
            </a:r>
            <a:r>
              <a:rPr lang="nb-NO" baseline="0" dirty="0" err="1" smtClean="0"/>
              <a:t>should</a:t>
            </a:r>
            <a:r>
              <a:rPr lang="nb-NO" baseline="0" dirty="0" smtClean="0"/>
              <a:t> </a:t>
            </a:r>
            <a:r>
              <a:rPr lang="nb-NO" baseline="0" dirty="0" err="1" smtClean="0"/>
              <a:t>follow</a:t>
            </a:r>
            <a:r>
              <a:rPr lang="nb-NO" baseline="0" dirty="0" smtClean="0"/>
              <a:t> </a:t>
            </a:r>
            <a:r>
              <a:rPr lang="nb-NO" baseline="0" dirty="0" err="1" smtClean="0"/>
              <a:t>the</a:t>
            </a:r>
            <a:r>
              <a:rPr lang="nb-NO" baseline="0" dirty="0" smtClean="0"/>
              <a:t> </a:t>
            </a:r>
            <a:r>
              <a:rPr lang="nb-NO" baseline="0" dirty="0" err="1" smtClean="0"/>
              <a:t>Dewey</a:t>
            </a:r>
            <a:r>
              <a:rPr lang="nb-NO" baseline="0" dirty="0" smtClean="0"/>
              <a:t> </a:t>
            </a:r>
            <a:r>
              <a:rPr lang="nb-NO" baseline="0" dirty="0" err="1" smtClean="0"/>
              <a:t>rules</a:t>
            </a:r>
            <a:r>
              <a:rPr lang="nb-NO" baseline="0" dirty="0" smtClean="0"/>
              <a:t> for </a:t>
            </a:r>
            <a:r>
              <a:rPr lang="nb-NO" baseline="0" dirty="0" err="1" smtClean="0"/>
              <a:t>classification</a:t>
            </a:r>
            <a:r>
              <a:rPr lang="nb-NO" baseline="0" dirty="0" smtClean="0"/>
              <a:t>. This is </a:t>
            </a:r>
            <a:r>
              <a:rPr lang="nb-NO" baseline="0" dirty="0" err="1" smtClean="0"/>
              <a:t>alsp</a:t>
            </a:r>
            <a:r>
              <a:rPr lang="nb-NO" baseline="0" dirty="0" smtClean="0"/>
              <a:t> a </a:t>
            </a:r>
            <a:r>
              <a:rPr lang="nb-NO" baseline="0" dirty="0" err="1" smtClean="0"/>
              <a:t>way</a:t>
            </a:r>
            <a:r>
              <a:rPr lang="nb-NO" baseline="0" dirty="0" smtClean="0"/>
              <a:t> </a:t>
            </a:r>
            <a:r>
              <a:rPr lang="nb-NO" baseline="0" dirty="0" err="1" smtClean="0"/>
              <a:t>of</a:t>
            </a:r>
            <a:r>
              <a:rPr lang="nb-NO" baseline="0" dirty="0" smtClean="0"/>
              <a:t> </a:t>
            </a:r>
            <a:r>
              <a:rPr lang="nb-NO" baseline="0" dirty="0" err="1" smtClean="0"/>
              <a:t>getting</a:t>
            </a:r>
            <a:r>
              <a:rPr lang="nb-NO" baseline="0" dirty="0" smtClean="0"/>
              <a:t> </a:t>
            </a:r>
            <a:r>
              <a:rPr lang="nb-NO" baseline="0" dirty="0" err="1" smtClean="0"/>
              <a:t>common</a:t>
            </a:r>
            <a:r>
              <a:rPr lang="nb-NO" baseline="0" dirty="0" smtClean="0"/>
              <a:t> </a:t>
            </a:r>
            <a:r>
              <a:rPr lang="nb-NO" baseline="0" dirty="0" err="1" smtClean="0"/>
              <a:t>practice</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6AAC8E61-AAC6-4EE8-99AB-1E9F27C3ED26}" type="slidenum">
              <a:rPr lang="nb-NO" smtClean="0"/>
              <a:t>10</a:t>
            </a:fld>
            <a:endParaRPr lang="nb-NO"/>
          </a:p>
        </p:txBody>
      </p:sp>
    </p:spTree>
    <p:extLst>
      <p:ext uri="{BB962C8B-B14F-4D97-AF65-F5344CB8AC3E}">
        <p14:creationId xmlns:p14="http://schemas.microsoft.com/office/powerpoint/2010/main" val="379171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[11] Share the numbers you build in Norwegian </a:t>
            </a:r>
            <a:r>
              <a:rPr lang="en-US" dirty="0" err="1"/>
              <a:t>WebDewey</a:t>
            </a:r>
            <a:r>
              <a:rPr lang="en-US" dirty="0"/>
              <a:t>. Through the training courses, we emphasized the number building. The courses lasted two days, with one day of number building,. It is a little complicated, and needs a lot of training. Why we think the </a:t>
            </a:r>
            <a:r>
              <a:rPr lang="en-US" dirty="0" err="1"/>
              <a:t>the</a:t>
            </a:r>
            <a:r>
              <a:rPr lang="en-US" dirty="0"/>
              <a:t> national number building is important, is that we think the classification work will be easier. We will have a lot of built </a:t>
            </a:r>
            <a:r>
              <a:rPr lang="en-US" dirty="0" err="1"/>
              <a:t>numbesr</a:t>
            </a:r>
            <a:r>
              <a:rPr lang="en-US" dirty="0"/>
              <a:t>, and you will see the [</a:t>
            </a:r>
            <a:r>
              <a:rPr lang="en-US" dirty="0" err="1"/>
              <a:t>mønster</a:t>
            </a:r>
            <a:r>
              <a:rPr lang="en-US" dirty="0"/>
              <a:t>], even if the number you are looking for is not built in </a:t>
            </a:r>
            <a:r>
              <a:rPr lang="en-US" dirty="0" err="1"/>
              <a:t>WebDewey</a:t>
            </a:r>
            <a:r>
              <a:rPr lang="en-US" dirty="0"/>
              <a:t>. It will also facilitate the retrieval in end user services. We will have much more index terms on different built topics.  </a:t>
            </a:r>
            <a:endParaRPr lang="nb-NO" dirty="0"/>
          </a:p>
        </p:txBody>
      </p:sp>
      <p:sp>
        <p:nvSpPr>
          <p:cNvPr id="4" name="Plassholder for lysbildenummer 3"/>
          <p:cNvSpPr>
            <a:spLocks noGrp="1"/>
          </p:cNvSpPr>
          <p:nvPr>
            <p:ph type="sldNum" sz="quarter" idx="10"/>
          </p:nvPr>
        </p:nvSpPr>
        <p:spPr/>
        <p:txBody>
          <a:bodyPr/>
          <a:lstStyle/>
          <a:p>
            <a:fld id="{6AAC8E61-AAC6-4EE8-99AB-1E9F27C3ED26}" type="slidenum">
              <a:rPr lang="nb-NO" smtClean="0"/>
              <a:t>11</a:t>
            </a:fld>
            <a:endParaRPr lang="nb-NO"/>
          </a:p>
        </p:txBody>
      </p:sp>
    </p:spTree>
    <p:extLst>
      <p:ext uri="{BB962C8B-B14F-4D97-AF65-F5344CB8AC3E}">
        <p14:creationId xmlns:p14="http://schemas.microsoft.com/office/powerpoint/2010/main" val="3127557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0" name="Rettvinklet trekan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b-NO" smtClean="0"/>
              <a:t>Klikk for å redigere tittelstil</a:t>
            </a:r>
            <a:endParaRPr kumimoji="0" lang="en-US"/>
          </a:p>
        </p:txBody>
      </p:sp>
      <p:sp>
        <p:nvSpPr>
          <p:cNvPr id="17" name="Undertit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b-NO" smtClean="0"/>
              <a:t>Klikk for å redigere undertittelstil i malen</a:t>
            </a:r>
            <a:endParaRPr kumimoji="0" lang="en-US"/>
          </a:p>
        </p:txBody>
      </p:sp>
      <p:grpSp>
        <p:nvGrpSpPr>
          <p:cNvPr id="2" name="Gruppe 1"/>
          <p:cNvGrpSpPr/>
          <p:nvPr/>
        </p:nvGrpSpPr>
        <p:grpSpPr>
          <a:xfrm>
            <a:off x="-3765" y="4953000"/>
            <a:ext cx="9147765" cy="1912088"/>
            <a:chOff x="-3765" y="4832896"/>
            <a:chExt cx="9147765" cy="2032192"/>
          </a:xfrm>
        </p:grpSpPr>
        <p:sp>
          <p:nvSpPr>
            <p:cNvPr id="7" name="Frihånds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ihånds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ihånds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tt linje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lassholder for dato 29"/>
          <p:cNvSpPr>
            <a:spLocks noGrp="1"/>
          </p:cNvSpPr>
          <p:nvPr>
            <p:ph type="dt" sz="half" idx="10"/>
          </p:nvPr>
        </p:nvSpPr>
        <p:spPr/>
        <p:txBody>
          <a:bodyPr/>
          <a:lstStyle>
            <a:lvl1pPr>
              <a:defRPr>
                <a:solidFill>
                  <a:srgbClr val="FFFFFF"/>
                </a:solidFill>
              </a:defRPr>
            </a:lvl1pPr>
            <a:extLst/>
          </a:lstStyle>
          <a:p>
            <a:fld id="{D4C0F5B5-4A5D-4542-BA05-7AA7A3456607}" type="datetimeFigureOut">
              <a:rPr lang="nb-NO" smtClean="0"/>
              <a:t>27.06.2017</a:t>
            </a:fld>
            <a:endParaRPr lang="nb-NO"/>
          </a:p>
        </p:txBody>
      </p:sp>
      <p:sp>
        <p:nvSpPr>
          <p:cNvPr id="19" name="Plassholder for bunntekst 18"/>
          <p:cNvSpPr>
            <a:spLocks noGrp="1"/>
          </p:cNvSpPr>
          <p:nvPr>
            <p:ph type="ftr" sz="quarter" idx="11"/>
          </p:nvPr>
        </p:nvSpPr>
        <p:spPr/>
        <p:txBody>
          <a:bodyPr/>
          <a:lstStyle>
            <a:lvl1pPr>
              <a:defRPr>
                <a:solidFill>
                  <a:schemeClr val="accent1">
                    <a:tint val="20000"/>
                  </a:schemeClr>
                </a:solidFill>
              </a:defRPr>
            </a:lvl1pPr>
            <a:extLst/>
          </a:lstStyle>
          <a:p>
            <a:endParaRPr lang="nb-NO"/>
          </a:p>
        </p:txBody>
      </p:sp>
      <p:sp>
        <p:nvSpPr>
          <p:cNvPr id="27" name="Plassholder for lysbildenummer 26"/>
          <p:cNvSpPr>
            <a:spLocks noGrp="1"/>
          </p:cNvSpPr>
          <p:nvPr>
            <p:ph type="sldNum" sz="quarter" idx="12"/>
          </p:nvPr>
        </p:nvSpPr>
        <p:spPr/>
        <p:txBody>
          <a:bodyPr/>
          <a:lstStyle>
            <a:lvl1pPr>
              <a:defRPr>
                <a:solidFill>
                  <a:srgbClr val="FFFFFF"/>
                </a:solidFill>
              </a:defRPr>
            </a:lvl1pPr>
            <a:extLst/>
          </a:lstStyle>
          <a:p>
            <a:fld id="{D5EE6038-F9CC-4AE6-AA22-D132F14D5416}" type="slidenum">
              <a:rPr lang="nb-NO" smtClean="0"/>
              <a:t>‹N°›</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457200" y="1481329"/>
            <a:ext cx="8229600" cy="4386071"/>
          </a:xfrm>
        </p:spPr>
        <p:txBody>
          <a:bodyPr vert="eaVert"/>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extLst/>
          </a:lstStyle>
          <a:p>
            <a:fld id="{D4C0F5B5-4A5D-4542-BA05-7AA7A3456607}" type="datetimeFigureOut">
              <a:rPr lang="nb-NO" smtClean="0"/>
              <a:t>27.06.2017</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D5EE6038-F9CC-4AE6-AA22-D132F14D5416}" type="slidenum">
              <a:rPr lang="nb-NO" smtClean="0"/>
              <a:t>‹N°›</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44013" y="274640"/>
            <a:ext cx="1777470" cy="5592761"/>
          </a:xfrm>
        </p:spPr>
        <p:txBody>
          <a:bodyPr vert="eaVert"/>
          <a:lstStyle>
            <a:extLs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457200" y="274641"/>
            <a:ext cx="6324600" cy="5592760"/>
          </a:xfrm>
        </p:spPr>
        <p:txBody>
          <a:bodyPr vert="eaVert"/>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extLst/>
          </a:lstStyle>
          <a:p>
            <a:fld id="{D4C0F5B5-4A5D-4542-BA05-7AA7A3456607}" type="datetimeFigureOut">
              <a:rPr lang="nb-NO" smtClean="0"/>
              <a:t>27.06.2017</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D5EE6038-F9CC-4AE6-AA22-D132F14D5416}" type="slidenum">
              <a:rPr lang="nb-NO" smtClean="0"/>
              <a:t>‹N°›</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extLst/>
          </a:lstStyle>
          <a:p>
            <a:fld id="{D4C0F5B5-4A5D-4542-BA05-7AA7A3456607}" type="datetimeFigureOut">
              <a:rPr lang="nb-NO" smtClean="0"/>
              <a:t>27.06.2017</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D5EE6038-F9CC-4AE6-AA22-D132F14D5416}" type="slidenum">
              <a:rPr lang="nb-NO" smtClean="0"/>
              <a:t>‹N°›</a:t>
            </a:fld>
            <a:endParaRPr lang="nb-NO"/>
          </a:p>
        </p:txBody>
      </p:sp>
      <p:sp>
        <p:nvSpPr>
          <p:cNvPr id="7" name="Tittel 6"/>
          <p:cNvSpPr>
            <a:spLocks noGrp="1"/>
          </p:cNvSpPr>
          <p:nvPr>
            <p:ph type="title"/>
          </p:nvPr>
        </p:nvSpPr>
        <p:spPr/>
        <p:txBody>
          <a:bodyPr rtlCol="0"/>
          <a:lstStyle>
            <a:extLst/>
          </a:lstStyle>
          <a:p>
            <a:r>
              <a:rPr kumimoji="0" lang="nb-NO" smtClean="0"/>
              <a:t>Klikk for å redigere tittelstil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b-NO" smtClean="0"/>
              <a:t>Klikk for å redigere tittelstil</a:t>
            </a:r>
            <a:endParaRPr kumimoji="0" lang="en-US"/>
          </a:p>
        </p:txBody>
      </p:sp>
      <p:sp>
        <p:nvSpPr>
          <p:cNvPr id="3" name="Plassholder f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b-NO" smtClean="0"/>
              <a:t>Klikk for å redigere tekststiler i malen</a:t>
            </a:r>
          </a:p>
        </p:txBody>
      </p:sp>
      <p:sp>
        <p:nvSpPr>
          <p:cNvPr id="4" name="Plassholder for dato 3"/>
          <p:cNvSpPr>
            <a:spLocks noGrp="1"/>
          </p:cNvSpPr>
          <p:nvPr>
            <p:ph type="dt" sz="half" idx="10"/>
          </p:nvPr>
        </p:nvSpPr>
        <p:spPr/>
        <p:txBody>
          <a:bodyPr/>
          <a:lstStyle>
            <a:extLst/>
          </a:lstStyle>
          <a:p>
            <a:fld id="{D4C0F5B5-4A5D-4542-BA05-7AA7A3456607}" type="datetimeFigureOut">
              <a:rPr lang="nb-NO" smtClean="0"/>
              <a:t>27.06.2017</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D5EE6038-F9CC-4AE6-AA22-D132F14D5416}" type="slidenum">
              <a:rPr lang="nb-NO" smtClean="0"/>
              <a:t>‹N°›</a:t>
            </a:fld>
            <a:endParaRPr lang="nb-NO"/>
          </a:p>
        </p:txBody>
      </p:sp>
      <p:sp>
        <p:nvSpPr>
          <p:cNvPr id="7" name="Vinkelteg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inkelteg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bg>
      <p:bgRef idx="1002">
        <a:schemeClr val="bg1"/>
      </p:bgRef>
    </p:bg>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innhol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extLst/>
          </a:lstStyle>
          <a:p>
            <a:fld id="{D4C0F5B5-4A5D-4542-BA05-7AA7A3456607}" type="datetimeFigureOut">
              <a:rPr lang="nb-NO" smtClean="0"/>
              <a:t>27.06.2017</a:t>
            </a:fld>
            <a:endParaRPr lang="nb-NO"/>
          </a:p>
        </p:txBody>
      </p:sp>
      <p:sp>
        <p:nvSpPr>
          <p:cNvPr id="6" name="Plassholder for bunntekst 5"/>
          <p:cNvSpPr>
            <a:spLocks noGrp="1"/>
          </p:cNvSpPr>
          <p:nvPr>
            <p:ph type="ftr" sz="quarter" idx="11"/>
          </p:nvPr>
        </p:nvSpPr>
        <p:spPr/>
        <p:txBody>
          <a:bodyPr/>
          <a:lstStyle>
            <a:extLst/>
          </a:lstStyle>
          <a:p>
            <a:endParaRPr lang="nb-NO"/>
          </a:p>
        </p:txBody>
      </p:sp>
      <p:sp>
        <p:nvSpPr>
          <p:cNvPr id="7" name="Plassholder for lysbildenummer 6"/>
          <p:cNvSpPr>
            <a:spLocks noGrp="1"/>
          </p:cNvSpPr>
          <p:nvPr>
            <p:ph type="sldNum" sz="quarter" idx="12"/>
          </p:nvPr>
        </p:nvSpPr>
        <p:spPr/>
        <p:txBody>
          <a:bodyPr/>
          <a:lstStyle>
            <a:extLst/>
          </a:lstStyle>
          <a:p>
            <a:fld id="{D5EE6038-F9CC-4AE6-AA22-D132F14D5416}" type="slidenum">
              <a:rPr lang="nb-NO" smtClean="0"/>
              <a:t>‹N°›</a:t>
            </a:fld>
            <a:endParaRPr lang="nb-NO"/>
          </a:p>
        </p:txBody>
      </p:sp>
      <p:sp>
        <p:nvSpPr>
          <p:cNvPr id="8" name="Tittel 7"/>
          <p:cNvSpPr>
            <a:spLocks noGrp="1"/>
          </p:cNvSpPr>
          <p:nvPr>
            <p:ph type="title"/>
          </p:nvPr>
        </p:nvSpPr>
        <p:spPr/>
        <p:txBody>
          <a:bodyPr rtlCol="0"/>
          <a:lstStyle>
            <a:extLst/>
          </a:lstStyle>
          <a:p>
            <a:r>
              <a:rPr kumimoji="0" lang="nb-NO" smtClean="0"/>
              <a:t>Klikk for å redigere tittelstil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bg>
      <p:bgRef idx="1003">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8229600" cy="1143000"/>
          </a:xfrm>
        </p:spPr>
        <p:txBody>
          <a:bodyPr anchor="ctr"/>
          <a:lstStyle>
            <a:lvl1pPr>
              <a:defRPr/>
            </a:lvl1pPr>
            <a:extLst/>
          </a:lstStyle>
          <a:p>
            <a:r>
              <a:rPr kumimoji="0" lang="nb-NO" smtClean="0"/>
              <a:t>Klikk for å redigere tittelstil</a:t>
            </a:r>
            <a:endParaRPr kumimoji="0" lang="en-US"/>
          </a:p>
        </p:txBody>
      </p:sp>
      <p:sp>
        <p:nvSpPr>
          <p:cNvPr id="3" name="Plassholder f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b-NO" smtClean="0"/>
              <a:t>Klikk for å redigere tekststiler i malen</a:t>
            </a:r>
          </a:p>
        </p:txBody>
      </p:sp>
      <p:sp>
        <p:nvSpPr>
          <p:cNvPr id="4" name="Plassholder f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b-NO" smtClean="0"/>
              <a:t>Klikk for å redigere tekststiler i malen</a:t>
            </a:r>
          </a:p>
        </p:txBody>
      </p:sp>
      <p:sp>
        <p:nvSpPr>
          <p:cNvPr id="5" name="Plassholder for innhol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6" name="Plassholder for innhol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7" name="Plassholder for dato 6"/>
          <p:cNvSpPr>
            <a:spLocks noGrp="1"/>
          </p:cNvSpPr>
          <p:nvPr>
            <p:ph type="dt" sz="half" idx="10"/>
          </p:nvPr>
        </p:nvSpPr>
        <p:spPr/>
        <p:txBody>
          <a:bodyPr/>
          <a:lstStyle>
            <a:extLst/>
          </a:lstStyle>
          <a:p>
            <a:fld id="{D4C0F5B5-4A5D-4542-BA05-7AA7A3456607}" type="datetimeFigureOut">
              <a:rPr lang="nb-NO" smtClean="0"/>
              <a:t>27.06.2017</a:t>
            </a:fld>
            <a:endParaRPr lang="nb-NO"/>
          </a:p>
        </p:txBody>
      </p:sp>
      <p:sp>
        <p:nvSpPr>
          <p:cNvPr id="8" name="Plassholder for bunntekst 7"/>
          <p:cNvSpPr>
            <a:spLocks noGrp="1"/>
          </p:cNvSpPr>
          <p:nvPr>
            <p:ph type="ftr" sz="quarter" idx="11"/>
          </p:nvPr>
        </p:nvSpPr>
        <p:spPr/>
        <p:txBody>
          <a:bodyPr/>
          <a:lstStyle>
            <a:extLst/>
          </a:lstStyle>
          <a:p>
            <a:endParaRPr lang="nb-NO"/>
          </a:p>
        </p:txBody>
      </p:sp>
      <p:sp>
        <p:nvSpPr>
          <p:cNvPr id="9" name="Plassholder for lysbildenummer 8"/>
          <p:cNvSpPr>
            <a:spLocks noGrp="1"/>
          </p:cNvSpPr>
          <p:nvPr>
            <p:ph type="sldNum" sz="quarter" idx="12"/>
          </p:nvPr>
        </p:nvSpPr>
        <p:spPr/>
        <p:txBody>
          <a:bodyPr/>
          <a:lstStyle>
            <a:extLst/>
          </a:lstStyle>
          <a:p>
            <a:fld id="{D5EE6038-F9CC-4AE6-AA22-D132F14D5416}" type="slidenum">
              <a:rPr lang="nb-NO" smtClean="0"/>
              <a:t>‹N°›</a:t>
            </a:fld>
            <a:endParaRPr lang="nb-N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bg>
      <p:bgRef idx="1002">
        <a:schemeClr val="bg1"/>
      </p:bgRef>
    </p:bg>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extLst/>
          </a:lstStyle>
          <a:p>
            <a:fld id="{D4C0F5B5-4A5D-4542-BA05-7AA7A3456607}" type="datetimeFigureOut">
              <a:rPr lang="nb-NO" smtClean="0"/>
              <a:t>27.06.2017</a:t>
            </a:fld>
            <a:endParaRPr lang="nb-NO"/>
          </a:p>
        </p:txBody>
      </p:sp>
      <p:sp>
        <p:nvSpPr>
          <p:cNvPr id="4" name="Plassholder for bunntekst 3"/>
          <p:cNvSpPr>
            <a:spLocks noGrp="1"/>
          </p:cNvSpPr>
          <p:nvPr>
            <p:ph type="ftr" sz="quarter" idx="11"/>
          </p:nvPr>
        </p:nvSpPr>
        <p:spPr/>
        <p:txBody>
          <a:bodyPr/>
          <a:lstStyle>
            <a:extLst/>
          </a:lstStyle>
          <a:p>
            <a:endParaRPr lang="nb-NO"/>
          </a:p>
        </p:txBody>
      </p:sp>
      <p:sp>
        <p:nvSpPr>
          <p:cNvPr id="5" name="Plassholder for lysbildenummer 4"/>
          <p:cNvSpPr>
            <a:spLocks noGrp="1"/>
          </p:cNvSpPr>
          <p:nvPr>
            <p:ph type="sldNum" sz="quarter" idx="12"/>
          </p:nvPr>
        </p:nvSpPr>
        <p:spPr/>
        <p:txBody>
          <a:bodyPr/>
          <a:lstStyle>
            <a:extLst/>
          </a:lstStyle>
          <a:p>
            <a:fld id="{D5EE6038-F9CC-4AE6-AA22-D132F14D5416}" type="slidenum">
              <a:rPr lang="nb-NO" smtClean="0"/>
              <a:t>‹N°›</a:t>
            </a:fld>
            <a:endParaRPr lang="nb-NO"/>
          </a:p>
        </p:txBody>
      </p:sp>
      <p:sp>
        <p:nvSpPr>
          <p:cNvPr id="6" name="Tittel 5"/>
          <p:cNvSpPr>
            <a:spLocks noGrp="1"/>
          </p:cNvSpPr>
          <p:nvPr>
            <p:ph type="title"/>
          </p:nvPr>
        </p:nvSpPr>
        <p:spPr/>
        <p:txBody>
          <a:bodyPr rtlCol="0"/>
          <a:lstStyle>
            <a:extLst/>
          </a:lstStyle>
          <a:p>
            <a:r>
              <a:rPr kumimoji="0" lang="nb-NO" smtClean="0"/>
              <a:t>Klikk for å redigere tittelstil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extLst/>
          </a:lstStyle>
          <a:p>
            <a:fld id="{D4C0F5B5-4A5D-4542-BA05-7AA7A3456607}" type="datetimeFigureOut">
              <a:rPr lang="nb-NO" smtClean="0"/>
              <a:t>27.06.2017</a:t>
            </a:fld>
            <a:endParaRPr lang="nb-NO"/>
          </a:p>
        </p:txBody>
      </p:sp>
      <p:sp>
        <p:nvSpPr>
          <p:cNvPr id="3" name="Plassholder for bunntekst 2"/>
          <p:cNvSpPr>
            <a:spLocks noGrp="1"/>
          </p:cNvSpPr>
          <p:nvPr>
            <p:ph type="ftr" sz="quarter" idx="11"/>
          </p:nvPr>
        </p:nvSpPr>
        <p:spPr/>
        <p:txBody>
          <a:bodyPr/>
          <a:lstStyle>
            <a:extLst/>
          </a:lstStyle>
          <a:p>
            <a:endParaRPr lang="nb-NO"/>
          </a:p>
        </p:txBody>
      </p:sp>
      <p:sp>
        <p:nvSpPr>
          <p:cNvPr id="4" name="Plassholder for lysbildenummer 3"/>
          <p:cNvSpPr>
            <a:spLocks noGrp="1"/>
          </p:cNvSpPr>
          <p:nvPr>
            <p:ph type="sldNum" sz="quarter" idx="12"/>
          </p:nvPr>
        </p:nvSpPr>
        <p:spPr/>
        <p:txBody>
          <a:bodyPr/>
          <a:lstStyle>
            <a:extLst/>
          </a:lstStyle>
          <a:p>
            <a:fld id="{D5EE6038-F9CC-4AE6-AA22-D132F14D5416}" type="slidenum">
              <a:rPr lang="nb-NO" smtClean="0"/>
              <a:t>‹N°›</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bg>
      <p:bgRef idx="1003">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b-NO" smtClean="0"/>
              <a:t>Klikk for å redigere tittelstil</a:t>
            </a:r>
            <a:endParaRPr kumimoji="0" lang="en-US"/>
          </a:p>
        </p:txBody>
      </p:sp>
      <p:sp>
        <p:nvSpPr>
          <p:cNvPr id="3" name="Plassholder f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b-NO" smtClean="0"/>
              <a:t>Klikk for å redigere tekststiler i malen</a:t>
            </a:r>
          </a:p>
        </p:txBody>
      </p:sp>
      <p:sp>
        <p:nvSpPr>
          <p:cNvPr id="4" name="Plassholder for innhol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a:xfrm>
            <a:off x="6727032" y="6407944"/>
            <a:ext cx="1920240" cy="365760"/>
          </a:xfrm>
        </p:spPr>
        <p:txBody>
          <a:bodyPr/>
          <a:lstStyle>
            <a:extLst/>
          </a:lstStyle>
          <a:p>
            <a:fld id="{D4C0F5B5-4A5D-4542-BA05-7AA7A3456607}" type="datetimeFigureOut">
              <a:rPr lang="nb-NO" smtClean="0"/>
              <a:t>27.06.2017</a:t>
            </a:fld>
            <a:endParaRPr lang="nb-NO"/>
          </a:p>
        </p:txBody>
      </p:sp>
      <p:sp>
        <p:nvSpPr>
          <p:cNvPr id="6" name="Plassholder for bunntekst 5"/>
          <p:cNvSpPr>
            <a:spLocks noGrp="1"/>
          </p:cNvSpPr>
          <p:nvPr>
            <p:ph type="ftr" sz="quarter" idx="11"/>
          </p:nvPr>
        </p:nvSpPr>
        <p:spPr/>
        <p:txBody>
          <a:bodyPr/>
          <a:lstStyle>
            <a:extLst/>
          </a:lstStyle>
          <a:p>
            <a:endParaRPr lang="nb-NO"/>
          </a:p>
        </p:txBody>
      </p:sp>
      <p:sp>
        <p:nvSpPr>
          <p:cNvPr id="7" name="Plassholder for lysbildenummer 6"/>
          <p:cNvSpPr>
            <a:spLocks noGrp="1"/>
          </p:cNvSpPr>
          <p:nvPr>
            <p:ph type="sldNum" sz="quarter" idx="12"/>
          </p:nvPr>
        </p:nvSpPr>
        <p:spPr/>
        <p:txBody>
          <a:bodyPr/>
          <a:lstStyle>
            <a:extLst/>
          </a:lstStyle>
          <a:p>
            <a:fld id="{D5EE6038-F9CC-4AE6-AA22-D132F14D5416}" type="slidenum">
              <a:rPr lang="nb-NO" smtClean="0"/>
              <a:t>‹N°›</a:t>
            </a:fld>
            <a:endParaRPr lang="nb-N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bg>
      <p:bgRef idx="1002">
        <a:schemeClr val="bg1"/>
      </p:bgRef>
    </p:bg>
    <p:spTree>
      <p:nvGrpSpPr>
        <p:cNvPr id="1" name=""/>
        <p:cNvGrpSpPr/>
        <p:nvPr/>
      </p:nvGrpSpPr>
      <p:grpSpPr>
        <a:xfrm>
          <a:off x="0" y="0"/>
          <a:ext cx="0" cy="0"/>
          <a:chOff x="0" y="0"/>
          <a:chExt cx="0" cy="0"/>
        </a:xfrm>
      </p:grpSpPr>
      <p:sp>
        <p:nvSpPr>
          <p:cNvPr id="4" name="Plassholder f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b-NO" smtClean="0"/>
              <a:t>Klikk for å redigere tekststiler i malen</a:t>
            </a:r>
          </a:p>
        </p:txBody>
      </p:sp>
      <p:sp>
        <p:nvSpPr>
          <p:cNvPr id="3" name="Plassholder for bild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b-NO" smtClean="0"/>
              <a:t>Klikk ikonet for å legge til et bilde</a:t>
            </a:r>
            <a:endParaRPr kumimoji="0" lang="en-US" dirty="0"/>
          </a:p>
        </p:txBody>
      </p:sp>
      <p:sp>
        <p:nvSpPr>
          <p:cNvPr id="5" name="Plassholder for dato 4"/>
          <p:cNvSpPr>
            <a:spLocks noGrp="1"/>
          </p:cNvSpPr>
          <p:nvPr>
            <p:ph type="dt" sz="half" idx="10"/>
          </p:nvPr>
        </p:nvSpPr>
        <p:spPr/>
        <p:txBody>
          <a:bodyPr/>
          <a:lstStyle>
            <a:lvl1pPr>
              <a:defRPr>
                <a:solidFill>
                  <a:schemeClr val="tx1"/>
                </a:solidFill>
              </a:defRPr>
            </a:lvl1pPr>
            <a:extLst/>
          </a:lstStyle>
          <a:p>
            <a:fld id="{D4C0F5B5-4A5D-4542-BA05-7AA7A3456607}" type="datetimeFigureOut">
              <a:rPr lang="nb-NO" smtClean="0"/>
              <a:t>27.06.2017</a:t>
            </a:fld>
            <a:endParaRPr lang="nb-NO"/>
          </a:p>
        </p:txBody>
      </p:sp>
      <p:sp>
        <p:nvSpPr>
          <p:cNvPr id="6" name="Plassholder for bunn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b-NO"/>
          </a:p>
        </p:txBody>
      </p:sp>
      <p:sp>
        <p:nvSpPr>
          <p:cNvPr id="7" name="Plassholder for lysbildenummer 6"/>
          <p:cNvSpPr>
            <a:spLocks noGrp="1"/>
          </p:cNvSpPr>
          <p:nvPr>
            <p:ph type="sldNum" sz="quarter" idx="12"/>
          </p:nvPr>
        </p:nvSpPr>
        <p:spPr/>
        <p:txBody>
          <a:bodyPr/>
          <a:lstStyle>
            <a:lvl1pPr>
              <a:defRPr>
                <a:solidFill>
                  <a:schemeClr val="tx1"/>
                </a:solidFill>
              </a:defRPr>
            </a:lvl1pPr>
            <a:extLst/>
          </a:lstStyle>
          <a:p>
            <a:fld id="{D5EE6038-F9CC-4AE6-AA22-D132F14D5416}" type="slidenum">
              <a:rPr lang="nb-NO" smtClean="0"/>
              <a:t>‹N°›</a:t>
            </a:fld>
            <a:endParaRPr lang="nb-NO"/>
          </a:p>
        </p:txBody>
      </p:sp>
      <p:sp>
        <p:nvSpPr>
          <p:cNvPr id="2" name="Tit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b-NO" smtClean="0"/>
              <a:t>Klikk for å redigere tittelstil</a:t>
            </a:r>
            <a:endParaRPr kumimoji="0" lang="en-US"/>
          </a:p>
        </p:txBody>
      </p:sp>
      <p:sp>
        <p:nvSpPr>
          <p:cNvPr id="8" name="Frihånds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ihånds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ttvinklet trekan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tt linje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inkelteg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inkelteg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ihånds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ihånds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ttvinklet trekan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tt linje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lassholder for tit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b-NO" smtClean="0"/>
              <a:t>Klikk for å redigere tittelstil</a:t>
            </a:r>
            <a:endParaRPr kumimoji="0" lang="en-US"/>
          </a:p>
        </p:txBody>
      </p:sp>
      <p:sp>
        <p:nvSpPr>
          <p:cNvPr id="30" name="Plassholder f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10" name="Plassholder for dato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4C0F5B5-4A5D-4542-BA05-7AA7A3456607}" type="datetimeFigureOut">
              <a:rPr lang="nb-NO" smtClean="0"/>
              <a:t>27.06.2017</a:t>
            </a:fld>
            <a:endParaRPr lang="nb-NO"/>
          </a:p>
        </p:txBody>
      </p:sp>
      <p:sp>
        <p:nvSpPr>
          <p:cNvPr id="22" name="Plassholder for bunn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b-NO"/>
          </a:p>
        </p:txBody>
      </p:sp>
      <p:sp>
        <p:nvSpPr>
          <p:cNvPr id="18" name="Plassholder for lysbilde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EE6038-F9CC-4AE6-AA22-D132F14D5416}" type="slidenum">
              <a:rPr lang="nb-NO" smtClean="0"/>
              <a:t>‹N°›</a:t>
            </a:fld>
            <a:endParaRPr lang="nb-NO"/>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uo.uio.no/bitstream/handle/10852/50295/Dewey_klassifiseringspraksis_UBO_endelig.pdf?sequence=1&amp;isAllowed=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ibliotekutvikling.no/ressurser/kunnskapsorganisering/verktoykasse-for-kunnskapsorganisering/webdewey/anbefalinger-bruk-norsk-webdewe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err="1" smtClean="0"/>
              <a:t>Sharing</a:t>
            </a:r>
            <a:r>
              <a:rPr lang="nb-NO" dirty="0" smtClean="0"/>
              <a:t> </a:t>
            </a:r>
            <a:r>
              <a:rPr lang="nb-NO" dirty="0" err="1" smtClean="0"/>
              <a:t>classification</a:t>
            </a:r>
            <a:r>
              <a:rPr lang="nb-NO" dirty="0" smtClean="0"/>
              <a:t> data in Norway : </a:t>
            </a:r>
            <a:r>
              <a:rPr lang="nb-NO" dirty="0" err="1" smtClean="0"/>
              <a:t>cooperation</a:t>
            </a:r>
            <a:r>
              <a:rPr lang="nb-NO" dirty="0" smtClean="0"/>
              <a:t> and </a:t>
            </a:r>
            <a:r>
              <a:rPr lang="nb-NO" dirty="0" err="1" smtClean="0"/>
              <a:t>reuse</a:t>
            </a:r>
            <a:r>
              <a:rPr lang="nb-NO" dirty="0" smtClean="0"/>
              <a:t> </a:t>
            </a:r>
            <a:endParaRPr lang="nb-NO" dirty="0"/>
          </a:p>
        </p:txBody>
      </p:sp>
      <p:sp>
        <p:nvSpPr>
          <p:cNvPr id="3" name="Undertittel 2"/>
          <p:cNvSpPr>
            <a:spLocks noGrp="1"/>
          </p:cNvSpPr>
          <p:nvPr>
            <p:ph type="subTitle" idx="1"/>
          </p:nvPr>
        </p:nvSpPr>
        <p:spPr/>
        <p:txBody>
          <a:bodyPr>
            <a:normAutofit/>
          </a:bodyPr>
          <a:lstStyle/>
          <a:p>
            <a:r>
              <a:rPr lang="nb-NO" dirty="0" smtClean="0"/>
              <a:t>Ingebjørg Rype, National Library    </a:t>
            </a:r>
          </a:p>
          <a:p>
            <a:r>
              <a:rPr lang="nb-NO" dirty="0" smtClean="0"/>
              <a:t>Unni Knutsen, Oslo </a:t>
            </a:r>
            <a:r>
              <a:rPr lang="nb-NO" dirty="0" err="1" smtClean="0"/>
              <a:t>University</a:t>
            </a:r>
            <a:r>
              <a:rPr lang="nb-NO" dirty="0" smtClean="0"/>
              <a:t> Library               </a:t>
            </a:r>
          </a:p>
        </p:txBody>
      </p:sp>
    </p:spTree>
    <p:extLst>
      <p:ext uri="{BB962C8B-B14F-4D97-AF65-F5344CB8AC3E}">
        <p14:creationId xmlns:p14="http://schemas.microsoft.com/office/powerpoint/2010/main" val="3088463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r>
              <a:rPr lang="nb-NO" dirty="0" smtClean="0"/>
              <a:t>Be </a:t>
            </a:r>
            <a:r>
              <a:rPr lang="nb-NO" dirty="0" err="1" smtClean="0"/>
              <a:t>aware</a:t>
            </a:r>
            <a:r>
              <a:rPr lang="nb-NO" dirty="0" smtClean="0"/>
              <a:t> </a:t>
            </a:r>
            <a:r>
              <a:rPr lang="nb-NO" dirty="0" err="1" smtClean="0"/>
              <a:t>of</a:t>
            </a:r>
            <a:r>
              <a:rPr lang="nb-NO" dirty="0" smtClean="0"/>
              <a:t> different </a:t>
            </a:r>
            <a:r>
              <a:rPr lang="nb-NO" dirty="0" err="1" smtClean="0"/>
              <a:t>functions</a:t>
            </a:r>
            <a:r>
              <a:rPr lang="nb-NO" dirty="0" smtClean="0"/>
              <a:t>:</a:t>
            </a:r>
            <a:br>
              <a:rPr lang="nb-NO" dirty="0" smtClean="0"/>
            </a:br>
            <a:endParaRPr lang="nb-NO" dirty="0" smtClean="0"/>
          </a:p>
          <a:p>
            <a:pPr lvl="1"/>
            <a:r>
              <a:rPr lang="nb-NO" dirty="0" smtClean="0"/>
              <a:t>Class </a:t>
            </a:r>
            <a:r>
              <a:rPr lang="nb-NO" dirty="0" err="1" smtClean="0"/>
              <a:t>number</a:t>
            </a:r>
            <a:r>
              <a:rPr lang="nb-NO" dirty="0" smtClean="0"/>
              <a:t>: </a:t>
            </a:r>
            <a:r>
              <a:rPr lang="nb-NO" dirty="0" err="1" smtClean="0"/>
              <a:t>tool</a:t>
            </a:r>
            <a:r>
              <a:rPr lang="nb-NO" dirty="0" smtClean="0"/>
              <a:t> for </a:t>
            </a:r>
            <a:r>
              <a:rPr lang="nb-NO" dirty="0" err="1" smtClean="0"/>
              <a:t>retrieval</a:t>
            </a:r>
            <a:r>
              <a:rPr lang="nb-NO" dirty="0" smtClean="0"/>
              <a:t> </a:t>
            </a:r>
            <a:r>
              <a:rPr lang="nb-NO" dirty="0" err="1" smtClean="0"/>
              <a:t>through</a:t>
            </a:r>
            <a:r>
              <a:rPr lang="nb-NO" dirty="0" smtClean="0"/>
              <a:t> </a:t>
            </a:r>
            <a:r>
              <a:rPr lang="nb-NO" dirty="0" err="1" smtClean="0"/>
              <a:t>the</a:t>
            </a:r>
            <a:r>
              <a:rPr lang="nb-NO" dirty="0" smtClean="0"/>
              <a:t> </a:t>
            </a:r>
            <a:r>
              <a:rPr lang="nb-NO" dirty="0" err="1" smtClean="0"/>
              <a:t>catalogue</a:t>
            </a:r>
            <a:endParaRPr lang="nb-NO" dirty="0" smtClean="0"/>
          </a:p>
          <a:p>
            <a:pPr lvl="1"/>
            <a:r>
              <a:rPr lang="nb-NO" dirty="0" smtClean="0"/>
              <a:t>Call </a:t>
            </a:r>
            <a:r>
              <a:rPr lang="nb-NO" dirty="0" err="1" smtClean="0"/>
              <a:t>number</a:t>
            </a:r>
            <a:r>
              <a:rPr lang="nb-NO" dirty="0" smtClean="0"/>
              <a:t>: </a:t>
            </a:r>
            <a:r>
              <a:rPr lang="nb-NO" dirty="0" err="1" smtClean="0"/>
              <a:t>tool</a:t>
            </a:r>
            <a:r>
              <a:rPr lang="nb-NO" dirty="0" smtClean="0"/>
              <a:t> for shelf </a:t>
            </a:r>
            <a:r>
              <a:rPr lang="nb-NO" dirty="0" err="1" smtClean="0"/>
              <a:t>access</a:t>
            </a:r>
            <a:endParaRPr lang="nb-NO" dirty="0"/>
          </a:p>
          <a:p>
            <a:pPr marL="457200" lvl="1" indent="0">
              <a:buNone/>
            </a:pPr>
            <a:endParaRPr lang="nb-NO" dirty="0" smtClean="0"/>
          </a:p>
          <a:p>
            <a:pPr marL="457200" lvl="1" indent="0">
              <a:buNone/>
            </a:pPr>
            <a:r>
              <a:rPr lang="nb-NO" dirty="0" smtClean="0"/>
              <a:t>This </a:t>
            </a:r>
            <a:r>
              <a:rPr lang="nb-NO" dirty="0" err="1" smtClean="0"/>
              <a:t>provision</a:t>
            </a:r>
            <a:r>
              <a:rPr lang="nb-NO" dirty="0" smtClean="0"/>
              <a:t> </a:t>
            </a:r>
            <a:r>
              <a:rPr lang="nb-NO" dirty="0" err="1" smtClean="0"/>
              <a:t>enables</a:t>
            </a:r>
            <a:r>
              <a:rPr lang="nb-NO" dirty="0" smtClean="0"/>
              <a:t> </a:t>
            </a:r>
            <a:r>
              <a:rPr lang="nb-NO" dirty="0" err="1" smtClean="0"/>
              <a:t>large</a:t>
            </a:r>
            <a:r>
              <a:rPr lang="nb-NO" dirty="0" smtClean="0"/>
              <a:t> and </a:t>
            </a:r>
            <a:r>
              <a:rPr lang="nb-NO" dirty="0" err="1" smtClean="0"/>
              <a:t>small</a:t>
            </a:r>
            <a:r>
              <a:rPr lang="nb-NO" dirty="0" smtClean="0"/>
              <a:t> </a:t>
            </a:r>
            <a:r>
              <a:rPr lang="nb-NO" dirty="0" err="1" smtClean="0"/>
              <a:t>libraries</a:t>
            </a:r>
            <a:r>
              <a:rPr lang="nb-NO" dirty="0" smtClean="0"/>
              <a:t> to </a:t>
            </a:r>
            <a:r>
              <a:rPr lang="nb-NO" dirty="0" err="1" smtClean="0"/>
              <a:t>use</a:t>
            </a:r>
            <a:r>
              <a:rPr lang="nb-NO" dirty="0" smtClean="0"/>
              <a:t> </a:t>
            </a:r>
            <a:r>
              <a:rPr lang="nb-NO" dirty="0" err="1" smtClean="0"/>
              <a:t>the</a:t>
            </a:r>
            <a:r>
              <a:rPr lang="nb-NO" dirty="0" smtClean="0"/>
              <a:t> full </a:t>
            </a:r>
            <a:r>
              <a:rPr lang="nb-NO" dirty="0" err="1" smtClean="0"/>
              <a:t>edition</a:t>
            </a:r>
            <a:r>
              <a:rPr lang="nb-NO" dirty="0" smtClean="0"/>
              <a:t> and </a:t>
            </a:r>
            <a:r>
              <a:rPr lang="nb-NO" dirty="0" err="1" smtClean="0"/>
              <a:t>reuse</a:t>
            </a:r>
            <a:r>
              <a:rPr lang="nb-NO" dirty="0" smtClean="0"/>
              <a:t> </a:t>
            </a:r>
            <a:r>
              <a:rPr lang="nb-NO" dirty="0" err="1" smtClean="0"/>
              <a:t>classification</a:t>
            </a:r>
            <a:endParaRPr lang="nb-NO" dirty="0" smtClean="0"/>
          </a:p>
          <a:p>
            <a:pPr marL="0" indent="0">
              <a:buNone/>
            </a:pPr>
            <a:r>
              <a:rPr lang="nb-NO" dirty="0"/>
              <a:t/>
            </a:r>
            <a:br>
              <a:rPr lang="nb-NO" dirty="0"/>
            </a:br>
            <a:endParaRPr lang="nb-NO" dirty="0"/>
          </a:p>
        </p:txBody>
      </p:sp>
      <p:sp>
        <p:nvSpPr>
          <p:cNvPr id="2" name="Tittel 1"/>
          <p:cNvSpPr>
            <a:spLocks noGrp="1"/>
          </p:cNvSpPr>
          <p:nvPr>
            <p:ph type="title"/>
          </p:nvPr>
        </p:nvSpPr>
        <p:spPr/>
        <p:txBody>
          <a:bodyPr>
            <a:normAutofit fontScale="90000"/>
          </a:bodyPr>
          <a:lstStyle/>
          <a:p>
            <a:r>
              <a:rPr lang="nb-NO" dirty="0" err="1" smtClean="0"/>
              <a:t>Recommendation</a:t>
            </a:r>
            <a:r>
              <a:rPr lang="nb-NO" dirty="0" smtClean="0"/>
              <a:t>: Class </a:t>
            </a:r>
            <a:r>
              <a:rPr lang="nb-NO" dirty="0" err="1" smtClean="0"/>
              <a:t>number</a:t>
            </a:r>
            <a:r>
              <a:rPr lang="nb-NO" dirty="0" smtClean="0"/>
              <a:t> vs. </a:t>
            </a:r>
            <a:r>
              <a:rPr lang="nb-NO" dirty="0" err="1" smtClean="0"/>
              <a:t>call</a:t>
            </a:r>
            <a:r>
              <a:rPr lang="nb-NO" dirty="0" smtClean="0"/>
              <a:t> </a:t>
            </a:r>
            <a:r>
              <a:rPr lang="nb-NO" dirty="0" err="1" smtClean="0"/>
              <a:t>number</a:t>
            </a:r>
            <a:endParaRPr lang="nb-NO" dirty="0"/>
          </a:p>
        </p:txBody>
      </p:sp>
    </p:spTree>
    <p:extLst>
      <p:ext uri="{BB962C8B-B14F-4D97-AF65-F5344CB8AC3E}">
        <p14:creationId xmlns:p14="http://schemas.microsoft.com/office/powerpoint/2010/main" val="3204087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err="1" smtClean="0"/>
              <a:t>Share</a:t>
            </a:r>
            <a:r>
              <a:rPr lang="nb-NO" dirty="0" smtClean="0"/>
              <a:t> </a:t>
            </a:r>
            <a:r>
              <a:rPr lang="nb-NO" dirty="0" err="1" smtClean="0"/>
              <a:t>the</a:t>
            </a:r>
            <a:r>
              <a:rPr lang="nb-NO" dirty="0" smtClean="0"/>
              <a:t> </a:t>
            </a:r>
            <a:r>
              <a:rPr lang="nb-NO" dirty="0" err="1" smtClean="0"/>
              <a:t>numbers</a:t>
            </a:r>
            <a:r>
              <a:rPr lang="nb-NO" dirty="0" smtClean="0"/>
              <a:t> </a:t>
            </a:r>
            <a:r>
              <a:rPr lang="nb-NO" dirty="0" err="1" smtClean="0"/>
              <a:t>you</a:t>
            </a:r>
            <a:r>
              <a:rPr lang="nb-NO" dirty="0" smtClean="0"/>
              <a:t> </a:t>
            </a:r>
            <a:r>
              <a:rPr lang="nb-NO" dirty="0" err="1" smtClean="0"/>
              <a:t>build</a:t>
            </a:r>
            <a:r>
              <a:rPr lang="nb-NO" dirty="0" smtClean="0"/>
              <a:t> in Norwegian </a:t>
            </a:r>
            <a:r>
              <a:rPr lang="nb-NO" dirty="0" err="1" smtClean="0"/>
              <a:t>WebDewey</a:t>
            </a:r>
            <a:endParaRPr lang="nb-NO" dirty="0" smtClean="0"/>
          </a:p>
          <a:p>
            <a:pPr lvl="1"/>
            <a:r>
              <a:rPr lang="nb-NO" dirty="0" err="1" smtClean="0"/>
              <a:t>Built</a:t>
            </a:r>
            <a:r>
              <a:rPr lang="nb-NO" dirty="0" smtClean="0"/>
              <a:t> </a:t>
            </a:r>
            <a:r>
              <a:rPr lang="nb-NO" dirty="0" err="1" smtClean="0"/>
              <a:t>numbers</a:t>
            </a:r>
            <a:r>
              <a:rPr lang="nb-NO" dirty="0" smtClean="0"/>
              <a:t> </a:t>
            </a:r>
            <a:r>
              <a:rPr lang="nb-NO" dirty="0" err="1" smtClean="0"/>
              <a:t>may</a:t>
            </a:r>
            <a:r>
              <a:rPr lang="nb-NO" dirty="0" smtClean="0"/>
              <a:t> be </a:t>
            </a:r>
            <a:r>
              <a:rPr lang="nb-NO" dirty="0" err="1" smtClean="0"/>
              <a:t>reused</a:t>
            </a:r>
            <a:endParaRPr lang="nb-NO" dirty="0" smtClean="0"/>
          </a:p>
          <a:p>
            <a:pPr lvl="1"/>
            <a:r>
              <a:rPr lang="nb-NO" dirty="0" smtClean="0"/>
              <a:t>Time </a:t>
            </a:r>
            <a:r>
              <a:rPr lang="nb-NO" dirty="0" err="1" smtClean="0"/>
              <a:t>saving</a:t>
            </a:r>
            <a:r>
              <a:rPr lang="nb-NO" dirty="0" smtClean="0"/>
              <a:t> in </a:t>
            </a:r>
            <a:r>
              <a:rPr lang="nb-NO" dirty="0" err="1" smtClean="0"/>
              <a:t>the</a:t>
            </a:r>
            <a:r>
              <a:rPr lang="nb-NO" dirty="0" smtClean="0"/>
              <a:t> long run</a:t>
            </a:r>
            <a:endParaRPr lang="nb-NO" dirty="0"/>
          </a:p>
          <a:p>
            <a:pPr marL="0" indent="0">
              <a:buNone/>
            </a:pPr>
            <a:endParaRPr lang="nb-NO" dirty="0" smtClean="0"/>
          </a:p>
        </p:txBody>
      </p:sp>
      <p:sp>
        <p:nvSpPr>
          <p:cNvPr id="2" name="Tittel 1"/>
          <p:cNvSpPr>
            <a:spLocks noGrp="1"/>
          </p:cNvSpPr>
          <p:nvPr>
            <p:ph type="title"/>
          </p:nvPr>
        </p:nvSpPr>
        <p:spPr/>
        <p:txBody>
          <a:bodyPr>
            <a:normAutofit fontScale="90000"/>
          </a:bodyPr>
          <a:lstStyle/>
          <a:p>
            <a:r>
              <a:rPr lang="nb-NO" dirty="0" err="1" smtClean="0"/>
              <a:t>Recommendation</a:t>
            </a:r>
            <a:r>
              <a:rPr lang="nb-NO" dirty="0" smtClean="0"/>
              <a:t>: </a:t>
            </a:r>
            <a:r>
              <a:rPr lang="nb-NO" dirty="0" err="1" smtClean="0"/>
              <a:t>Number</a:t>
            </a:r>
            <a:r>
              <a:rPr lang="nb-NO" dirty="0" smtClean="0"/>
              <a:t> </a:t>
            </a:r>
            <a:r>
              <a:rPr lang="nb-NO" dirty="0" err="1" smtClean="0"/>
              <a:t>building</a:t>
            </a:r>
            <a:endParaRPr lang="nb-NO" dirty="0"/>
          </a:p>
        </p:txBody>
      </p:sp>
    </p:spTree>
    <p:extLst>
      <p:ext uri="{BB962C8B-B14F-4D97-AF65-F5344CB8AC3E}">
        <p14:creationId xmlns:p14="http://schemas.microsoft.com/office/powerpoint/2010/main" val="136975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fontScale="62500" lnSpcReduction="20000"/>
          </a:bodyPr>
          <a:lstStyle/>
          <a:p>
            <a:r>
              <a:rPr lang="nb-NO" dirty="0"/>
              <a:t>13420 </a:t>
            </a:r>
            <a:r>
              <a:rPr lang="nb-NO" dirty="0" err="1"/>
              <a:t>built</a:t>
            </a:r>
            <a:r>
              <a:rPr lang="nb-NO" dirty="0"/>
              <a:t> </a:t>
            </a:r>
            <a:r>
              <a:rPr lang="nb-NO" dirty="0" err="1"/>
              <a:t>numbers</a:t>
            </a:r>
            <a:r>
              <a:rPr lang="nb-NO" dirty="0"/>
              <a:t> in Norwegian </a:t>
            </a:r>
            <a:r>
              <a:rPr lang="nb-NO" dirty="0" err="1" smtClean="0"/>
              <a:t>WebDewey</a:t>
            </a:r>
            <a:r>
              <a:rPr lang="nb-NO" dirty="0" smtClean="0"/>
              <a:t> in a </a:t>
            </a:r>
            <a:r>
              <a:rPr lang="nb-NO" dirty="0" err="1" smtClean="0"/>
              <a:t>year</a:t>
            </a:r>
            <a:r>
              <a:rPr lang="nb-NO" dirty="0"/>
              <a:t> </a:t>
            </a:r>
            <a:r>
              <a:rPr lang="nb-NO" dirty="0" smtClean="0"/>
              <a:t>(</a:t>
            </a:r>
            <a:r>
              <a:rPr lang="nb-NO" dirty="0" err="1" smtClean="0"/>
              <a:t>includes</a:t>
            </a:r>
            <a:r>
              <a:rPr lang="nb-NO" dirty="0" smtClean="0"/>
              <a:t> </a:t>
            </a:r>
            <a:r>
              <a:rPr lang="nb-NO" dirty="0"/>
              <a:t>1172 </a:t>
            </a:r>
            <a:r>
              <a:rPr lang="nb-NO" dirty="0" err="1"/>
              <a:t>rejected</a:t>
            </a:r>
            <a:r>
              <a:rPr lang="nb-NO" dirty="0"/>
              <a:t> </a:t>
            </a:r>
            <a:r>
              <a:rPr lang="nb-NO" dirty="0" err="1" smtClean="0"/>
              <a:t>numbers</a:t>
            </a:r>
            <a:r>
              <a:rPr lang="nb-NO" dirty="0"/>
              <a:t> </a:t>
            </a:r>
            <a:r>
              <a:rPr lang="nb-NO" dirty="0" smtClean="0"/>
              <a:t>(8,6 %)</a:t>
            </a:r>
            <a:endParaRPr lang="nb-NO" dirty="0" smtClean="0">
              <a:solidFill>
                <a:srgbClr val="FF0000"/>
              </a:solidFill>
            </a:endParaRPr>
          </a:p>
          <a:p>
            <a:pPr marL="0" indent="0">
              <a:buNone/>
            </a:pPr>
            <a:endParaRPr lang="nb-NO" dirty="0" smtClean="0"/>
          </a:p>
          <a:p>
            <a:r>
              <a:rPr lang="nb-NO" dirty="0" err="1" smtClean="0"/>
              <a:t>Numbers</a:t>
            </a:r>
            <a:r>
              <a:rPr lang="nb-NO" dirty="0" smtClean="0"/>
              <a:t> </a:t>
            </a:r>
            <a:r>
              <a:rPr lang="nb-NO" dirty="0" err="1" smtClean="0"/>
              <a:t>are</a:t>
            </a:r>
            <a:r>
              <a:rPr lang="nb-NO" dirty="0" smtClean="0"/>
              <a:t> </a:t>
            </a:r>
            <a:r>
              <a:rPr lang="nb-NO" dirty="0" err="1" smtClean="0"/>
              <a:t>checked</a:t>
            </a:r>
            <a:r>
              <a:rPr lang="nb-NO" dirty="0"/>
              <a:t> </a:t>
            </a:r>
            <a:r>
              <a:rPr lang="nb-NO" dirty="0" smtClean="0"/>
              <a:t>and </a:t>
            </a:r>
            <a:r>
              <a:rPr lang="nb-NO" dirty="0" err="1" smtClean="0"/>
              <a:t>index</a:t>
            </a:r>
            <a:r>
              <a:rPr lang="nb-NO" dirty="0" smtClean="0"/>
              <a:t> terms </a:t>
            </a:r>
            <a:r>
              <a:rPr lang="nb-NO" dirty="0" err="1" smtClean="0"/>
              <a:t>added</a:t>
            </a:r>
            <a:r>
              <a:rPr lang="nb-NO" dirty="0" smtClean="0"/>
              <a:t> by </a:t>
            </a:r>
            <a:r>
              <a:rPr lang="nb-NO" dirty="0" err="1" smtClean="0"/>
              <a:t>the</a:t>
            </a:r>
            <a:r>
              <a:rPr lang="nb-NO" dirty="0" smtClean="0"/>
              <a:t> Norwegian </a:t>
            </a:r>
            <a:r>
              <a:rPr lang="nb-NO" dirty="0" err="1" smtClean="0"/>
              <a:t>Dewey</a:t>
            </a:r>
            <a:r>
              <a:rPr lang="nb-NO" dirty="0" smtClean="0"/>
              <a:t> </a:t>
            </a:r>
            <a:r>
              <a:rPr lang="nb-NO" dirty="0" err="1" smtClean="0"/>
              <a:t>editorial</a:t>
            </a:r>
            <a:r>
              <a:rPr lang="nb-NO" dirty="0" smtClean="0"/>
              <a:t> team </a:t>
            </a:r>
          </a:p>
          <a:p>
            <a:pPr marL="0" indent="0">
              <a:buNone/>
            </a:pPr>
            <a:endParaRPr lang="nb-NO" dirty="0"/>
          </a:p>
          <a:p>
            <a:r>
              <a:rPr lang="nb-NO" dirty="0" err="1" smtClean="0"/>
              <a:t>When</a:t>
            </a:r>
            <a:r>
              <a:rPr lang="nb-NO" dirty="0" smtClean="0"/>
              <a:t> in </a:t>
            </a:r>
            <a:r>
              <a:rPr lang="nb-NO" dirty="0" err="1" smtClean="0"/>
              <a:t>doubt</a:t>
            </a:r>
            <a:r>
              <a:rPr lang="nb-NO" dirty="0" smtClean="0"/>
              <a:t> as to </a:t>
            </a:r>
            <a:r>
              <a:rPr lang="nb-NO" dirty="0" err="1" smtClean="0"/>
              <a:t>whether</a:t>
            </a:r>
            <a:r>
              <a:rPr lang="nb-NO" dirty="0" smtClean="0"/>
              <a:t> a </a:t>
            </a:r>
            <a:r>
              <a:rPr lang="nb-NO" dirty="0" err="1" smtClean="0"/>
              <a:t>number</a:t>
            </a:r>
            <a:r>
              <a:rPr lang="nb-NO" dirty="0" smtClean="0"/>
              <a:t> is </a:t>
            </a:r>
            <a:r>
              <a:rPr lang="nb-NO" dirty="0" err="1" smtClean="0"/>
              <a:t>correctly</a:t>
            </a:r>
            <a:r>
              <a:rPr lang="nb-NO" dirty="0" smtClean="0"/>
              <a:t> </a:t>
            </a:r>
            <a:r>
              <a:rPr lang="nb-NO" dirty="0" err="1" smtClean="0"/>
              <a:t>assigned</a:t>
            </a:r>
            <a:r>
              <a:rPr lang="nb-NO" dirty="0" smtClean="0"/>
              <a:t> to a </a:t>
            </a:r>
            <a:r>
              <a:rPr lang="nb-NO" dirty="0" err="1" smtClean="0"/>
              <a:t>document</a:t>
            </a:r>
            <a:r>
              <a:rPr lang="nb-NO" dirty="0" smtClean="0"/>
              <a:t>, </a:t>
            </a:r>
            <a:r>
              <a:rPr lang="nb-NO" dirty="0" err="1" smtClean="0"/>
              <a:t>we</a:t>
            </a:r>
            <a:r>
              <a:rPr lang="nb-NO" dirty="0" smtClean="0"/>
              <a:t> </a:t>
            </a:r>
            <a:r>
              <a:rPr lang="nb-NO" dirty="0" err="1" smtClean="0"/>
              <a:t>check</a:t>
            </a:r>
            <a:r>
              <a:rPr lang="nb-NO" dirty="0" smtClean="0"/>
              <a:t> </a:t>
            </a:r>
            <a:r>
              <a:rPr lang="nb-NO" dirty="0" err="1" smtClean="0"/>
              <a:t>against</a:t>
            </a:r>
            <a:r>
              <a:rPr lang="nb-NO" dirty="0" smtClean="0"/>
              <a:t> </a:t>
            </a:r>
            <a:r>
              <a:rPr lang="nb-NO" dirty="0" err="1" smtClean="0"/>
              <a:t>the</a:t>
            </a:r>
            <a:r>
              <a:rPr lang="nb-NO" dirty="0" smtClean="0"/>
              <a:t> </a:t>
            </a:r>
            <a:r>
              <a:rPr lang="nb-NO" dirty="0" err="1" smtClean="0"/>
              <a:t>library’s</a:t>
            </a:r>
            <a:r>
              <a:rPr lang="nb-NO" dirty="0" smtClean="0"/>
              <a:t> </a:t>
            </a:r>
            <a:r>
              <a:rPr lang="nb-NO" dirty="0" err="1" smtClean="0"/>
              <a:t>catalogue</a:t>
            </a:r>
            <a:r>
              <a:rPr lang="nb-NO" dirty="0" smtClean="0"/>
              <a:t> or </a:t>
            </a:r>
            <a:r>
              <a:rPr lang="nb-NO" dirty="0" err="1" smtClean="0"/>
              <a:t>contact</a:t>
            </a:r>
            <a:r>
              <a:rPr lang="nb-NO" dirty="0" smtClean="0"/>
              <a:t> </a:t>
            </a:r>
            <a:r>
              <a:rPr lang="nb-NO" dirty="0" err="1" smtClean="0"/>
              <a:t>the</a:t>
            </a:r>
            <a:r>
              <a:rPr lang="nb-NO" dirty="0" smtClean="0"/>
              <a:t> </a:t>
            </a:r>
            <a:r>
              <a:rPr lang="nb-NO" dirty="0" err="1" smtClean="0"/>
              <a:t>library</a:t>
            </a:r>
            <a:endParaRPr lang="nb-NO" dirty="0" smtClean="0"/>
          </a:p>
          <a:p>
            <a:endParaRPr lang="nb-NO" dirty="0"/>
          </a:p>
          <a:p>
            <a:r>
              <a:rPr lang="nb-NO" dirty="0" smtClean="0"/>
              <a:t>The </a:t>
            </a:r>
            <a:r>
              <a:rPr lang="nb-NO" dirty="0" err="1" smtClean="0"/>
              <a:t>libraries</a:t>
            </a:r>
            <a:r>
              <a:rPr lang="nb-NO" dirty="0" smtClean="0"/>
              <a:t> </a:t>
            </a:r>
            <a:r>
              <a:rPr lang="nb-NO" dirty="0" err="1" smtClean="0"/>
              <a:t>receive</a:t>
            </a:r>
            <a:r>
              <a:rPr lang="nb-NO" dirty="0" smtClean="0"/>
              <a:t> feedback if </a:t>
            </a:r>
            <a:r>
              <a:rPr lang="nb-NO" dirty="0" err="1" smtClean="0"/>
              <a:t>the</a:t>
            </a:r>
            <a:r>
              <a:rPr lang="nb-NO" dirty="0" smtClean="0"/>
              <a:t> </a:t>
            </a:r>
            <a:r>
              <a:rPr lang="nb-NO" dirty="0" err="1" smtClean="0"/>
              <a:t>numbers</a:t>
            </a:r>
            <a:r>
              <a:rPr lang="nb-NO" dirty="0" smtClean="0"/>
              <a:t> </a:t>
            </a:r>
            <a:r>
              <a:rPr lang="nb-NO" dirty="0" err="1" smtClean="0"/>
              <a:t>are</a:t>
            </a:r>
            <a:r>
              <a:rPr lang="nb-NO" dirty="0" smtClean="0"/>
              <a:t> </a:t>
            </a:r>
            <a:r>
              <a:rPr lang="nb-NO" dirty="0" err="1" smtClean="0"/>
              <a:t>rejected</a:t>
            </a:r>
            <a:r>
              <a:rPr lang="nb-NO" dirty="0" smtClean="0"/>
              <a:t> </a:t>
            </a:r>
            <a:r>
              <a:rPr lang="nb-NO" dirty="0" err="1" smtClean="0"/>
              <a:t>explaining</a:t>
            </a:r>
            <a:r>
              <a:rPr lang="nb-NO" dirty="0" smtClean="0"/>
              <a:t> </a:t>
            </a:r>
            <a:r>
              <a:rPr lang="nb-NO" dirty="0" err="1" smtClean="0"/>
              <a:t>why</a:t>
            </a:r>
            <a:endParaRPr lang="nb-NO" dirty="0" smtClean="0"/>
          </a:p>
          <a:p>
            <a:pPr marL="0" indent="0">
              <a:buNone/>
            </a:pPr>
            <a:endParaRPr lang="nb-NO" dirty="0" smtClean="0"/>
          </a:p>
          <a:p>
            <a:r>
              <a:rPr lang="nb-NO" dirty="0" err="1" smtClean="0"/>
              <a:t>Contributed</a:t>
            </a:r>
            <a:r>
              <a:rPr lang="nb-NO" dirty="0" smtClean="0"/>
              <a:t> by </a:t>
            </a:r>
            <a:endParaRPr lang="nb-NO" dirty="0"/>
          </a:p>
          <a:p>
            <a:pPr lvl="1"/>
            <a:r>
              <a:rPr lang="nb-NO" dirty="0" smtClean="0"/>
              <a:t>The National Library (</a:t>
            </a:r>
            <a:r>
              <a:rPr lang="nb-NO" dirty="0" err="1" smtClean="0"/>
              <a:t>including</a:t>
            </a:r>
            <a:r>
              <a:rPr lang="nb-NO" dirty="0" smtClean="0"/>
              <a:t> tenders ) 44 % </a:t>
            </a:r>
          </a:p>
          <a:p>
            <a:pPr lvl="1"/>
            <a:r>
              <a:rPr lang="nb-NO" dirty="0" err="1" smtClean="0"/>
              <a:t>UBOmapper</a:t>
            </a:r>
            <a:r>
              <a:rPr lang="nb-NO" dirty="0" smtClean="0"/>
              <a:t> 34 %</a:t>
            </a:r>
          </a:p>
          <a:p>
            <a:pPr lvl="1"/>
            <a:r>
              <a:rPr lang="nb-NO" dirty="0" err="1" smtClean="0"/>
              <a:t>University</a:t>
            </a:r>
            <a:r>
              <a:rPr lang="nb-NO" dirty="0" smtClean="0"/>
              <a:t> and </a:t>
            </a:r>
            <a:r>
              <a:rPr lang="nb-NO" dirty="0" err="1" smtClean="0"/>
              <a:t>special</a:t>
            </a:r>
            <a:r>
              <a:rPr lang="nb-NO" dirty="0" smtClean="0"/>
              <a:t> </a:t>
            </a:r>
            <a:r>
              <a:rPr lang="nb-NO" dirty="0" err="1" smtClean="0"/>
              <a:t>lbraries</a:t>
            </a:r>
            <a:r>
              <a:rPr lang="nb-NO" dirty="0" smtClean="0"/>
              <a:t> 18,5 % (16,8 % from The </a:t>
            </a:r>
            <a:r>
              <a:rPr lang="nb-NO" dirty="0" err="1" smtClean="0"/>
              <a:t>University</a:t>
            </a:r>
            <a:r>
              <a:rPr lang="nb-NO" dirty="0" smtClean="0"/>
              <a:t> </a:t>
            </a:r>
            <a:r>
              <a:rPr lang="nb-NO" dirty="0" err="1" smtClean="0"/>
              <a:t>of</a:t>
            </a:r>
            <a:r>
              <a:rPr lang="nb-NO" dirty="0" smtClean="0"/>
              <a:t> Oslo)</a:t>
            </a:r>
          </a:p>
          <a:p>
            <a:pPr lvl="1"/>
            <a:r>
              <a:rPr lang="nb-NO" dirty="0" err="1" smtClean="0"/>
              <a:t>Other</a:t>
            </a:r>
            <a:r>
              <a:rPr lang="nb-NO" dirty="0" smtClean="0"/>
              <a:t> </a:t>
            </a:r>
            <a:r>
              <a:rPr lang="nb-NO" dirty="0" err="1" smtClean="0"/>
              <a:t>libraries</a:t>
            </a:r>
            <a:r>
              <a:rPr lang="nb-NO" dirty="0" smtClean="0"/>
              <a:t>  3,5 %</a:t>
            </a:r>
          </a:p>
          <a:p>
            <a:pPr marL="0" indent="0">
              <a:buNone/>
            </a:pPr>
            <a:r>
              <a:rPr lang="nb-NO" dirty="0" smtClean="0"/>
              <a:t> </a:t>
            </a:r>
          </a:p>
          <a:p>
            <a:pPr marL="0" indent="0">
              <a:buNone/>
            </a:pPr>
            <a:endParaRPr lang="nb-NO" dirty="0" smtClean="0"/>
          </a:p>
          <a:p>
            <a:pPr marL="0" indent="0">
              <a:buNone/>
            </a:pPr>
            <a:endParaRPr lang="nb-NO" dirty="0" smtClean="0"/>
          </a:p>
          <a:p>
            <a:endParaRPr lang="nb-NO" dirty="0" smtClean="0"/>
          </a:p>
        </p:txBody>
      </p:sp>
      <p:sp>
        <p:nvSpPr>
          <p:cNvPr id="2" name="Tittel 1"/>
          <p:cNvSpPr>
            <a:spLocks noGrp="1"/>
          </p:cNvSpPr>
          <p:nvPr>
            <p:ph type="title"/>
          </p:nvPr>
        </p:nvSpPr>
        <p:spPr/>
        <p:txBody>
          <a:bodyPr>
            <a:normAutofit fontScale="90000"/>
          </a:bodyPr>
          <a:lstStyle/>
          <a:p>
            <a:r>
              <a:rPr lang="nb-NO" dirty="0" err="1" smtClean="0"/>
              <a:t>Current</a:t>
            </a:r>
            <a:r>
              <a:rPr lang="nb-NO" dirty="0" smtClean="0"/>
              <a:t> </a:t>
            </a:r>
            <a:r>
              <a:rPr lang="nb-NO" dirty="0" err="1" smtClean="0"/>
              <a:t>situation</a:t>
            </a:r>
            <a:r>
              <a:rPr lang="nb-NO" dirty="0" smtClean="0"/>
              <a:t> and </a:t>
            </a:r>
            <a:r>
              <a:rPr lang="nb-NO" dirty="0" err="1" smtClean="0"/>
              <a:t>role</a:t>
            </a:r>
            <a:r>
              <a:rPr lang="nb-NO" dirty="0" smtClean="0"/>
              <a:t> </a:t>
            </a:r>
            <a:r>
              <a:rPr lang="nb-NO" dirty="0" err="1" smtClean="0"/>
              <a:t>of</a:t>
            </a:r>
            <a:r>
              <a:rPr lang="nb-NO" dirty="0" smtClean="0"/>
              <a:t> National Library</a:t>
            </a:r>
            <a:endParaRPr lang="nb-NO" dirty="0"/>
          </a:p>
        </p:txBody>
      </p:sp>
    </p:spTree>
    <p:extLst>
      <p:ext uri="{BB962C8B-B14F-4D97-AF65-F5344CB8AC3E}">
        <p14:creationId xmlns:p14="http://schemas.microsoft.com/office/powerpoint/2010/main" val="1929007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endParaRPr lang="nb-NO" dirty="0" smtClean="0"/>
          </a:p>
          <a:p>
            <a:endParaRPr lang="nb-NO" dirty="0"/>
          </a:p>
        </p:txBody>
      </p:sp>
      <p:sp>
        <p:nvSpPr>
          <p:cNvPr id="2" name="Tittel 1"/>
          <p:cNvSpPr>
            <a:spLocks noGrp="1"/>
          </p:cNvSpPr>
          <p:nvPr>
            <p:ph type="title"/>
          </p:nvPr>
        </p:nvSpPr>
        <p:spPr/>
        <p:txBody>
          <a:bodyPr>
            <a:normAutofit fontScale="90000"/>
          </a:bodyPr>
          <a:lstStyle/>
          <a:p>
            <a:r>
              <a:rPr lang="nb-NO" dirty="0" smtClean="0"/>
              <a:t>Distribution </a:t>
            </a:r>
            <a:r>
              <a:rPr lang="nb-NO" dirty="0" err="1" smtClean="0"/>
              <a:t>of</a:t>
            </a:r>
            <a:r>
              <a:rPr lang="nb-NO" dirty="0" smtClean="0"/>
              <a:t> </a:t>
            </a:r>
            <a:r>
              <a:rPr lang="nb-NO" dirty="0" err="1" smtClean="0"/>
              <a:t>built</a:t>
            </a:r>
            <a:r>
              <a:rPr lang="nb-NO" dirty="0" smtClean="0"/>
              <a:t> </a:t>
            </a:r>
            <a:r>
              <a:rPr lang="nb-NO" dirty="0" err="1" smtClean="0"/>
              <a:t>numbers</a:t>
            </a:r>
            <a:r>
              <a:rPr lang="nb-NO" dirty="0" smtClean="0"/>
              <a:t> (1)</a:t>
            </a: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1478797211"/>
              </p:ext>
            </p:extLst>
          </p:nvPr>
        </p:nvGraphicFramePr>
        <p:xfrm>
          <a:off x="1475656" y="1916830"/>
          <a:ext cx="5396577" cy="3320416"/>
        </p:xfrm>
        <a:graphic>
          <a:graphicData uri="http://schemas.openxmlformats.org/drawingml/2006/table">
            <a:tbl>
              <a:tblPr firstRow="1" firstCol="1" bandRow="1">
                <a:tableStyleId>{5C22544A-7EE6-4342-B048-85BDC9FD1C3A}</a:tableStyleId>
              </a:tblPr>
              <a:tblGrid>
                <a:gridCol w="1786461"/>
                <a:gridCol w="1696964"/>
                <a:gridCol w="1913152"/>
              </a:tblGrid>
              <a:tr h="674458">
                <a:tc>
                  <a:txBody>
                    <a:bodyPr/>
                    <a:lstStyle/>
                    <a:p>
                      <a:pPr>
                        <a:lnSpc>
                          <a:spcPct val="115000"/>
                        </a:lnSpc>
                        <a:spcAft>
                          <a:spcPts val="0"/>
                        </a:spcAft>
                      </a:pPr>
                      <a:r>
                        <a:rPr lang="nb-NO" sz="1100">
                          <a:effectLst/>
                        </a:rPr>
                        <a:t>Main class</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Built numbers</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Percentage of built numbers</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000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220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1,6</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100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150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1,1</a:t>
                      </a:r>
                      <a:endParaRPr lang="nb-NO" sz="1100">
                        <a:effectLst/>
                        <a:latin typeface="Calibri"/>
                        <a:ea typeface="Calibri"/>
                        <a:cs typeface="Times New Roman"/>
                      </a:endParaRPr>
                    </a:p>
                  </a:txBody>
                  <a:tcPr marL="68580" marR="68580" marT="0" marB="0"/>
                </a:tc>
              </a:tr>
              <a:tr h="447168">
                <a:tc>
                  <a:txBody>
                    <a:bodyPr/>
                    <a:lstStyle/>
                    <a:p>
                      <a:pPr>
                        <a:lnSpc>
                          <a:spcPct val="115000"/>
                        </a:lnSpc>
                        <a:spcAft>
                          <a:spcPts val="0"/>
                        </a:spcAft>
                      </a:pPr>
                      <a:r>
                        <a:rPr lang="nb-NO" sz="1100">
                          <a:effectLst/>
                        </a:rPr>
                        <a:t>200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300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2,2</a:t>
                      </a:r>
                    </a:p>
                    <a:p>
                      <a:pPr>
                        <a:lnSpc>
                          <a:spcPct val="115000"/>
                        </a:lnSpc>
                        <a:spcAft>
                          <a:spcPts val="0"/>
                        </a:spcAft>
                      </a:pPr>
                      <a:r>
                        <a:rPr lang="nb-NO" sz="1100">
                          <a:effectLst/>
                        </a:rPr>
                        <a:t> </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300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4080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30,7</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400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560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4,2</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500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520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3,9</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600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1100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8,2</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700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1520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11,3</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800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350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2,6</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900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4620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34,2</a:t>
                      </a:r>
                      <a:endParaRPr lang="nb-NO" sz="1100">
                        <a:effectLst/>
                        <a:latin typeface="Calibri"/>
                        <a:ea typeface="Calibri"/>
                        <a:cs typeface="Times New Roman"/>
                      </a:endParaRPr>
                    </a:p>
                  </a:txBody>
                  <a:tcPr marL="68580" marR="68580" marT="0" marB="0"/>
                </a:tc>
              </a:tr>
              <a:tr h="219879">
                <a:tc>
                  <a:txBody>
                    <a:bodyPr/>
                    <a:lstStyle/>
                    <a:p>
                      <a:pPr>
                        <a:lnSpc>
                          <a:spcPct val="115000"/>
                        </a:lnSpc>
                        <a:spcAft>
                          <a:spcPts val="0"/>
                        </a:spcAft>
                      </a:pPr>
                      <a:r>
                        <a:rPr lang="nb-NO" sz="1100">
                          <a:effectLst/>
                        </a:rPr>
                        <a:t>In total</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a:effectLst/>
                        </a:rPr>
                        <a:t>13420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100" dirty="0">
                          <a:effectLst/>
                        </a:rPr>
                        <a:t>100</a:t>
                      </a:r>
                      <a:endParaRPr lang="nb-NO"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96515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pPr marL="0" indent="0">
              <a:buNone/>
            </a:pPr>
            <a:r>
              <a:rPr lang="nb-NO" dirty="0" smtClean="0"/>
              <a:t>636.2948  </a:t>
            </a:r>
            <a:r>
              <a:rPr lang="nb-NO" dirty="0" err="1" smtClean="0"/>
              <a:t>Reindeer</a:t>
            </a:r>
            <a:r>
              <a:rPr lang="nb-NO" dirty="0" smtClean="0"/>
              <a:t> –Animal </a:t>
            </a:r>
            <a:r>
              <a:rPr lang="nb-NO" dirty="0" err="1" smtClean="0"/>
              <a:t>husbandry</a:t>
            </a:r>
            <a:endParaRPr lang="nb-NO" dirty="0"/>
          </a:p>
          <a:p>
            <a:pPr marL="0" indent="0">
              <a:buNone/>
            </a:pPr>
            <a:r>
              <a:rPr lang="nb-NO" dirty="0" smtClean="0"/>
              <a:t>21 </a:t>
            </a:r>
            <a:r>
              <a:rPr lang="nb-NO" dirty="0" err="1" smtClean="0"/>
              <a:t>built</a:t>
            </a:r>
            <a:r>
              <a:rPr lang="nb-NO" dirty="0" smtClean="0"/>
              <a:t> </a:t>
            </a:r>
            <a:r>
              <a:rPr lang="nb-NO" dirty="0" err="1" smtClean="0"/>
              <a:t>numbers</a:t>
            </a:r>
            <a:endParaRPr lang="nb-NO" dirty="0" smtClean="0"/>
          </a:p>
          <a:p>
            <a:pPr marL="0" indent="0">
              <a:buNone/>
            </a:pPr>
            <a:endParaRPr lang="nb-NO" dirty="0" smtClean="0"/>
          </a:p>
          <a:p>
            <a:pPr marL="0" indent="0">
              <a:buNone/>
            </a:pPr>
            <a:r>
              <a:rPr lang="nb-NO" dirty="0" smtClean="0"/>
              <a:t>338.76 Business </a:t>
            </a:r>
            <a:r>
              <a:rPr lang="nb-NO" dirty="0" err="1" smtClean="0"/>
              <a:t>enterprises</a:t>
            </a:r>
            <a:r>
              <a:rPr lang="nb-NO" dirty="0" smtClean="0"/>
              <a:t> by </a:t>
            </a:r>
            <a:r>
              <a:rPr lang="nb-NO" dirty="0" err="1" smtClean="0"/>
              <a:t>industry</a:t>
            </a:r>
            <a:endParaRPr lang="nb-NO" dirty="0" smtClean="0"/>
          </a:p>
          <a:p>
            <a:pPr marL="0" indent="0">
              <a:buNone/>
            </a:pPr>
            <a:r>
              <a:rPr lang="nb-NO" dirty="0" smtClean="0"/>
              <a:t>170 </a:t>
            </a:r>
            <a:r>
              <a:rPr lang="nb-NO" dirty="0" err="1" smtClean="0"/>
              <a:t>built</a:t>
            </a:r>
            <a:r>
              <a:rPr lang="nb-NO" dirty="0" smtClean="0"/>
              <a:t> </a:t>
            </a:r>
            <a:r>
              <a:rPr lang="nb-NO" dirty="0" err="1" smtClean="0"/>
              <a:t>number</a:t>
            </a:r>
            <a:r>
              <a:rPr lang="nb-NO" dirty="0" err="1"/>
              <a:t>s</a:t>
            </a:r>
            <a:endParaRPr lang="nb-NO" dirty="0" smtClean="0"/>
          </a:p>
          <a:p>
            <a:pPr marL="0" indent="0">
              <a:buNone/>
            </a:pPr>
            <a:endParaRPr lang="nb-NO" dirty="0" smtClean="0"/>
          </a:p>
          <a:p>
            <a:pPr marL="0" indent="0">
              <a:buNone/>
            </a:pPr>
            <a:r>
              <a:rPr lang="nb-NO" dirty="0" smtClean="0"/>
              <a:t>780-789 Music</a:t>
            </a:r>
          </a:p>
          <a:p>
            <a:pPr marL="0" indent="0">
              <a:buNone/>
            </a:pPr>
            <a:r>
              <a:rPr lang="nb-NO" dirty="0" smtClean="0"/>
              <a:t>540 </a:t>
            </a:r>
            <a:r>
              <a:rPr lang="nb-NO" dirty="0" err="1" smtClean="0"/>
              <a:t>numbers</a:t>
            </a:r>
            <a:r>
              <a:rPr lang="nb-NO" dirty="0" smtClean="0"/>
              <a:t> </a:t>
            </a:r>
            <a:r>
              <a:rPr lang="nb-NO" dirty="0" err="1" smtClean="0"/>
              <a:t>many</a:t>
            </a:r>
            <a:r>
              <a:rPr lang="nb-NO" dirty="0" smtClean="0"/>
              <a:t> </a:t>
            </a:r>
            <a:r>
              <a:rPr lang="nb-NO" dirty="0" err="1" smtClean="0"/>
              <a:t>of</a:t>
            </a:r>
            <a:r>
              <a:rPr lang="nb-NO" dirty="0" smtClean="0"/>
              <a:t> </a:t>
            </a:r>
            <a:r>
              <a:rPr lang="nb-NO" dirty="0" err="1" smtClean="0"/>
              <a:t>them</a:t>
            </a:r>
            <a:r>
              <a:rPr lang="nb-NO" dirty="0" smtClean="0"/>
              <a:t> from a </a:t>
            </a:r>
            <a:r>
              <a:rPr lang="nb-NO" dirty="0" err="1" smtClean="0"/>
              <a:t>reclassifying</a:t>
            </a:r>
            <a:r>
              <a:rPr lang="nb-NO" dirty="0" smtClean="0"/>
              <a:t> </a:t>
            </a:r>
            <a:r>
              <a:rPr lang="nb-NO" dirty="0" err="1" smtClean="0"/>
              <a:t>procect</a:t>
            </a:r>
            <a:r>
              <a:rPr lang="nb-NO" dirty="0" smtClean="0"/>
              <a:t> at </a:t>
            </a:r>
            <a:r>
              <a:rPr lang="nb-NO" dirty="0" err="1" smtClean="0"/>
              <a:t>Deichman</a:t>
            </a:r>
            <a:r>
              <a:rPr lang="nb-NO" dirty="0" smtClean="0"/>
              <a:t>, </a:t>
            </a:r>
            <a:r>
              <a:rPr lang="nb-NO" dirty="0" err="1" smtClean="0"/>
              <a:t>the</a:t>
            </a:r>
            <a:r>
              <a:rPr lang="nb-NO" dirty="0" smtClean="0"/>
              <a:t> Oslo public </a:t>
            </a:r>
            <a:r>
              <a:rPr lang="nb-NO" dirty="0" err="1" smtClean="0"/>
              <a:t>library</a:t>
            </a:r>
            <a:endParaRPr lang="nb-NO" dirty="0" smtClean="0"/>
          </a:p>
          <a:p>
            <a:pPr marL="0" indent="0">
              <a:buNone/>
            </a:pPr>
            <a:endParaRPr lang="nb-NO" dirty="0" smtClean="0"/>
          </a:p>
          <a:p>
            <a:pPr marL="0" indent="0">
              <a:buNone/>
            </a:pPr>
            <a:endParaRPr lang="nb-NO" dirty="0" smtClean="0"/>
          </a:p>
        </p:txBody>
      </p:sp>
      <p:sp>
        <p:nvSpPr>
          <p:cNvPr id="2" name="Tittel 1"/>
          <p:cNvSpPr>
            <a:spLocks noGrp="1"/>
          </p:cNvSpPr>
          <p:nvPr>
            <p:ph type="title"/>
          </p:nvPr>
        </p:nvSpPr>
        <p:spPr/>
        <p:txBody>
          <a:bodyPr>
            <a:normAutofit fontScale="90000"/>
          </a:bodyPr>
          <a:lstStyle/>
          <a:p>
            <a:r>
              <a:rPr lang="nb-NO" dirty="0" smtClean="0"/>
              <a:t>Distribution </a:t>
            </a:r>
            <a:r>
              <a:rPr lang="nb-NO" dirty="0" err="1" smtClean="0"/>
              <a:t>of</a:t>
            </a:r>
            <a:r>
              <a:rPr lang="nb-NO" dirty="0" smtClean="0"/>
              <a:t> </a:t>
            </a:r>
            <a:r>
              <a:rPr lang="nb-NO" dirty="0" err="1" smtClean="0"/>
              <a:t>built</a:t>
            </a:r>
            <a:r>
              <a:rPr lang="nb-NO" dirty="0" smtClean="0"/>
              <a:t> </a:t>
            </a:r>
            <a:r>
              <a:rPr lang="nb-NO" dirty="0" err="1" smtClean="0"/>
              <a:t>numbers</a:t>
            </a:r>
            <a:r>
              <a:rPr lang="nb-NO" dirty="0" smtClean="0"/>
              <a:t> (2)</a:t>
            </a:r>
            <a:endParaRPr lang="nb-NO" dirty="0"/>
          </a:p>
        </p:txBody>
      </p:sp>
    </p:spTree>
    <p:extLst>
      <p:ext uri="{BB962C8B-B14F-4D97-AF65-F5344CB8AC3E}">
        <p14:creationId xmlns:p14="http://schemas.microsoft.com/office/powerpoint/2010/main" val="333686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idx="2"/>
          </p:nvPr>
        </p:nvSpPr>
        <p:spPr/>
        <p:txBody>
          <a:bodyPr/>
          <a:lstStyle/>
          <a:p>
            <a:endParaRPr lang="nb-NO" dirty="0"/>
          </a:p>
        </p:txBody>
      </p:sp>
      <p:sp>
        <p:nvSpPr>
          <p:cNvPr id="4" name="Plassholder for innhold 3"/>
          <p:cNvSpPr>
            <a:spLocks noGrp="1"/>
          </p:cNvSpPr>
          <p:nvPr>
            <p:ph sz="half" idx="1"/>
          </p:nvPr>
        </p:nvSpPr>
        <p:spPr/>
        <p:txBody>
          <a:bodyPr/>
          <a:lstStyle/>
          <a:p>
            <a:pPr marL="109728" indent="0">
              <a:buNone/>
            </a:pPr>
            <a:r>
              <a:rPr lang="nb-NO" dirty="0" smtClean="0"/>
              <a:t>Cooperation </a:t>
            </a:r>
            <a:r>
              <a:rPr lang="nb-NO" dirty="0" err="1" smtClean="0"/>
              <a:t>seen</a:t>
            </a:r>
            <a:r>
              <a:rPr lang="nb-NO" dirty="0" smtClean="0"/>
              <a:t> from Oslo </a:t>
            </a:r>
            <a:r>
              <a:rPr lang="nb-NO" dirty="0" err="1" smtClean="0"/>
              <a:t>University</a:t>
            </a:r>
            <a:r>
              <a:rPr lang="nb-NO" dirty="0" smtClean="0"/>
              <a:t> Library</a:t>
            </a:r>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35526"/>
            <a:ext cx="7272808" cy="542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85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b-NO" dirty="0" smtClean="0"/>
              <a:t>Cooperation </a:t>
            </a:r>
            <a:r>
              <a:rPr lang="nb-NO" dirty="0" err="1" smtClean="0"/>
              <a:t>started</a:t>
            </a:r>
            <a:r>
              <a:rPr lang="nb-NO" dirty="0" smtClean="0"/>
              <a:t> in </a:t>
            </a:r>
            <a:r>
              <a:rPr lang="nb-NO" dirty="0" err="1" smtClean="0"/>
              <a:t>the</a:t>
            </a:r>
            <a:r>
              <a:rPr lang="nb-NO" dirty="0" smtClean="0"/>
              <a:t> 1970s</a:t>
            </a:r>
          </a:p>
          <a:p>
            <a:r>
              <a:rPr lang="nb-NO" dirty="0" err="1" smtClean="0"/>
              <a:t>Approximately</a:t>
            </a:r>
            <a:r>
              <a:rPr lang="nb-NO" dirty="0" smtClean="0"/>
              <a:t> 100 </a:t>
            </a:r>
            <a:r>
              <a:rPr lang="nb-NO" dirty="0" err="1" smtClean="0"/>
              <a:t>academic</a:t>
            </a:r>
            <a:r>
              <a:rPr lang="nb-NO" dirty="0" smtClean="0"/>
              <a:t> and </a:t>
            </a:r>
            <a:r>
              <a:rPr lang="nb-NO" dirty="0" err="1" smtClean="0"/>
              <a:t>research</a:t>
            </a:r>
            <a:r>
              <a:rPr lang="nb-NO" dirty="0" smtClean="0"/>
              <a:t> </a:t>
            </a:r>
            <a:r>
              <a:rPr lang="nb-NO" dirty="0" err="1" smtClean="0"/>
              <a:t>libraries</a:t>
            </a:r>
            <a:endParaRPr lang="nb-NO" dirty="0" smtClean="0"/>
          </a:p>
          <a:p>
            <a:r>
              <a:rPr lang="nb-NO" dirty="0" err="1" smtClean="0"/>
              <a:t>Includes</a:t>
            </a:r>
            <a:r>
              <a:rPr lang="nb-NO" dirty="0" smtClean="0"/>
              <a:t> </a:t>
            </a:r>
            <a:r>
              <a:rPr lang="nb-NO" dirty="0" err="1" smtClean="0"/>
              <a:t>the</a:t>
            </a:r>
            <a:r>
              <a:rPr lang="nb-NO" dirty="0" smtClean="0"/>
              <a:t> National Library (and </a:t>
            </a:r>
            <a:r>
              <a:rPr lang="nb-NO" dirty="0" err="1" smtClean="0"/>
              <a:t>national</a:t>
            </a:r>
            <a:r>
              <a:rPr lang="nb-NO" dirty="0" smtClean="0"/>
              <a:t> </a:t>
            </a:r>
            <a:r>
              <a:rPr lang="nb-NO" dirty="0" err="1" smtClean="0"/>
              <a:t>bibliography</a:t>
            </a:r>
            <a:r>
              <a:rPr lang="nb-NO" dirty="0" smtClean="0"/>
              <a:t>)</a:t>
            </a:r>
          </a:p>
          <a:p>
            <a:r>
              <a:rPr lang="nb-NO" dirty="0" err="1" smtClean="0"/>
              <a:t>Change</a:t>
            </a:r>
            <a:r>
              <a:rPr lang="nb-NO" dirty="0" smtClean="0"/>
              <a:t> </a:t>
            </a:r>
            <a:r>
              <a:rPr lang="nb-NO" dirty="0" err="1" smtClean="0"/>
              <a:t>of</a:t>
            </a:r>
            <a:r>
              <a:rPr lang="nb-NO" dirty="0" smtClean="0"/>
              <a:t> ILS in 2015 (Alma </a:t>
            </a:r>
            <a:r>
              <a:rPr lang="nb-NO" dirty="0" err="1" smtClean="0"/>
              <a:t>ExLibris</a:t>
            </a:r>
            <a:r>
              <a:rPr lang="nb-NO" dirty="0" smtClean="0"/>
              <a:t>)</a:t>
            </a:r>
          </a:p>
          <a:p>
            <a:endParaRPr lang="en-US" dirty="0"/>
          </a:p>
        </p:txBody>
      </p:sp>
      <p:sp>
        <p:nvSpPr>
          <p:cNvPr id="2" name="Title 1"/>
          <p:cNvSpPr>
            <a:spLocks noGrp="1"/>
          </p:cNvSpPr>
          <p:nvPr>
            <p:ph type="title"/>
          </p:nvPr>
        </p:nvSpPr>
        <p:spPr/>
        <p:txBody>
          <a:bodyPr/>
          <a:lstStyle/>
          <a:p>
            <a:r>
              <a:rPr lang="nb-NO" dirty="0" smtClean="0"/>
              <a:t>The BIBSYS </a:t>
            </a:r>
            <a:r>
              <a:rPr lang="nb-NO" dirty="0" err="1" smtClean="0"/>
              <a:t>consortium</a:t>
            </a:r>
            <a:endParaRPr lang="en-US" dirty="0"/>
          </a:p>
        </p:txBody>
      </p:sp>
    </p:spTree>
    <p:extLst>
      <p:ext uri="{BB962C8B-B14F-4D97-AF65-F5344CB8AC3E}">
        <p14:creationId xmlns:p14="http://schemas.microsoft.com/office/powerpoint/2010/main" val="2990667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b-NO" dirty="0" err="1"/>
              <a:t>Before</a:t>
            </a:r>
            <a:r>
              <a:rPr lang="nb-NO" dirty="0"/>
              <a:t> Alma: </a:t>
            </a:r>
            <a:r>
              <a:rPr lang="nb-NO" dirty="0" err="1"/>
              <a:t>classification</a:t>
            </a:r>
            <a:r>
              <a:rPr lang="nb-NO" dirty="0"/>
              <a:t> = </a:t>
            </a:r>
            <a:r>
              <a:rPr lang="nb-NO" dirty="0" err="1"/>
              <a:t>local</a:t>
            </a:r>
            <a:r>
              <a:rPr lang="nb-NO" dirty="0"/>
              <a:t> </a:t>
            </a:r>
            <a:r>
              <a:rPr lang="nb-NO" dirty="0" smtClean="0"/>
              <a:t>data</a:t>
            </a:r>
          </a:p>
          <a:p>
            <a:r>
              <a:rPr lang="nb-NO" dirty="0" err="1" smtClean="0"/>
              <a:t>After</a:t>
            </a:r>
            <a:r>
              <a:rPr lang="nb-NO" dirty="0" smtClean="0"/>
              <a:t> </a:t>
            </a:r>
            <a:r>
              <a:rPr lang="nb-NO" dirty="0"/>
              <a:t>Alma: </a:t>
            </a:r>
            <a:r>
              <a:rPr lang="nb-NO" dirty="0" err="1"/>
              <a:t>classification</a:t>
            </a:r>
            <a:r>
              <a:rPr lang="nb-NO" dirty="0"/>
              <a:t> = </a:t>
            </a:r>
            <a:r>
              <a:rPr lang="nb-NO" dirty="0" err="1"/>
              <a:t>preferably</a:t>
            </a:r>
            <a:r>
              <a:rPr lang="nb-NO" dirty="0"/>
              <a:t> </a:t>
            </a:r>
            <a:r>
              <a:rPr lang="nb-NO" dirty="0" err="1" smtClean="0"/>
              <a:t>shared</a:t>
            </a:r>
            <a:endParaRPr lang="nb-NO" dirty="0" smtClean="0"/>
          </a:p>
          <a:p>
            <a:r>
              <a:rPr lang="nb-NO" dirty="0" smtClean="0"/>
              <a:t>Survey 2016: 36 </a:t>
            </a:r>
            <a:r>
              <a:rPr lang="nb-NO" dirty="0" err="1" smtClean="0"/>
              <a:t>libraries</a:t>
            </a:r>
            <a:r>
              <a:rPr lang="nb-NO" dirty="0" smtClean="0"/>
              <a:t> </a:t>
            </a:r>
            <a:r>
              <a:rPr lang="nb-NO" dirty="0" err="1" smtClean="0"/>
              <a:t>wanted</a:t>
            </a:r>
            <a:r>
              <a:rPr lang="nb-NO" dirty="0" smtClean="0"/>
              <a:t> to </a:t>
            </a:r>
            <a:r>
              <a:rPr lang="nb-NO" dirty="0" err="1" smtClean="0"/>
              <a:t>share</a:t>
            </a:r>
            <a:r>
              <a:rPr lang="nb-NO" dirty="0" smtClean="0"/>
              <a:t> </a:t>
            </a:r>
            <a:r>
              <a:rPr lang="nb-NO" dirty="0" err="1" smtClean="0"/>
              <a:t>their</a:t>
            </a:r>
            <a:r>
              <a:rPr lang="nb-NO" dirty="0" smtClean="0"/>
              <a:t> </a:t>
            </a:r>
            <a:r>
              <a:rPr lang="nb-NO" dirty="0" err="1" smtClean="0"/>
              <a:t>classification</a:t>
            </a:r>
            <a:endParaRPr lang="nb-NO" dirty="0" smtClean="0"/>
          </a:p>
          <a:p>
            <a:r>
              <a:rPr lang="nb-NO" dirty="0" err="1" smtClean="0"/>
              <a:t>Currently</a:t>
            </a:r>
            <a:r>
              <a:rPr lang="nb-NO" dirty="0" smtClean="0"/>
              <a:t>: 27 </a:t>
            </a:r>
            <a:r>
              <a:rPr lang="nb-NO" dirty="0" err="1" smtClean="0"/>
              <a:t>libraries</a:t>
            </a:r>
            <a:r>
              <a:rPr lang="nb-NO" dirty="0" smtClean="0"/>
              <a:t> with </a:t>
            </a:r>
            <a:r>
              <a:rPr lang="nb-NO" dirty="0" err="1" smtClean="0"/>
              <a:t>classification</a:t>
            </a:r>
            <a:r>
              <a:rPr lang="nb-NO" dirty="0" smtClean="0"/>
              <a:t> </a:t>
            </a:r>
            <a:r>
              <a:rPr lang="nb-NO" dirty="0" err="1" smtClean="0"/>
              <a:t>contact</a:t>
            </a:r>
            <a:r>
              <a:rPr lang="nb-NO" dirty="0" smtClean="0"/>
              <a:t> </a:t>
            </a:r>
            <a:r>
              <a:rPr lang="nb-NO" dirty="0" err="1" smtClean="0"/>
              <a:t>address</a:t>
            </a:r>
            <a:r>
              <a:rPr lang="nb-NO" dirty="0" smtClean="0"/>
              <a:t>, </a:t>
            </a:r>
            <a:r>
              <a:rPr lang="nb-NO" dirty="0" err="1" smtClean="0"/>
              <a:t>of</a:t>
            </a:r>
            <a:r>
              <a:rPr lang="nb-NO" dirty="0" smtClean="0"/>
              <a:t> </a:t>
            </a:r>
            <a:r>
              <a:rPr lang="nb-NO" dirty="0" err="1" smtClean="0"/>
              <a:t>those</a:t>
            </a:r>
            <a:r>
              <a:rPr lang="nb-NO" dirty="0" smtClean="0"/>
              <a:t> 15 with MARC </a:t>
            </a:r>
            <a:r>
              <a:rPr lang="nb-NO" dirty="0" err="1" smtClean="0"/>
              <a:t>institution</a:t>
            </a:r>
            <a:r>
              <a:rPr lang="nb-NO" dirty="0" smtClean="0"/>
              <a:t> </a:t>
            </a:r>
            <a:r>
              <a:rPr lang="nb-NO" dirty="0" err="1" smtClean="0"/>
              <a:t>code</a:t>
            </a:r>
            <a:endParaRPr lang="nb-NO" dirty="0"/>
          </a:p>
          <a:p>
            <a:endParaRPr lang="en-US" dirty="0"/>
          </a:p>
        </p:txBody>
      </p:sp>
      <p:sp>
        <p:nvSpPr>
          <p:cNvPr id="2" name="Title 1"/>
          <p:cNvSpPr>
            <a:spLocks noGrp="1"/>
          </p:cNvSpPr>
          <p:nvPr>
            <p:ph type="title"/>
          </p:nvPr>
        </p:nvSpPr>
        <p:spPr/>
        <p:txBody>
          <a:bodyPr/>
          <a:lstStyle/>
          <a:p>
            <a:r>
              <a:rPr lang="nb-NO" dirty="0" err="1" smtClean="0"/>
              <a:t>Classification</a:t>
            </a:r>
            <a:r>
              <a:rPr lang="nb-NO" dirty="0" smtClean="0"/>
              <a:t> policy</a:t>
            </a:r>
            <a:endParaRPr lang="en-US" dirty="0"/>
          </a:p>
        </p:txBody>
      </p:sp>
    </p:spTree>
    <p:extLst>
      <p:ext uri="{BB962C8B-B14F-4D97-AF65-F5344CB8AC3E}">
        <p14:creationId xmlns:p14="http://schemas.microsoft.com/office/powerpoint/2010/main" val="3455957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b-NO" dirty="0" err="1" smtClean="0"/>
              <a:t>Totally</a:t>
            </a:r>
            <a:r>
              <a:rPr lang="nb-NO" dirty="0" smtClean="0"/>
              <a:t> </a:t>
            </a:r>
            <a:r>
              <a:rPr lang="nb-NO" dirty="0" err="1" smtClean="0"/>
              <a:t>aligned</a:t>
            </a:r>
            <a:r>
              <a:rPr lang="nb-NO" dirty="0" smtClean="0"/>
              <a:t> with </a:t>
            </a:r>
            <a:r>
              <a:rPr lang="nb-NO" dirty="0" err="1" smtClean="0"/>
              <a:t>the</a:t>
            </a:r>
            <a:r>
              <a:rPr lang="nb-NO" dirty="0" smtClean="0"/>
              <a:t> national </a:t>
            </a:r>
            <a:r>
              <a:rPr lang="nb-NO" dirty="0" err="1" smtClean="0"/>
              <a:t>recommendations</a:t>
            </a:r>
            <a:r>
              <a:rPr lang="nb-NO" dirty="0" smtClean="0"/>
              <a:t> </a:t>
            </a:r>
          </a:p>
          <a:p>
            <a:r>
              <a:rPr lang="nb-NO" dirty="0" smtClean="0"/>
              <a:t>Those </a:t>
            </a:r>
            <a:r>
              <a:rPr lang="nb-NO" dirty="0"/>
              <a:t>who don’t share: </a:t>
            </a:r>
            <a:r>
              <a:rPr lang="nb-NO" dirty="0" smtClean="0"/>
              <a:t>MARC </a:t>
            </a:r>
            <a:r>
              <a:rPr lang="nb-NO" dirty="0"/>
              <a:t>field </a:t>
            </a:r>
            <a:r>
              <a:rPr lang="nb-NO" dirty="0" smtClean="0"/>
              <a:t>092</a:t>
            </a:r>
            <a:endParaRPr lang="nb-NO" dirty="0"/>
          </a:p>
          <a:p>
            <a:r>
              <a:rPr lang="nb-NO" dirty="0" err="1"/>
              <a:t>Those</a:t>
            </a:r>
            <a:r>
              <a:rPr lang="nb-NO" dirty="0"/>
              <a:t> </a:t>
            </a:r>
            <a:r>
              <a:rPr lang="nb-NO" dirty="0" err="1"/>
              <a:t>who</a:t>
            </a:r>
            <a:r>
              <a:rPr lang="nb-NO" dirty="0"/>
              <a:t> do: </a:t>
            </a:r>
            <a:r>
              <a:rPr lang="nb-NO" dirty="0" smtClean="0"/>
              <a:t>MARC 21 </a:t>
            </a:r>
            <a:r>
              <a:rPr lang="nb-NO" dirty="0" err="1"/>
              <a:t>fields</a:t>
            </a:r>
            <a:r>
              <a:rPr lang="nb-NO" dirty="0"/>
              <a:t> 082 </a:t>
            </a:r>
            <a:r>
              <a:rPr lang="nb-NO" dirty="0" smtClean="0"/>
              <a:t>and/or </a:t>
            </a:r>
            <a:r>
              <a:rPr lang="nb-NO" dirty="0"/>
              <a:t>083</a:t>
            </a:r>
          </a:p>
          <a:p>
            <a:r>
              <a:rPr lang="nb-NO" dirty="0"/>
              <a:t>First </a:t>
            </a:r>
            <a:r>
              <a:rPr lang="nb-NO" dirty="0" err="1"/>
              <a:t>library</a:t>
            </a:r>
            <a:r>
              <a:rPr lang="nb-NO" dirty="0"/>
              <a:t> to </a:t>
            </a:r>
            <a:r>
              <a:rPr lang="nb-NO" dirty="0" err="1"/>
              <a:t>classify</a:t>
            </a:r>
            <a:r>
              <a:rPr lang="nb-NO" dirty="0"/>
              <a:t> </a:t>
            </a:r>
            <a:r>
              <a:rPr lang="nb-NO" dirty="0" err="1"/>
              <a:t>adds</a:t>
            </a:r>
            <a:r>
              <a:rPr lang="nb-NO" dirty="0"/>
              <a:t> </a:t>
            </a:r>
            <a:r>
              <a:rPr lang="nb-NO" dirty="0" err="1"/>
              <a:t>their</a:t>
            </a:r>
            <a:r>
              <a:rPr lang="nb-NO" dirty="0"/>
              <a:t> </a:t>
            </a:r>
            <a:r>
              <a:rPr lang="nb-NO" dirty="0" err="1"/>
              <a:t>organization</a:t>
            </a:r>
            <a:r>
              <a:rPr lang="nb-NO" dirty="0"/>
              <a:t> </a:t>
            </a:r>
            <a:r>
              <a:rPr lang="nb-NO" dirty="0" err="1" smtClean="0"/>
              <a:t>code</a:t>
            </a:r>
            <a:endParaRPr lang="nb-NO" dirty="0" smtClean="0"/>
          </a:p>
          <a:p>
            <a:r>
              <a:rPr lang="nb-NO" dirty="0" smtClean="0"/>
              <a:t>National </a:t>
            </a:r>
            <a:r>
              <a:rPr lang="nb-NO" dirty="0"/>
              <a:t>Library is </a:t>
            </a:r>
            <a:r>
              <a:rPr lang="nb-NO" dirty="0" err="1" smtClean="0"/>
              <a:t>responsible</a:t>
            </a:r>
            <a:r>
              <a:rPr lang="nb-NO" dirty="0" smtClean="0"/>
              <a:t> </a:t>
            </a:r>
            <a:r>
              <a:rPr lang="nb-NO" dirty="0"/>
              <a:t>for </a:t>
            </a:r>
            <a:r>
              <a:rPr lang="nb-NO" dirty="0" err="1"/>
              <a:t>the</a:t>
            </a:r>
            <a:r>
              <a:rPr lang="nb-NO" dirty="0"/>
              <a:t> national </a:t>
            </a:r>
            <a:r>
              <a:rPr lang="nb-NO" dirty="0" err="1"/>
              <a:t>bibliographic</a:t>
            </a:r>
            <a:r>
              <a:rPr lang="nb-NO" dirty="0"/>
              <a:t> </a:t>
            </a:r>
            <a:r>
              <a:rPr lang="nb-NO" dirty="0" err="1"/>
              <a:t>records</a:t>
            </a:r>
            <a:endParaRPr lang="nb-NO" dirty="0"/>
          </a:p>
          <a:p>
            <a:pPr marL="0" indent="0">
              <a:buNone/>
            </a:pPr>
            <a:endParaRPr lang="en-US" dirty="0"/>
          </a:p>
        </p:txBody>
      </p:sp>
      <p:sp>
        <p:nvSpPr>
          <p:cNvPr id="2" name="Title 1"/>
          <p:cNvSpPr>
            <a:spLocks noGrp="1"/>
          </p:cNvSpPr>
          <p:nvPr>
            <p:ph type="title"/>
          </p:nvPr>
        </p:nvSpPr>
        <p:spPr/>
        <p:txBody>
          <a:bodyPr/>
          <a:lstStyle/>
          <a:p>
            <a:r>
              <a:rPr lang="nb-NO" dirty="0" err="1" smtClean="0"/>
              <a:t>Which</a:t>
            </a:r>
            <a:r>
              <a:rPr lang="nb-NO" dirty="0" smtClean="0"/>
              <a:t> </a:t>
            </a:r>
            <a:r>
              <a:rPr lang="nb-NO" dirty="0" err="1" smtClean="0"/>
              <a:t>rules</a:t>
            </a:r>
            <a:r>
              <a:rPr lang="nb-NO" dirty="0" smtClean="0"/>
              <a:t> </a:t>
            </a:r>
            <a:r>
              <a:rPr lang="nb-NO" dirty="0" err="1" smtClean="0"/>
              <a:t>apply</a:t>
            </a:r>
            <a:r>
              <a:rPr lang="nb-NO" dirty="0" smtClean="0"/>
              <a:t>?</a:t>
            </a:r>
            <a:endParaRPr lang="en-US" dirty="0"/>
          </a:p>
        </p:txBody>
      </p:sp>
    </p:spTree>
    <p:extLst>
      <p:ext uri="{BB962C8B-B14F-4D97-AF65-F5344CB8AC3E}">
        <p14:creationId xmlns:p14="http://schemas.microsoft.com/office/powerpoint/2010/main" val="2950132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smtClean="0"/>
              <a:t>In order to start </a:t>
            </a:r>
            <a:r>
              <a:rPr lang="nb-NO" dirty="0" err="1" smtClean="0"/>
              <a:t>using</a:t>
            </a:r>
            <a:r>
              <a:rPr lang="nb-NO" dirty="0" smtClean="0"/>
              <a:t> </a:t>
            </a:r>
            <a:r>
              <a:rPr lang="nb-NO" dirty="0" err="1" smtClean="0"/>
              <a:t>the</a:t>
            </a:r>
            <a:r>
              <a:rPr lang="nb-NO" dirty="0" smtClean="0"/>
              <a:t> Norwegian </a:t>
            </a:r>
            <a:r>
              <a:rPr lang="nb-NO" dirty="0" err="1" smtClean="0"/>
              <a:t>WebDewey</a:t>
            </a:r>
            <a:r>
              <a:rPr lang="nb-NO" dirty="0" smtClean="0"/>
              <a:t> and </a:t>
            </a:r>
            <a:r>
              <a:rPr lang="nb-NO" dirty="0" err="1" smtClean="0"/>
              <a:t>reach</a:t>
            </a:r>
            <a:r>
              <a:rPr lang="nb-NO" dirty="0" smtClean="0"/>
              <a:t> a </a:t>
            </a:r>
            <a:r>
              <a:rPr lang="nb-NO" dirty="0" err="1" smtClean="0"/>
              <a:t>decision</a:t>
            </a:r>
            <a:r>
              <a:rPr lang="nb-NO" dirty="0" smtClean="0"/>
              <a:t> on </a:t>
            </a:r>
            <a:r>
              <a:rPr lang="nb-NO" dirty="0" err="1" smtClean="0"/>
              <a:t>reuse</a:t>
            </a:r>
            <a:r>
              <a:rPr lang="nb-NO" dirty="0" smtClean="0"/>
              <a:t> </a:t>
            </a:r>
            <a:r>
              <a:rPr lang="nb-NO" dirty="0" err="1" smtClean="0"/>
              <a:t>of</a:t>
            </a:r>
            <a:r>
              <a:rPr lang="nb-NO" dirty="0" smtClean="0"/>
              <a:t> </a:t>
            </a:r>
            <a:r>
              <a:rPr lang="nb-NO" dirty="0" err="1" smtClean="0"/>
              <a:t>classification</a:t>
            </a:r>
            <a:r>
              <a:rPr lang="nb-NO" dirty="0" smtClean="0"/>
              <a:t> data, </a:t>
            </a:r>
            <a:r>
              <a:rPr lang="nb-NO" dirty="0" err="1" smtClean="0"/>
              <a:t>we</a:t>
            </a:r>
            <a:r>
              <a:rPr lang="nb-NO" dirty="0" smtClean="0"/>
              <a:t> </a:t>
            </a:r>
            <a:r>
              <a:rPr lang="nb-NO" dirty="0" err="1" smtClean="0"/>
              <a:t>developed</a:t>
            </a:r>
            <a:r>
              <a:rPr lang="nb-NO" dirty="0" smtClean="0"/>
              <a:t> a </a:t>
            </a:r>
            <a:r>
              <a:rPr lang="nb-NO" dirty="0" err="1" smtClean="0"/>
              <a:t>strategy</a:t>
            </a:r>
            <a:r>
              <a:rPr lang="nb-NO" dirty="0" smtClean="0"/>
              <a:t> </a:t>
            </a:r>
            <a:r>
              <a:rPr lang="nb-NO" dirty="0" err="1" smtClean="0"/>
              <a:t>document</a:t>
            </a:r>
            <a:endParaRPr lang="nb-NO" dirty="0" smtClean="0"/>
          </a:p>
          <a:p>
            <a:r>
              <a:rPr lang="nb-NO" dirty="0" err="1" smtClean="0"/>
              <a:t>Decision</a:t>
            </a:r>
            <a:r>
              <a:rPr lang="nb-NO" dirty="0" smtClean="0"/>
              <a:t>: </a:t>
            </a:r>
            <a:r>
              <a:rPr lang="nb-NO" dirty="0" err="1" smtClean="0"/>
              <a:t>our</a:t>
            </a:r>
            <a:r>
              <a:rPr lang="nb-NO" dirty="0" smtClean="0"/>
              <a:t> goal is to </a:t>
            </a:r>
            <a:r>
              <a:rPr lang="nb-NO" dirty="0" err="1" smtClean="0"/>
              <a:t>share</a:t>
            </a:r>
            <a:r>
              <a:rPr lang="nb-NO" dirty="0" smtClean="0"/>
              <a:t>  and to </a:t>
            </a:r>
            <a:r>
              <a:rPr lang="nb-NO" dirty="0" err="1" smtClean="0"/>
              <a:t>reuse</a:t>
            </a:r>
            <a:r>
              <a:rPr lang="nb-NO" dirty="0" smtClean="0"/>
              <a:t> </a:t>
            </a:r>
            <a:r>
              <a:rPr lang="nb-NO" dirty="0" err="1" smtClean="0"/>
              <a:t>classification</a:t>
            </a:r>
            <a:endParaRPr lang="nb-NO" dirty="0" smtClean="0"/>
          </a:p>
          <a:p>
            <a:r>
              <a:rPr lang="nb-NO" dirty="0" err="1" smtClean="0"/>
              <a:t>Decision</a:t>
            </a:r>
            <a:r>
              <a:rPr lang="nb-NO" dirty="0" smtClean="0"/>
              <a:t> </a:t>
            </a:r>
            <a:r>
              <a:rPr lang="nb-NO" dirty="0" err="1" smtClean="0"/>
              <a:t>partly</a:t>
            </a:r>
            <a:r>
              <a:rPr lang="nb-NO" dirty="0" smtClean="0"/>
              <a:t> </a:t>
            </a:r>
            <a:r>
              <a:rPr lang="nb-NO" dirty="0" err="1" smtClean="0"/>
              <a:t>based</a:t>
            </a:r>
            <a:r>
              <a:rPr lang="nb-NO" dirty="0" smtClean="0"/>
              <a:t> on </a:t>
            </a:r>
            <a:r>
              <a:rPr lang="nb-NO" dirty="0" err="1" smtClean="0"/>
              <a:t>two</a:t>
            </a:r>
            <a:r>
              <a:rPr lang="nb-NO" dirty="0" smtClean="0"/>
              <a:t> surveys </a:t>
            </a:r>
            <a:r>
              <a:rPr lang="nb-NO" dirty="0" err="1" smtClean="0"/>
              <a:t>conducted</a:t>
            </a:r>
            <a:r>
              <a:rPr lang="nb-NO" dirty="0" smtClean="0"/>
              <a:t> in 2015</a:t>
            </a:r>
          </a:p>
          <a:p>
            <a:endParaRPr lang="en-US" dirty="0"/>
          </a:p>
        </p:txBody>
      </p:sp>
      <p:sp>
        <p:nvSpPr>
          <p:cNvPr id="2" name="Title 1"/>
          <p:cNvSpPr>
            <a:spLocks noGrp="1"/>
          </p:cNvSpPr>
          <p:nvPr>
            <p:ph type="title"/>
          </p:nvPr>
        </p:nvSpPr>
        <p:spPr/>
        <p:txBody>
          <a:bodyPr/>
          <a:lstStyle/>
          <a:p>
            <a:r>
              <a:rPr lang="nb-NO" dirty="0" err="1" smtClean="0"/>
              <a:t>University</a:t>
            </a:r>
            <a:r>
              <a:rPr lang="nb-NO" dirty="0" smtClean="0"/>
              <a:t> </a:t>
            </a:r>
            <a:r>
              <a:rPr lang="nb-NO" dirty="0" err="1" smtClean="0"/>
              <a:t>of</a:t>
            </a:r>
            <a:r>
              <a:rPr lang="nb-NO" dirty="0" smtClean="0"/>
              <a:t> Oslo</a:t>
            </a:r>
            <a:endParaRPr lang="en-US" dirty="0"/>
          </a:p>
        </p:txBody>
      </p:sp>
    </p:spTree>
    <p:extLst>
      <p:ext uri="{BB962C8B-B14F-4D97-AF65-F5344CB8AC3E}">
        <p14:creationId xmlns:p14="http://schemas.microsoft.com/office/powerpoint/2010/main" val="370039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err="1" smtClean="0"/>
              <a:t>Use</a:t>
            </a:r>
            <a:r>
              <a:rPr lang="nb-NO" dirty="0" smtClean="0"/>
              <a:t> </a:t>
            </a:r>
            <a:r>
              <a:rPr lang="nb-NO" dirty="0" err="1" smtClean="0"/>
              <a:t>of</a:t>
            </a:r>
            <a:r>
              <a:rPr lang="nb-NO" dirty="0" smtClean="0"/>
              <a:t> </a:t>
            </a:r>
            <a:r>
              <a:rPr lang="nb-NO" dirty="0" err="1" smtClean="0"/>
              <a:t>Dewey</a:t>
            </a:r>
            <a:r>
              <a:rPr lang="nb-NO" dirty="0" smtClean="0"/>
              <a:t> in Norway</a:t>
            </a:r>
          </a:p>
          <a:p>
            <a:r>
              <a:rPr lang="nb-NO" dirty="0" err="1" smtClean="0"/>
              <a:t>Recommendations</a:t>
            </a:r>
            <a:r>
              <a:rPr lang="nb-NO" dirty="0" smtClean="0"/>
              <a:t> for </a:t>
            </a:r>
            <a:r>
              <a:rPr lang="nb-NO" dirty="0" err="1" smtClean="0"/>
              <a:t>use</a:t>
            </a:r>
            <a:r>
              <a:rPr lang="nb-NO" dirty="0" smtClean="0"/>
              <a:t> </a:t>
            </a:r>
            <a:r>
              <a:rPr lang="nb-NO" dirty="0" err="1" smtClean="0"/>
              <a:t>of</a:t>
            </a:r>
            <a:r>
              <a:rPr lang="nb-NO" dirty="0" smtClean="0"/>
              <a:t> </a:t>
            </a:r>
            <a:r>
              <a:rPr lang="nb-NO" dirty="0" err="1" smtClean="0"/>
              <a:t>the</a:t>
            </a:r>
            <a:r>
              <a:rPr lang="nb-NO" dirty="0" smtClean="0"/>
              <a:t> Norwegian </a:t>
            </a:r>
            <a:r>
              <a:rPr lang="nb-NO" dirty="0" err="1" smtClean="0"/>
              <a:t>WebDewey</a:t>
            </a:r>
            <a:endParaRPr lang="nb-NO" dirty="0" smtClean="0"/>
          </a:p>
          <a:p>
            <a:r>
              <a:rPr lang="nb-NO" dirty="0" smtClean="0"/>
              <a:t>Cooperation in </a:t>
            </a:r>
            <a:r>
              <a:rPr lang="nb-NO" dirty="0" err="1" smtClean="0"/>
              <a:t>practice</a:t>
            </a:r>
            <a:r>
              <a:rPr lang="nb-NO" dirty="0" smtClean="0"/>
              <a:t> </a:t>
            </a:r>
            <a:r>
              <a:rPr lang="nb-NO" dirty="0" err="1" smtClean="0"/>
              <a:t>within</a:t>
            </a:r>
            <a:r>
              <a:rPr lang="nb-NO" dirty="0" smtClean="0"/>
              <a:t> </a:t>
            </a:r>
            <a:r>
              <a:rPr lang="nb-NO" dirty="0" err="1" smtClean="0"/>
              <a:t>the</a:t>
            </a:r>
            <a:r>
              <a:rPr lang="nb-NO" dirty="0" smtClean="0"/>
              <a:t> BIBSYS </a:t>
            </a:r>
            <a:r>
              <a:rPr lang="nb-NO" dirty="0" err="1" smtClean="0"/>
              <a:t>consortium</a:t>
            </a:r>
            <a:endParaRPr lang="nb-NO" dirty="0" smtClean="0"/>
          </a:p>
          <a:p>
            <a:r>
              <a:rPr lang="nb-NO" dirty="0" err="1" smtClean="0"/>
              <a:t>Why</a:t>
            </a:r>
            <a:r>
              <a:rPr lang="nb-NO" dirty="0" smtClean="0"/>
              <a:t> </a:t>
            </a:r>
            <a:r>
              <a:rPr lang="nb-NO" dirty="0" err="1" smtClean="0"/>
              <a:t>cooperation</a:t>
            </a:r>
            <a:r>
              <a:rPr lang="nb-NO" dirty="0" smtClean="0"/>
              <a:t>?</a:t>
            </a:r>
          </a:p>
          <a:p>
            <a:r>
              <a:rPr lang="nb-NO" dirty="0" smtClean="0"/>
              <a:t>How to </a:t>
            </a:r>
            <a:r>
              <a:rPr lang="nb-NO" dirty="0" err="1" smtClean="0"/>
              <a:t>cooperate</a:t>
            </a:r>
            <a:r>
              <a:rPr lang="nb-NO" dirty="0" smtClean="0"/>
              <a:t>?</a:t>
            </a:r>
          </a:p>
          <a:p>
            <a:pPr marL="0" indent="0">
              <a:buNone/>
            </a:pPr>
            <a:endParaRPr lang="nb-NO" dirty="0"/>
          </a:p>
        </p:txBody>
      </p:sp>
      <p:sp>
        <p:nvSpPr>
          <p:cNvPr id="2" name="Tittel 1"/>
          <p:cNvSpPr>
            <a:spLocks noGrp="1"/>
          </p:cNvSpPr>
          <p:nvPr>
            <p:ph type="title"/>
          </p:nvPr>
        </p:nvSpPr>
        <p:spPr/>
        <p:txBody>
          <a:bodyPr/>
          <a:lstStyle/>
          <a:p>
            <a:r>
              <a:rPr lang="nb-NO" dirty="0" err="1" smtClean="0"/>
              <a:t>Overview</a:t>
            </a:r>
            <a:endParaRPr lang="nb-NO" dirty="0"/>
          </a:p>
        </p:txBody>
      </p:sp>
    </p:spTree>
    <p:extLst>
      <p:ext uri="{BB962C8B-B14F-4D97-AF65-F5344CB8AC3E}">
        <p14:creationId xmlns:p14="http://schemas.microsoft.com/office/powerpoint/2010/main" val="3685030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2348880"/>
            <a:ext cx="6218448" cy="3672408"/>
          </a:xfrm>
        </p:spPr>
        <p:txBody>
          <a:bodyPr>
            <a:normAutofit lnSpcReduction="10000"/>
          </a:bodyPr>
          <a:lstStyle/>
          <a:p>
            <a:pPr marL="0" indent="0">
              <a:buNone/>
            </a:pPr>
            <a:r>
              <a:rPr lang="nb-NO" sz="2400" dirty="0" smtClean="0"/>
              <a:t>1</a:t>
            </a:r>
            <a:r>
              <a:rPr lang="nb-NO" sz="2400" dirty="0"/>
              <a:t>) </a:t>
            </a:r>
            <a:r>
              <a:rPr lang="nb-NO" sz="2400" dirty="0" smtClean="0"/>
              <a:t>Survey </a:t>
            </a:r>
            <a:r>
              <a:rPr lang="nb-NO" sz="2400" dirty="0" err="1" smtClean="0"/>
              <a:t>on</a:t>
            </a:r>
            <a:r>
              <a:rPr lang="nb-NO" sz="2400" dirty="0" smtClean="0"/>
              <a:t> </a:t>
            </a:r>
            <a:r>
              <a:rPr lang="nb-NO" sz="2400" dirty="0" err="1" smtClean="0"/>
              <a:t>classification</a:t>
            </a:r>
            <a:r>
              <a:rPr lang="nb-NO" sz="2400" dirty="0" smtClean="0"/>
              <a:t> </a:t>
            </a:r>
            <a:r>
              <a:rPr lang="nb-NO" sz="2400" dirty="0" err="1" smtClean="0"/>
              <a:t>practice</a:t>
            </a:r>
            <a:r>
              <a:rPr lang="nb-NO" sz="2400" dirty="0" smtClean="0"/>
              <a:t>, </a:t>
            </a:r>
            <a:r>
              <a:rPr lang="nb-NO" sz="2400" dirty="0"/>
              <a:t>J</a:t>
            </a:r>
            <a:r>
              <a:rPr lang="nb-NO" sz="2400" dirty="0" smtClean="0"/>
              <a:t>une 	2015</a:t>
            </a:r>
            <a:endParaRPr lang="nb-NO" sz="2400" dirty="0"/>
          </a:p>
          <a:p>
            <a:pPr lvl="1"/>
            <a:r>
              <a:rPr lang="nb-NO" sz="2200" dirty="0" err="1" smtClean="0"/>
              <a:t>Response</a:t>
            </a:r>
            <a:r>
              <a:rPr lang="nb-NO" sz="2200" dirty="0" smtClean="0"/>
              <a:t> rate: </a:t>
            </a:r>
            <a:r>
              <a:rPr lang="nb-NO" sz="2200" dirty="0"/>
              <a:t>86,2 </a:t>
            </a:r>
            <a:r>
              <a:rPr lang="nb-NO" sz="2200" dirty="0" smtClean="0"/>
              <a:t>%</a:t>
            </a:r>
            <a:endParaRPr lang="nb-NO" sz="2200" dirty="0"/>
          </a:p>
          <a:p>
            <a:pPr marL="0" indent="0">
              <a:buNone/>
            </a:pPr>
            <a:r>
              <a:rPr lang="nb-NO" sz="2400" dirty="0"/>
              <a:t>2) </a:t>
            </a:r>
            <a:r>
              <a:rPr lang="nb-NO" sz="2400" dirty="0" err="1" smtClean="0"/>
              <a:t>Comparative</a:t>
            </a:r>
            <a:r>
              <a:rPr lang="nb-NO" sz="2400" dirty="0" smtClean="0"/>
              <a:t> </a:t>
            </a:r>
            <a:r>
              <a:rPr lang="nb-NO" sz="2400" dirty="0" err="1" smtClean="0"/>
              <a:t>study</a:t>
            </a:r>
            <a:r>
              <a:rPr lang="nb-NO" dirty="0" smtClean="0"/>
              <a:t>, </a:t>
            </a:r>
            <a:r>
              <a:rPr lang="nb-NO" sz="2400" dirty="0" smtClean="0"/>
              <a:t>June-</a:t>
            </a:r>
            <a:r>
              <a:rPr lang="nb-NO" sz="2400" dirty="0" err="1" smtClean="0"/>
              <a:t>December</a:t>
            </a:r>
            <a:r>
              <a:rPr lang="nb-NO" sz="2400" dirty="0" smtClean="0"/>
              <a:t> 	2015</a:t>
            </a:r>
            <a:endParaRPr lang="nb-NO" sz="2400" dirty="0"/>
          </a:p>
          <a:p>
            <a:pPr marL="0" indent="0">
              <a:buNone/>
            </a:pPr>
            <a:r>
              <a:rPr lang="nb-NO" sz="2400" dirty="0"/>
              <a:t>	</a:t>
            </a:r>
            <a:r>
              <a:rPr lang="nb-NO" sz="2000" dirty="0" smtClean="0"/>
              <a:t>319 </a:t>
            </a:r>
            <a:r>
              <a:rPr lang="nb-NO" sz="2000" dirty="0" err="1" smtClean="0"/>
              <a:t>titles</a:t>
            </a:r>
            <a:r>
              <a:rPr lang="nb-NO" sz="2000" dirty="0" smtClean="0"/>
              <a:t> </a:t>
            </a:r>
            <a:r>
              <a:rPr lang="nb-NO" sz="2000" dirty="0" err="1" smtClean="0"/>
              <a:t>analyzed</a:t>
            </a:r>
            <a:endParaRPr lang="nb-NO" sz="2000" dirty="0" smtClean="0"/>
          </a:p>
          <a:p>
            <a:pPr marL="0" indent="0">
              <a:buNone/>
            </a:pPr>
            <a:r>
              <a:rPr lang="nb-NO" sz="2400" dirty="0" err="1" smtClean="0"/>
              <a:t>Published</a:t>
            </a:r>
            <a:r>
              <a:rPr lang="nb-NO" sz="2400" dirty="0" smtClean="0"/>
              <a:t> in </a:t>
            </a:r>
            <a:r>
              <a:rPr lang="nb-NO" sz="2400" dirty="0" err="1" smtClean="0"/>
              <a:t>the</a:t>
            </a:r>
            <a:r>
              <a:rPr lang="nb-NO" sz="2400" dirty="0" smtClean="0"/>
              <a:t> report </a:t>
            </a:r>
            <a:r>
              <a:rPr lang="nb-NO" sz="2400" dirty="0">
                <a:hlinkClick r:id="rId3"/>
              </a:rPr>
              <a:t>Er økt gjenbruk av klassifikasjonsdata mulig</a:t>
            </a:r>
            <a:r>
              <a:rPr lang="nb-NO" sz="2400" dirty="0" smtClean="0"/>
              <a:t>? [is </a:t>
            </a:r>
            <a:r>
              <a:rPr lang="nb-NO" sz="2400" dirty="0" err="1" smtClean="0"/>
              <a:t>increased</a:t>
            </a:r>
            <a:r>
              <a:rPr lang="nb-NO" sz="2400" dirty="0" smtClean="0"/>
              <a:t> </a:t>
            </a:r>
            <a:r>
              <a:rPr lang="nb-NO" sz="2400" dirty="0" err="1" smtClean="0"/>
              <a:t>reuse</a:t>
            </a:r>
            <a:r>
              <a:rPr lang="nb-NO" sz="2400" dirty="0" smtClean="0"/>
              <a:t> </a:t>
            </a:r>
            <a:r>
              <a:rPr lang="nb-NO" sz="2400" dirty="0" err="1" smtClean="0"/>
              <a:t>of</a:t>
            </a:r>
            <a:r>
              <a:rPr lang="nb-NO" sz="2400" dirty="0" smtClean="0"/>
              <a:t> </a:t>
            </a:r>
            <a:r>
              <a:rPr lang="nb-NO" sz="2400" dirty="0" err="1" smtClean="0"/>
              <a:t>classification</a:t>
            </a:r>
            <a:r>
              <a:rPr lang="nb-NO" sz="2400" dirty="0" smtClean="0"/>
              <a:t> data </a:t>
            </a:r>
            <a:r>
              <a:rPr lang="nb-NO" sz="2400" dirty="0" err="1" smtClean="0"/>
              <a:t>possible</a:t>
            </a:r>
            <a:r>
              <a:rPr lang="nb-NO" sz="2400" dirty="0" smtClean="0"/>
              <a:t>?] </a:t>
            </a:r>
            <a:r>
              <a:rPr lang="nb-NO" sz="2400" dirty="0"/>
              <a:t>(</a:t>
            </a:r>
            <a:r>
              <a:rPr lang="nb-NO" sz="2400" dirty="0" err="1" smtClean="0"/>
              <a:t>February</a:t>
            </a:r>
            <a:r>
              <a:rPr lang="nb-NO" sz="2400" dirty="0" smtClean="0"/>
              <a:t> </a:t>
            </a:r>
            <a:r>
              <a:rPr lang="nb-NO" sz="2400" dirty="0"/>
              <a:t>2016)</a:t>
            </a:r>
          </a:p>
          <a:p>
            <a:pPr lvl="1"/>
            <a:endParaRPr lang="nb-NO" sz="2200" dirty="0"/>
          </a:p>
        </p:txBody>
      </p:sp>
      <p:sp>
        <p:nvSpPr>
          <p:cNvPr id="2" name="Title 1"/>
          <p:cNvSpPr>
            <a:spLocks noGrp="1"/>
          </p:cNvSpPr>
          <p:nvPr>
            <p:ph type="title"/>
          </p:nvPr>
        </p:nvSpPr>
        <p:spPr>
          <a:xfrm>
            <a:off x="1331640" y="1052736"/>
            <a:ext cx="6336704" cy="1008112"/>
          </a:xfrm>
        </p:spPr>
        <p:txBody>
          <a:bodyPr>
            <a:noAutofit/>
          </a:bodyPr>
          <a:lstStyle/>
          <a:p>
            <a:r>
              <a:rPr lang="nb-NO" sz="4000" dirty="0" smtClean="0"/>
              <a:t>Surveys – </a:t>
            </a:r>
            <a:r>
              <a:rPr lang="nb-NO" sz="4000" dirty="0" err="1" smtClean="0"/>
              <a:t>how</a:t>
            </a:r>
            <a:r>
              <a:rPr lang="nb-NO" sz="4000" dirty="0" smtClean="0"/>
              <a:t> is </a:t>
            </a:r>
            <a:r>
              <a:rPr lang="nb-NO" sz="4000" dirty="0" err="1" smtClean="0"/>
              <a:t>Dewey</a:t>
            </a:r>
            <a:r>
              <a:rPr lang="nb-NO" sz="4000" dirty="0" smtClean="0"/>
              <a:t> used?</a:t>
            </a:r>
            <a:endParaRPr lang="nb-NO" sz="4000" dirty="0"/>
          </a:p>
        </p:txBody>
      </p:sp>
    </p:spTree>
    <p:extLst>
      <p:ext uri="{BB962C8B-B14F-4D97-AF65-F5344CB8AC3E}">
        <p14:creationId xmlns:p14="http://schemas.microsoft.com/office/powerpoint/2010/main" val="1212252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59025000"/>
              </p:ext>
            </p:extLst>
          </p:nvPr>
        </p:nvGraphicFramePr>
        <p:xfrm>
          <a:off x="539552" y="3068960"/>
          <a:ext cx="8229600" cy="2219960"/>
        </p:xfrm>
        <a:graphic>
          <a:graphicData uri="http://schemas.openxmlformats.org/drawingml/2006/table">
            <a:tbl>
              <a:tblPr firstRow="1" bandRow="1">
                <a:tableStyleId>{5C22544A-7EE6-4342-B048-85BDC9FD1C3A}</a:tableStyleId>
              </a:tblPr>
              <a:tblGrid>
                <a:gridCol w="2746648"/>
                <a:gridCol w="2739752"/>
                <a:gridCol w="2743200"/>
              </a:tblGrid>
              <a:tr h="126216">
                <a:tc>
                  <a:txBody>
                    <a:bodyPr/>
                    <a:lstStyle/>
                    <a:p>
                      <a:r>
                        <a:rPr lang="nb-NO" dirty="0" err="1" smtClean="0"/>
                        <a:t>Answer</a:t>
                      </a:r>
                      <a:endParaRPr lang="nb-NO" dirty="0"/>
                    </a:p>
                  </a:txBody>
                  <a:tcPr/>
                </a:tc>
                <a:tc>
                  <a:txBody>
                    <a:bodyPr/>
                    <a:lstStyle/>
                    <a:p>
                      <a:r>
                        <a:rPr lang="nb-NO" dirty="0" err="1" smtClean="0"/>
                        <a:t>Number</a:t>
                      </a:r>
                      <a:endParaRPr lang="nb-NO" dirty="0"/>
                    </a:p>
                  </a:txBody>
                  <a:tcPr/>
                </a:tc>
                <a:tc>
                  <a:txBody>
                    <a:bodyPr/>
                    <a:lstStyle/>
                    <a:p>
                      <a:r>
                        <a:rPr lang="nb-NO" dirty="0" smtClean="0"/>
                        <a:t>Per cent</a:t>
                      </a:r>
                      <a:endParaRPr lang="nb-NO" dirty="0"/>
                    </a:p>
                  </a:txBody>
                  <a:tcPr/>
                </a:tc>
              </a:tr>
              <a:tr h="370840">
                <a:tc>
                  <a:txBody>
                    <a:bodyPr/>
                    <a:lstStyle/>
                    <a:p>
                      <a:r>
                        <a:rPr lang="nb-NO" dirty="0" err="1" smtClean="0"/>
                        <a:t>Always</a:t>
                      </a:r>
                      <a:endParaRPr lang="nb-NO" dirty="0"/>
                    </a:p>
                  </a:txBody>
                  <a:tcPr/>
                </a:tc>
                <a:tc>
                  <a:txBody>
                    <a:bodyPr/>
                    <a:lstStyle/>
                    <a:p>
                      <a:r>
                        <a:rPr lang="nb-NO" dirty="0" smtClean="0"/>
                        <a:t>5</a:t>
                      </a:r>
                      <a:endParaRPr lang="nb-NO" dirty="0"/>
                    </a:p>
                  </a:txBody>
                  <a:tcPr/>
                </a:tc>
                <a:tc>
                  <a:txBody>
                    <a:bodyPr/>
                    <a:lstStyle/>
                    <a:p>
                      <a:r>
                        <a:rPr lang="nb-NO" dirty="0" smtClean="0"/>
                        <a:t>20 %</a:t>
                      </a:r>
                      <a:endParaRPr lang="nb-NO" dirty="0"/>
                    </a:p>
                  </a:txBody>
                  <a:tcPr/>
                </a:tc>
              </a:tr>
              <a:tr h="370840">
                <a:tc>
                  <a:txBody>
                    <a:bodyPr/>
                    <a:lstStyle/>
                    <a:p>
                      <a:r>
                        <a:rPr lang="nb-NO" dirty="0" err="1" smtClean="0"/>
                        <a:t>Often</a:t>
                      </a:r>
                      <a:endParaRPr lang="nb-NO" dirty="0"/>
                    </a:p>
                  </a:txBody>
                  <a:tcPr/>
                </a:tc>
                <a:tc>
                  <a:txBody>
                    <a:bodyPr/>
                    <a:lstStyle/>
                    <a:p>
                      <a:r>
                        <a:rPr lang="nb-NO" dirty="0" smtClean="0"/>
                        <a:t>13</a:t>
                      </a:r>
                      <a:endParaRPr lang="nb-NO" dirty="0"/>
                    </a:p>
                  </a:txBody>
                  <a:tcPr/>
                </a:tc>
                <a:tc>
                  <a:txBody>
                    <a:bodyPr/>
                    <a:lstStyle/>
                    <a:p>
                      <a:r>
                        <a:rPr lang="nb-NO" dirty="0" smtClean="0"/>
                        <a:t>52 %</a:t>
                      </a:r>
                      <a:endParaRPr lang="nb-NO" dirty="0"/>
                    </a:p>
                  </a:txBody>
                  <a:tcPr/>
                </a:tc>
              </a:tr>
              <a:tr h="370840">
                <a:tc>
                  <a:txBody>
                    <a:bodyPr/>
                    <a:lstStyle/>
                    <a:p>
                      <a:r>
                        <a:rPr lang="nb-NO" dirty="0" err="1" smtClean="0"/>
                        <a:t>Sometimes</a:t>
                      </a:r>
                      <a:endParaRPr lang="nb-NO" dirty="0"/>
                    </a:p>
                  </a:txBody>
                  <a:tcPr/>
                </a:tc>
                <a:tc>
                  <a:txBody>
                    <a:bodyPr/>
                    <a:lstStyle/>
                    <a:p>
                      <a:r>
                        <a:rPr lang="nb-NO" dirty="0" smtClean="0"/>
                        <a:t>7</a:t>
                      </a:r>
                      <a:endParaRPr lang="nb-NO" dirty="0"/>
                    </a:p>
                  </a:txBody>
                  <a:tcPr/>
                </a:tc>
                <a:tc>
                  <a:txBody>
                    <a:bodyPr/>
                    <a:lstStyle/>
                    <a:p>
                      <a:r>
                        <a:rPr lang="nb-NO" dirty="0" smtClean="0"/>
                        <a:t>28 %</a:t>
                      </a:r>
                      <a:endParaRPr lang="nb-NO" dirty="0"/>
                    </a:p>
                  </a:txBody>
                  <a:tcPr/>
                </a:tc>
              </a:tr>
              <a:tr h="370840">
                <a:tc>
                  <a:txBody>
                    <a:bodyPr/>
                    <a:lstStyle/>
                    <a:p>
                      <a:r>
                        <a:rPr lang="nb-NO" dirty="0" err="1" smtClean="0"/>
                        <a:t>Rarely</a:t>
                      </a:r>
                      <a:endParaRPr lang="nb-NO" dirty="0"/>
                    </a:p>
                  </a:txBody>
                  <a:tcPr/>
                </a:tc>
                <a:tc>
                  <a:txBody>
                    <a:bodyPr/>
                    <a:lstStyle/>
                    <a:p>
                      <a:r>
                        <a:rPr lang="nb-NO" dirty="0" smtClean="0"/>
                        <a:t>0</a:t>
                      </a:r>
                      <a:endParaRPr lang="nb-NO" dirty="0"/>
                    </a:p>
                  </a:txBody>
                  <a:tcPr/>
                </a:tc>
                <a:tc>
                  <a:txBody>
                    <a:bodyPr/>
                    <a:lstStyle/>
                    <a:p>
                      <a:r>
                        <a:rPr lang="nb-NO" dirty="0" smtClean="0"/>
                        <a:t>0</a:t>
                      </a:r>
                      <a:endParaRPr lang="nb-NO" dirty="0"/>
                    </a:p>
                  </a:txBody>
                  <a:tcPr/>
                </a:tc>
              </a:tr>
              <a:tr h="370840">
                <a:tc>
                  <a:txBody>
                    <a:bodyPr/>
                    <a:lstStyle/>
                    <a:p>
                      <a:r>
                        <a:rPr lang="nb-NO" dirty="0" smtClean="0"/>
                        <a:t>Never</a:t>
                      </a:r>
                      <a:endParaRPr lang="nb-NO" dirty="0"/>
                    </a:p>
                  </a:txBody>
                  <a:tcPr/>
                </a:tc>
                <a:tc>
                  <a:txBody>
                    <a:bodyPr/>
                    <a:lstStyle/>
                    <a:p>
                      <a:r>
                        <a:rPr lang="nb-NO" dirty="0" smtClean="0"/>
                        <a:t>0</a:t>
                      </a:r>
                      <a:endParaRPr lang="nb-NO" dirty="0"/>
                    </a:p>
                  </a:txBody>
                  <a:tcPr/>
                </a:tc>
                <a:tc>
                  <a:txBody>
                    <a:bodyPr/>
                    <a:lstStyle/>
                    <a:p>
                      <a:r>
                        <a:rPr lang="nb-NO" dirty="0" smtClean="0"/>
                        <a:t>0</a:t>
                      </a:r>
                      <a:endParaRPr lang="nb-NO" dirty="0"/>
                    </a:p>
                  </a:txBody>
                  <a:tcPr/>
                </a:tc>
              </a:tr>
            </a:tbl>
          </a:graphicData>
        </a:graphic>
      </p:graphicFrame>
      <p:sp>
        <p:nvSpPr>
          <p:cNvPr id="2" name="Title 1"/>
          <p:cNvSpPr>
            <a:spLocks noGrp="1"/>
          </p:cNvSpPr>
          <p:nvPr>
            <p:ph type="title"/>
          </p:nvPr>
        </p:nvSpPr>
        <p:spPr/>
        <p:txBody>
          <a:bodyPr>
            <a:normAutofit fontScale="90000"/>
          </a:bodyPr>
          <a:lstStyle/>
          <a:p>
            <a:r>
              <a:rPr lang="nb-NO" dirty="0"/>
              <a:t>Survey </a:t>
            </a:r>
            <a:r>
              <a:rPr lang="nb-NO" dirty="0" err="1"/>
              <a:t>on</a:t>
            </a:r>
            <a:r>
              <a:rPr lang="nb-NO" dirty="0"/>
              <a:t> </a:t>
            </a:r>
            <a:r>
              <a:rPr lang="nb-NO" dirty="0" err="1"/>
              <a:t>classification</a:t>
            </a:r>
            <a:r>
              <a:rPr lang="nb-NO" dirty="0"/>
              <a:t> </a:t>
            </a:r>
            <a:r>
              <a:rPr lang="nb-NO" dirty="0" err="1" smtClean="0"/>
              <a:t>practice</a:t>
            </a:r>
            <a:endParaRPr lang="nb-NO" dirty="0"/>
          </a:p>
        </p:txBody>
      </p:sp>
      <p:sp>
        <p:nvSpPr>
          <p:cNvPr id="6" name="TextBox 5"/>
          <p:cNvSpPr txBox="1"/>
          <p:nvPr/>
        </p:nvSpPr>
        <p:spPr>
          <a:xfrm>
            <a:off x="467544" y="1763524"/>
            <a:ext cx="8013246" cy="1261884"/>
          </a:xfrm>
          <a:prstGeom prst="rect">
            <a:avLst/>
          </a:prstGeom>
          <a:noFill/>
        </p:spPr>
        <p:txBody>
          <a:bodyPr wrap="square" rtlCol="0">
            <a:spAutoFit/>
          </a:bodyPr>
          <a:lstStyle/>
          <a:p>
            <a:r>
              <a:rPr lang="nb-NO" sz="2800" dirty="0" err="1" smtClean="0"/>
              <a:t>Use</a:t>
            </a:r>
            <a:r>
              <a:rPr lang="nb-NO" sz="2800" dirty="0" smtClean="0"/>
              <a:t> </a:t>
            </a:r>
            <a:r>
              <a:rPr lang="nb-NO" sz="2800" dirty="0" err="1" smtClean="0"/>
              <a:t>of</a:t>
            </a:r>
            <a:r>
              <a:rPr lang="nb-NO" sz="2800" dirty="0" smtClean="0"/>
              <a:t> </a:t>
            </a:r>
            <a:r>
              <a:rPr lang="nb-NO" sz="2800" dirty="0" err="1" smtClean="0"/>
              <a:t>sources</a:t>
            </a:r>
            <a:endParaRPr lang="nb-NO" sz="2800" dirty="0" smtClean="0"/>
          </a:p>
          <a:p>
            <a:r>
              <a:rPr lang="nb-NO" sz="2400" dirty="0" err="1" smtClean="0"/>
              <a:t>When</a:t>
            </a:r>
            <a:r>
              <a:rPr lang="nb-NO" sz="2400" dirty="0" smtClean="0"/>
              <a:t> </a:t>
            </a:r>
            <a:r>
              <a:rPr lang="nb-NO" sz="2400" dirty="0" err="1" smtClean="0"/>
              <a:t>you</a:t>
            </a:r>
            <a:r>
              <a:rPr lang="nb-NO" sz="2400" dirty="0" smtClean="0"/>
              <a:t> </a:t>
            </a:r>
            <a:r>
              <a:rPr lang="nb-NO" sz="2400" dirty="0" err="1" smtClean="0"/>
              <a:t>classify</a:t>
            </a:r>
            <a:r>
              <a:rPr lang="nb-NO" sz="2400" dirty="0" smtClean="0"/>
              <a:t>, do </a:t>
            </a:r>
            <a:r>
              <a:rPr lang="nb-NO" sz="2400" dirty="0" err="1" smtClean="0"/>
              <a:t>you</a:t>
            </a:r>
            <a:r>
              <a:rPr lang="nb-NO" sz="2400" dirty="0" smtClean="0"/>
              <a:t> </a:t>
            </a:r>
            <a:r>
              <a:rPr lang="nb-NO" sz="2400" dirty="0" err="1" smtClean="0"/>
              <a:t>consult</a:t>
            </a:r>
            <a:r>
              <a:rPr lang="nb-NO" sz="2400" dirty="0" smtClean="0"/>
              <a:t> </a:t>
            </a:r>
            <a:r>
              <a:rPr lang="nb-NO" sz="2400" dirty="0" err="1" smtClean="0"/>
              <a:t>classification</a:t>
            </a:r>
            <a:r>
              <a:rPr lang="nb-NO" sz="2400" dirty="0" smtClean="0"/>
              <a:t> data from </a:t>
            </a:r>
            <a:r>
              <a:rPr lang="nb-NO" sz="2400" dirty="0" err="1" smtClean="0"/>
              <a:t>other</a:t>
            </a:r>
            <a:r>
              <a:rPr lang="nb-NO" sz="2400" dirty="0" smtClean="0"/>
              <a:t> </a:t>
            </a:r>
            <a:r>
              <a:rPr lang="nb-NO" sz="2400" dirty="0" err="1" smtClean="0"/>
              <a:t>sources</a:t>
            </a:r>
            <a:r>
              <a:rPr lang="nb-NO" sz="2400" dirty="0" smtClean="0"/>
              <a:t>? </a:t>
            </a:r>
            <a:endParaRPr lang="nb-NO" sz="2400" dirty="0"/>
          </a:p>
        </p:txBody>
      </p:sp>
    </p:spTree>
    <p:extLst>
      <p:ext uri="{BB962C8B-B14F-4D97-AF65-F5344CB8AC3E}">
        <p14:creationId xmlns:p14="http://schemas.microsoft.com/office/powerpoint/2010/main" val="254976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nb-NO" sz="2800" dirty="0" err="1" smtClean="0"/>
              <a:t>Usefulness</a:t>
            </a:r>
            <a:endParaRPr lang="nb-NO" sz="2800" dirty="0" smtClean="0"/>
          </a:p>
          <a:p>
            <a:pPr marL="0" indent="0">
              <a:buNone/>
            </a:pPr>
            <a:r>
              <a:rPr lang="nb-NO" sz="2400" dirty="0" smtClean="0"/>
              <a:t>How </a:t>
            </a:r>
            <a:r>
              <a:rPr lang="nb-NO" sz="2400" dirty="0" err="1" smtClean="0"/>
              <a:t>useful</a:t>
            </a:r>
            <a:r>
              <a:rPr lang="nb-NO" sz="2400" dirty="0" smtClean="0"/>
              <a:t> do </a:t>
            </a:r>
            <a:r>
              <a:rPr lang="nb-NO" sz="2400" dirty="0" err="1" smtClean="0"/>
              <a:t>you</a:t>
            </a:r>
            <a:r>
              <a:rPr lang="nb-NO" sz="2400" dirty="0" smtClean="0"/>
              <a:t> </a:t>
            </a:r>
            <a:r>
              <a:rPr lang="nb-NO" sz="2400" dirty="0" err="1" smtClean="0"/>
              <a:t>find</a:t>
            </a:r>
            <a:r>
              <a:rPr lang="nb-NO" sz="2400" dirty="0" smtClean="0"/>
              <a:t> </a:t>
            </a:r>
            <a:r>
              <a:rPr lang="nb-NO" sz="2400" dirty="0" err="1" smtClean="0"/>
              <a:t>classification</a:t>
            </a:r>
            <a:r>
              <a:rPr lang="nb-NO" sz="2400" dirty="0" smtClean="0"/>
              <a:t> data from </a:t>
            </a:r>
            <a:r>
              <a:rPr lang="nb-NO" sz="2400" dirty="0" err="1" smtClean="0"/>
              <a:t>other</a:t>
            </a:r>
            <a:r>
              <a:rPr lang="nb-NO" sz="2400" dirty="0" smtClean="0"/>
              <a:t> </a:t>
            </a:r>
            <a:r>
              <a:rPr lang="nb-NO" sz="2400" dirty="0" err="1" smtClean="0"/>
              <a:t>sources</a:t>
            </a:r>
            <a:r>
              <a:rPr lang="nb-NO" sz="2400" dirty="0" smtClean="0"/>
              <a:t>?</a:t>
            </a:r>
          </a:p>
          <a:p>
            <a:pPr marL="0" indent="0">
              <a:buNone/>
            </a:pPr>
            <a:endParaRPr lang="nb-NO" dirty="0"/>
          </a:p>
        </p:txBody>
      </p:sp>
      <p:sp>
        <p:nvSpPr>
          <p:cNvPr id="2" name="Title 1"/>
          <p:cNvSpPr>
            <a:spLocks noGrp="1"/>
          </p:cNvSpPr>
          <p:nvPr>
            <p:ph type="title"/>
          </p:nvPr>
        </p:nvSpPr>
        <p:spPr/>
        <p:txBody>
          <a:bodyPr>
            <a:normAutofit fontScale="90000"/>
          </a:bodyPr>
          <a:lstStyle/>
          <a:p>
            <a:r>
              <a:rPr lang="nb-NO" dirty="0" smtClean="0"/>
              <a:t>Survey </a:t>
            </a:r>
            <a:r>
              <a:rPr lang="nb-NO" dirty="0" err="1" smtClean="0"/>
              <a:t>on</a:t>
            </a:r>
            <a:r>
              <a:rPr lang="nb-NO" dirty="0" smtClean="0"/>
              <a:t> </a:t>
            </a:r>
            <a:r>
              <a:rPr lang="nb-NO" dirty="0" err="1" smtClean="0"/>
              <a:t>classification</a:t>
            </a:r>
            <a:r>
              <a:rPr lang="nb-NO" dirty="0" smtClean="0"/>
              <a:t> </a:t>
            </a:r>
            <a:r>
              <a:rPr lang="nb-NO" dirty="0" err="1" smtClean="0"/>
              <a:t>practice</a:t>
            </a:r>
            <a:endParaRPr lang="nb-NO" dirty="0"/>
          </a:p>
        </p:txBody>
      </p:sp>
      <p:graphicFrame>
        <p:nvGraphicFramePr>
          <p:cNvPr id="4" name="Table 3"/>
          <p:cNvGraphicFramePr>
            <a:graphicFrameLocks noGrp="1"/>
          </p:cNvGraphicFramePr>
          <p:nvPr>
            <p:extLst>
              <p:ext uri="{D42A27DB-BD31-4B8C-83A1-F6EECF244321}">
                <p14:modId xmlns:p14="http://schemas.microsoft.com/office/powerpoint/2010/main" val="3484942646"/>
              </p:ext>
            </p:extLst>
          </p:nvPr>
        </p:nvGraphicFramePr>
        <p:xfrm>
          <a:off x="755576" y="2996952"/>
          <a:ext cx="7344816" cy="2592290"/>
        </p:xfrm>
        <a:graphic>
          <a:graphicData uri="http://schemas.openxmlformats.org/drawingml/2006/table">
            <a:tbl>
              <a:tblPr firstRow="1" bandRow="1">
                <a:tableStyleId>{5C22544A-7EE6-4342-B048-85BDC9FD1C3A}</a:tableStyleId>
              </a:tblPr>
              <a:tblGrid>
                <a:gridCol w="2448272"/>
                <a:gridCol w="2448272"/>
                <a:gridCol w="2448272"/>
              </a:tblGrid>
              <a:tr h="427105">
                <a:tc>
                  <a:txBody>
                    <a:bodyPr/>
                    <a:lstStyle/>
                    <a:p>
                      <a:r>
                        <a:rPr lang="nb-NO" dirty="0" smtClean="0"/>
                        <a:t>Level</a:t>
                      </a:r>
                      <a:r>
                        <a:rPr lang="nb-NO" baseline="0" dirty="0" smtClean="0"/>
                        <a:t> </a:t>
                      </a:r>
                      <a:r>
                        <a:rPr lang="nb-NO" baseline="0" dirty="0" err="1" smtClean="0"/>
                        <a:t>of</a:t>
                      </a:r>
                      <a:r>
                        <a:rPr lang="nb-NO" baseline="0" dirty="0" smtClean="0"/>
                        <a:t> </a:t>
                      </a:r>
                      <a:r>
                        <a:rPr lang="nb-NO" baseline="0" dirty="0" err="1" smtClean="0"/>
                        <a:t>degree</a:t>
                      </a:r>
                      <a:endParaRPr lang="nb-NO" dirty="0"/>
                    </a:p>
                  </a:txBody>
                  <a:tcPr/>
                </a:tc>
                <a:tc>
                  <a:txBody>
                    <a:bodyPr/>
                    <a:lstStyle/>
                    <a:p>
                      <a:r>
                        <a:rPr lang="nb-NO" dirty="0" err="1" smtClean="0"/>
                        <a:t>Number</a:t>
                      </a:r>
                      <a:endParaRPr lang="nb-NO" dirty="0"/>
                    </a:p>
                  </a:txBody>
                  <a:tcPr/>
                </a:tc>
                <a:tc>
                  <a:txBody>
                    <a:bodyPr/>
                    <a:lstStyle/>
                    <a:p>
                      <a:r>
                        <a:rPr lang="nb-NO" dirty="0" smtClean="0"/>
                        <a:t>Per cent</a:t>
                      </a:r>
                      <a:endParaRPr lang="nb-NO" dirty="0"/>
                    </a:p>
                  </a:txBody>
                  <a:tcPr/>
                </a:tc>
              </a:tr>
              <a:tr h="433037">
                <a:tc>
                  <a:txBody>
                    <a:bodyPr/>
                    <a:lstStyle/>
                    <a:p>
                      <a:r>
                        <a:rPr lang="nb-NO" dirty="0" err="1" smtClean="0"/>
                        <a:t>Very</a:t>
                      </a:r>
                      <a:r>
                        <a:rPr lang="nb-NO" dirty="0" smtClean="0"/>
                        <a:t> </a:t>
                      </a:r>
                      <a:r>
                        <a:rPr lang="nb-NO" dirty="0" err="1" smtClean="0"/>
                        <a:t>high</a:t>
                      </a:r>
                      <a:r>
                        <a:rPr lang="nb-NO" dirty="0" smtClean="0"/>
                        <a:t> </a:t>
                      </a:r>
                      <a:r>
                        <a:rPr lang="nb-NO" dirty="0" err="1" smtClean="0"/>
                        <a:t>degree</a:t>
                      </a:r>
                      <a:endParaRPr lang="nb-NO" dirty="0"/>
                    </a:p>
                  </a:txBody>
                  <a:tcPr/>
                </a:tc>
                <a:tc>
                  <a:txBody>
                    <a:bodyPr/>
                    <a:lstStyle/>
                    <a:p>
                      <a:r>
                        <a:rPr lang="nb-NO" dirty="0" smtClean="0"/>
                        <a:t>0</a:t>
                      </a:r>
                      <a:endParaRPr lang="nb-NO" dirty="0"/>
                    </a:p>
                  </a:txBody>
                  <a:tcPr/>
                </a:tc>
                <a:tc>
                  <a:txBody>
                    <a:bodyPr/>
                    <a:lstStyle/>
                    <a:p>
                      <a:r>
                        <a:rPr lang="nb-NO" dirty="0" smtClean="0"/>
                        <a:t>0 %</a:t>
                      </a:r>
                      <a:endParaRPr lang="nb-NO" dirty="0"/>
                    </a:p>
                  </a:txBody>
                  <a:tcPr/>
                </a:tc>
              </a:tr>
              <a:tr h="433037">
                <a:tc>
                  <a:txBody>
                    <a:bodyPr/>
                    <a:lstStyle/>
                    <a:p>
                      <a:r>
                        <a:rPr lang="nb-NO" dirty="0" smtClean="0"/>
                        <a:t>High</a:t>
                      </a:r>
                      <a:r>
                        <a:rPr lang="nb-NO" baseline="0" dirty="0" smtClean="0"/>
                        <a:t> </a:t>
                      </a:r>
                      <a:r>
                        <a:rPr lang="nb-NO" baseline="0" dirty="0" err="1" smtClean="0"/>
                        <a:t>degree</a:t>
                      </a:r>
                      <a:endParaRPr lang="nb-NO" dirty="0"/>
                    </a:p>
                  </a:txBody>
                  <a:tcPr/>
                </a:tc>
                <a:tc>
                  <a:txBody>
                    <a:bodyPr/>
                    <a:lstStyle/>
                    <a:p>
                      <a:r>
                        <a:rPr lang="nb-NO" dirty="0" smtClean="0"/>
                        <a:t>4</a:t>
                      </a:r>
                      <a:endParaRPr lang="nb-NO" dirty="0"/>
                    </a:p>
                  </a:txBody>
                  <a:tcPr/>
                </a:tc>
                <a:tc>
                  <a:txBody>
                    <a:bodyPr/>
                    <a:lstStyle/>
                    <a:p>
                      <a:r>
                        <a:rPr lang="nb-NO" dirty="0" smtClean="0"/>
                        <a:t>16 %</a:t>
                      </a:r>
                      <a:endParaRPr lang="nb-NO" dirty="0"/>
                    </a:p>
                  </a:txBody>
                  <a:tcPr/>
                </a:tc>
              </a:tr>
              <a:tr h="433037">
                <a:tc>
                  <a:txBody>
                    <a:bodyPr/>
                    <a:lstStyle/>
                    <a:p>
                      <a:r>
                        <a:rPr lang="nb-NO" dirty="0" err="1" smtClean="0"/>
                        <a:t>Some</a:t>
                      </a:r>
                      <a:r>
                        <a:rPr lang="nb-NO" dirty="0" smtClean="0"/>
                        <a:t> </a:t>
                      </a:r>
                      <a:r>
                        <a:rPr lang="nb-NO" dirty="0" err="1" smtClean="0"/>
                        <a:t>degree</a:t>
                      </a:r>
                      <a:endParaRPr lang="nb-NO" dirty="0"/>
                    </a:p>
                  </a:txBody>
                  <a:tcPr/>
                </a:tc>
                <a:tc>
                  <a:txBody>
                    <a:bodyPr/>
                    <a:lstStyle/>
                    <a:p>
                      <a:r>
                        <a:rPr lang="nb-NO" dirty="0" smtClean="0"/>
                        <a:t>18</a:t>
                      </a:r>
                      <a:endParaRPr lang="nb-NO" dirty="0"/>
                    </a:p>
                  </a:txBody>
                  <a:tcPr/>
                </a:tc>
                <a:tc>
                  <a:txBody>
                    <a:bodyPr/>
                    <a:lstStyle/>
                    <a:p>
                      <a:r>
                        <a:rPr lang="nb-NO" dirty="0" smtClean="0"/>
                        <a:t>72 %</a:t>
                      </a:r>
                      <a:endParaRPr lang="nb-NO" dirty="0"/>
                    </a:p>
                  </a:txBody>
                  <a:tcPr/>
                </a:tc>
              </a:tr>
              <a:tr h="433037">
                <a:tc>
                  <a:txBody>
                    <a:bodyPr/>
                    <a:lstStyle/>
                    <a:p>
                      <a:r>
                        <a:rPr lang="nb-NO" dirty="0" smtClean="0"/>
                        <a:t>Not </a:t>
                      </a:r>
                      <a:r>
                        <a:rPr lang="nb-NO" dirty="0" err="1" smtClean="0"/>
                        <a:t>very</a:t>
                      </a:r>
                      <a:r>
                        <a:rPr lang="nb-NO" dirty="0" smtClean="0"/>
                        <a:t> </a:t>
                      </a:r>
                      <a:r>
                        <a:rPr lang="nb-NO" dirty="0" err="1" smtClean="0"/>
                        <a:t>usable</a:t>
                      </a:r>
                      <a:endParaRPr lang="nb-NO" dirty="0"/>
                    </a:p>
                  </a:txBody>
                  <a:tcPr/>
                </a:tc>
                <a:tc>
                  <a:txBody>
                    <a:bodyPr/>
                    <a:lstStyle/>
                    <a:p>
                      <a:r>
                        <a:rPr lang="nb-NO" dirty="0" smtClean="0"/>
                        <a:t>3</a:t>
                      </a:r>
                      <a:endParaRPr lang="nb-NO" dirty="0"/>
                    </a:p>
                  </a:txBody>
                  <a:tcPr/>
                </a:tc>
                <a:tc>
                  <a:txBody>
                    <a:bodyPr/>
                    <a:lstStyle/>
                    <a:p>
                      <a:r>
                        <a:rPr lang="nb-NO" dirty="0" smtClean="0"/>
                        <a:t>12 %</a:t>
                      </a:r>
                      <a:endParaRPr lang="nb-NO" dirty="0"/>
                    </a:p>
                  </a:txBody>
                  <a:tcPr/>
                </a:tc>
              </a:tr>
              <a:tr h="433037">
                <a:tc>
                  <a:txBody>
                    <a:bodyPr/>
                    <a:lstStyle/>
                    <a:p>
                      <a:r>
                        <a:rPr lang="nb-NO" dirty="0" smtClean="0"/>
                        <a:t>Not </a:t>
                      </a:r>
                      <a:r>
                        <a:rPr lang="nb-NO" dirty="0" err="1" smtClean="0"/>
                        <a:t>usable</a:t>
                      </a:r>
                      <a:endParaRPr lang="nb-NO" dirty="0"/>
                    </a:p>
                  </a:txBody>
                  <a:tcPr/>
                </a:tc>
                <a:tc>
                  <a:txBody>
                    <a:bodyPr/>
                    <a:lstStyle/>
                    <a:p>
                      <a:r>
                        <a:rPr lang="nb-NO" dirty="0" smtClean="0"/>
                        <a:t>0</a:t>
                      </a:r>
                      <a:endParaRPr lang="nb-NO" dirty="0"/>
                    </a:p>
                  </a:txBody>
                  <a:tcPr/>
                </a:tc>
                <a:tc>
                  <a:txBody>
                    <a:bodyPr/>
                    <a:lstStyle/>
                    <a:p>
                      <a:r>
                        <a:rPr lang="nb-NO" dirty="0" smtClean="0"/>
                        <a:t>0</a:t>
                      </a:r>
                      <a:endParaRPr lang="nb-NO" dirty="0"/>
                    </a:p>
                  </a:txBody>
                  <a:tcPr/>
                </a:tc>
              </a:tr>
            </a:tbl>
          </a:graphicData>
        </a:graphic>
      </p:graphicFrame>
    </p:spTree>
    <p:extLst>
      <p:ext uri="{BB962C8B-B14F-4D97-AF65-F5344CB8AC3E}">
        <p14:creationId xmlns:p14="http://schemas.microsoft.com/office/powerpoint/2010/main" val="2329446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nb-NO" sz="2800" dirty="0" err="1" smtClean="0"/>
              <a:t>Possible</a:t>
            </a:r>
            <a:r>
              <a:rPr lang="nb-NO" sz="2800" dirty="0" smtClean="0"/>
              <a:t> </a:t>
            </a:r>
            <a:r>
              <a:rPr lang="nb-NO" sz="2800" dirty="0" err="1" smtClean="0"/>
              <a:t>reuse</a:t>
            </a:r>
            <a:r>
              <a:rPr lang="nb-NO" sz="2800" dirty="0" smtClean="0"/>
              <a:t> in Alma</a:t>
            </a:r>
          </a:p>
          <a:p>
            <a:pPr marL="0" indent="0">
              <a:buNone/>
            </a:pPr>
            <a:r>
              <a:rPr lang="nb-NO" sz="2400" dirty="0" smtClean="0"/>
              <a:t>To </a:t>
            </a:r>
            <a:r>
              <a:rPr lang="nb-NO" sz="2400" dirty="0" err="1" smtClean="0"/>
              <a:t>what</a:t>
            </a:r>
            <a:r>
              <a:rPr lang="nb-NO" sz="2400" dirty="0" smtClean="0"/>
              <a:t> </a:t>
            </a:r>
            <a:r>
              <a:rPr lang="nb-NO" sz="2400" dirty="0" err="1" smtClean="0"/>
              <a:t>degree</a:t>
            </a:r>
            <a:r>
              <a:rPr lang="nb-NO" sz="2400" dirty="0" smtClean="0"/>
              <a:t> do </a:t>
            </a:r>
            <a:r>
              <a:rPr lang="nb-NO" sz="2400" dirty="0" err="1" smtClean="0"/>
              <a:t>you</a:t>
            </a:r>
            <a:r>
              <a:rPr lang="nb-NO" sz="2400" dirty="0" smtClean="0"/>
              <a:t> </a:t>
            </a:r>
            <a:r>
              <a:rPr lang="nb-NO" sz="2400" dirty="0" err="1" smtClean="0"/>
              <a:t>foresee</a:t>
            </a:r>
            <a:r>
              <a:rPr lang="nb-NO" sz="2400" dirty="0" smtClean="0"/>
              <a:t> </a:t>
            </a:r>
            <a:r>
              <a:rPr lang="nb-NO" sz="2400" dirty="0" err="1" smtClean="0"/>
              <a:t>reusing</a:t>
            </a:r>
            <a:r>
              <a:rPr lang="nb-NO" sz="2400" dirty="0" smtClean="0"/>
              <a:t> DDC-data from </a:t>
            </a:r>
            <a:r>
              <a:rPr lang="nb-NO" sz="2400" dirty="0" err="1" smtClean="0"/>
              <a:t>authoritative</a:t>
            </a:r>
            <a:r>
              <a:rPr lang="nb-NO" sz="2400" dirty="0" smtClean="0"/>
              <a:t> </a:t>
            </a:r>
            <a:r>
              <a:rPr lang="nb-NO" sz="2400" dirty="0" err="1" smtClean="0"/>
              <a:t>sources</a:t>
            </a:r>
            <a:r>
              <a:rPr lang="nb-NO" sz="2400" dirty="0" smtClean="0"/>
              <a:t> </a:t>
            </a:r>
            <a:r>
              <a:rPr lang="nb-NO" sz="2400" dirty="0" err="1" smtClean="0"/>
              <a:t>rather</a:t>
            </a:r>
            <a:r>
              <a:rPr lang="nb-NO" sz="2400" dirty="0" smtClean="0"/>
              <a:t> </a:t>
            </a:r>
            <a:r>
              <a:rPr lang="nb-NO" sz="2400" dirty="0" err="1" smtClean="0"/>
              <a:t>than</a:t>
            </a:r>
            <a:r>
              <a:rPr lang="nb-NO" sz="2400" dirty="0" smtClean="0"/>
              <a:t> </a:t>
            </a:r>
            <a:r>
              <a:rPr lang="nb-NO" sz="2400" dirty="0" err="1" smtClean="0"/>
              <a:t>classifying</a:t>
            </a:r>
            <a:r>
              <a:rPr lang="nb-NO" sz="2400" dirty="0" smtClean="0"/>
              <a:t> </a:t>
            </a:r>
            <a:r>
              <a:rPr lang="nb-NO" sz="2400" dirty="0" err="1" smtClean="0"/>
              <a:t>yourself</a:t>
            </a:r>
            <a:r>
              <a:rPr lang="nb-NO" sz="2400" dirty="0" smtClean="0"/>
              <a:t>?</a:t>
            </a:r>
            <a:endParaRPr lang="nb-NO" sz="2400" dirty="0"/>
          </a:p>
        </p:txBody>
      </p:sp>
      <p:sp>
        <p:nvSpPr>
          <p:cNvPr id="2" name="Title 1"/>
          <p:cNvSpPr>
            <a:spLocks noGrp="1"/>
          </p:cNvSpPr>
          <p:nvPr>
            <p:ph type="title"/>
          </p:nvPr>
        </p:nvSpPr>
        <p:spPr/>
        <p:txBody>
          <a:bodyPr>
            <a:normAutofit fontScale="90000"/>
          </a:bodyPr>
          <a:lstStyle/>
          <a:p>
            <a:r>
              <a:rPr lang="nb-NO" dirty="0" smtClean="0"/>
              <a:t>Survey </a:t>
            </a:r>
            <a:r>
              <a:rPr lang="nb-NO" dirty="0" err="1" smtClean="0"/>
              <a:t>on</a:t>
            </a:r>
            <a:r>
              <a:rPr lang="nb-NO" dirty="0" smtClean="0"/>
              <a:t> </a:t>
            </a:r>
            <a:r>
              <a:rPr lang="nb-NO" dirty="0" err="1" smtClean="0"/>
              <a:t>classification</a:t>
            </a:r>
            <a:r>
              <a:rPr lang="nb-NO" dirty="0" smtClean="0"/>
              <a:t> </a:t>
            </a:r>
            <a:r>
              <a:rPr lang="nb-NO" dirty="0" err="1" smtClean="0"/>
              <a:t>practice</a:t>
            </a:r>
            <a:endParaRPr lang="nb-NO" dirty="0"/>
          </a:p>
        </p:txBody>
      </p:sp>
      <p:graphicFrame>
        <p:nvGraphicFramePr>
          <p:cNvPr id="5" name="Table 4"/>
          <p:cNvGraphicFramePr>
            <a:graphicFrameLocks noGrp="1"/>
          </p:cNvGraphicFramePr>
          <p:nvPr>
            <p:extLst>
              <p:ext uri="{D42A27DB-BD31-4B8C-83A1-F6EECF244321}">
                <p14:modId xmlns:p14="http://schemas.microsoft.com/office/powerpoint/2010/main" val="741346445"/>
              </p:ext>
            </p:extLst>
          </p:nvPr>
        </p:nvGraphicFramePr>
        <p:xfrm>
          <a:off x="683568" y="3068960"/>
          <a:ext cx="6912768" cy="2856315"/>
        </p:xfrm>
        <a:graphic>
          <a:graphicData uri="http://schemas.openxmlformats.org/drawingml/2006/table">
            <a:tbl>
              <a:tblPr firstRow="1" bandRow="1">
                <a:tableStyleId>{5C22544A-7EE6-4342-B048-85BDC9FD1C3A}</a:tableStyleId>
              </a:tblPr>
              <a:tblGrid>
                <a:gridCol w="2304256"/>
                <a:gridCol w="2304256"/>
                <a:gridCol w="2304256"/>
              </a:tblGrid>
              <a:tr h="408045">
                <a:tc>
                  <a:txBody>
                    <a:bodyPr/>
                    <a:lstStyle/>
                    <a:p>
                      <a:r>
                        <a:rPr lang="nb-NO" dirty="0" smtClean="0"/>
                        <a:t>Level </a:t>
                      </a:r>
                      <a:r>
                        <a:rPr lang="nb-NO" dirty="0" err="1" smtClean="0"/>
                        <a:t>of</a:t>
                      </a:r>
                      <a:r>
                        <a:rPr lang="nb-NO" dirty="0" smtClean="0"/>
                        <a:t> </a:t>
                      </a:r>
                      <a:r>
                        <a:rPr lang="nb-NO" dirty="0" err="1" smtClean="0"/>
                        <a:t>degree</a:t>
                      </a:r>
                      <a:endParaRPr lang="nb-NO" dirty="0"/>
                    </a:p>
                  </a:txBody>
                  <a:tcPr/>
                </a:tc>
                <a:tc>
                  <a:txBody>
                    <a:bodyPr/>
                    <a:lstStyle/>
                    <a:p>
                      <a:r>
                        <a:rPr lang="nb-NO" dirty="0" err="1" smtClean="0"/>
                        <a:t>Number</a:t>
                      </a:r>
                      <a:endParaRPr lang="nb-NO" dirty="0"/>
                    </a:p>
                  </a:txBody>
                  <a:tcPr/>
                </a:tc>
                <a:tc>
                  <a:txBody>
                    <a:bodyPr/>
                    <a:lstStyle/>
                    <a:p>
                      <a:r>
                        <a:rPr lang="nb-NO" dirty="0" smtClean="0"/>
                        <a:t>Per cent</a:t>
                      </a:r>
                      <a:endParaRPr lang="nb-NO" dirty="0"/>
                    </a:p>
                  </a:txBody>
                  <a:tcPr/>
                </a:tc>
              </a:tr>
              <a:tr h="408045">
                <a:tc>
                  <a:txBody>
                    <a:bodyPr/>
                    <a:lstStyle/>
                    <a:p>
                      <a:r>
                        <a:rPr lang="nb-NO" dirty="0" err="1" smtClean="0"/>
                        <a:t>Very</a:t>
                      </a:r>
                      <a:r>
                        <a:rPr lang="nb-NO" dirty="0" smtClean="0"/>
                        <a:t> </a:t>
                      </a:r>
                      <a:r>
                        <a:rPr lang="nb-NO" dirty="0" err="1" smtClean="0"/>
                        <a:t>high</a:t>
                      </a:r>
                      <a:r>
                        <a:rPr lang="nb-NO" dirty="0" smtClean="0"/>
                        <a:t> </a:t>
                      </a:r>
                      <a:r>
                        <a:rPr lang="nb-NO" dirty="0" err="1" smtClean="0"/>
                        <a:t>degree</a:t>
                      </a:r>
                      <a:endParaRPr lang="nb-NO" dirty="0"/>
                    </a:p>
                  </a:txBody>
                  <a:tcPr/>
                </a:tc>
                <a:tc>
                  <a:txBody>
                    <a:bodyPr/>
                    <a:lstStyle/>
                    <a:p>
                      <a:r>
                        <a:rPr lang="nb-NO" dirty="0" smtClean="0"/>
                        <a:t>0</a:t>
                      </a:r>
                      <a:endParaRPr lang="nb-NO" dirty="0"/>
                    </a:p>
                  </a:txBody>
                  <a:tcPr/>
                </a:tc>
                <a:tc>
                  <a:txBody>
                    <a:bodyPr/>
                    <a:lstStyle/>
                    <a:p>
                      <a:r>
                        <a:rPr lang="nb-NO" dirty="0" smtClean="0"/>
                        <a:t>0</a:t>
                      </a:r>
                      <a:endParaRPr lang="nb-NO" dirty="0"/>
                    </a:p>
                  </a:txBody>
                  <a:tcPr/>
                </a:tc>
              </a:tr>
              <a:tr h="408045">
                <a:tc>
                  <a:txBody>
                    <a:bodyPr/>
                    <a:lstStyle/>
                    <a:p>
                      <a:r>
                        <a:rPr lang="nb-NO" dirty="0" smtClean="0"/>
                        <a:t>High </a:t>
                      </a:r>
                      <a:r>
                        <a:rPr lang="nb-NO" dirty="0" err="1" smtClean="0"/>
                        <a:t>degree</a:t>
                      </a:r>
                      <a:endParaRPr lang="nb-NO" dirty="0"/>
                    </a:p>
                  </a:txBody>
                  <a:tcPr/>
                </a:tc>
                <a:tc>
                  <a:txBody>
                    <a:bodyPr/>
                    <a:lstStyle/>
                    <a:p>
                      <a:r>
                        <a:rPr lang="nb-NO" dirty="0" smtClean="0"/>
                        <a:t>6</a:t>
                      </a:r>
                      <a:endParaRPr lang="nb-NO" dirty="0"/>
                    </a:p>
                  </a:txBody>
                  <a:tcPr/>
                </a:tc>
                <a:tc>
                  <a:txBody>
                    <a:bodyPr/>
                    <a:lstStyle/>
                    <a:p>
                      <a:r>
                        <a:rPr lang="nb-NO" dirty="0" smtClean="0"/>
                        <a:t>24</a:t>
                      </a:r>
                      <a:endParaRPr lang="nb-NO" dirty="0"/>
                    </a:p>
                  </a:txBody>
                  <a:tcPr/>
                </a:tc>
              </a:tr>
              <a:tr h="408045">
                <a:tc>
                  <a:txBody>
                    <a:bodyPr/>
                    <a:lstStyle/>
                    <a:p>
                      <a:r>
                        <a:rPr lang="nb-NO" dirty="0" err="1" smtClean="0"/>
                        <a:t>Some</a:t>
                      </a:r>
                      <a:r>
                        <a:rPr lang="nb-NO" dirty="0" smtClean="0"/>
                        <a:t> </a:t>
                      </a:r>
                      <a:r>
                        <a:rPr lang="nb-NO" dirty="0" err="1" smtClean="0"/>
                        <a:t>degree</a:t>
                      </a:r>
                      <a:endParaRPr lang="nb-NO" dirty="0"/>
                    </a:p>
                  </a:txBody>
                  <a:tcPr/>
                </a:tc>
                <a:tc>
                  <a:txBody>
                    <a:bodyPr/>
                    <a:lstStyle/>
                    <a:p>
                      <a:r>
                        <a:rPr lang="nb-NO" dirty="0" smtClean="0"/>
                        <a:t>9</a:t>
                      </a:r>
                      <a:endParaRPr lang="nb-NO" dirty="0"/>
                    </a:p>
                  </a:txBody>
                  <a:tcPr/>
                </a:tc>
                <a:tc>
                  <a:txBody>
                    <a:bodyPr/>
                    <a:lstStyle/>
                    <a:p>
                      <a:r>
                        <a:rPr lang="nb-NO" dirty="0" smtClean="0"/>
                        <a:t>36</a:t>
                      </a:r>
                      <a:endParaRPr lang="nb-NO" dirty="0"/>
                    </a:p>
                  </a:txBody>
                  <a:tcPr/>
                </a:tc>
              </a:tr>
              <a:tr h="408045">
                <a:tc>
                  <a:txBody>
                    <a:bodyPr/>
                    <a:lstStyle/>
                    <a:p>
                      <a:r>
                        <a:rPr lang="nb-NO" dirty="0" smtClean="0"/>
                        <a:t>Minor </a:t>
                      </a:r>
                      <a:r>
                        <a:rPr lang="nb-NO" dirty="0" err="1" smtClean="0"/>
                        <a:t>degree</a:t>
                      </a:r>
                      <a:endParaRPr lang="nb-NO" dirty="0"/>
                    </a:p>
                  </a:txBody>
                  <a:tcPr/>
                </a:tc>
                <a:tc>
                  <a:txBody>
                    <a:bodyPr/>
                    <a:lstStyle/>
                    <a:p>
                      <a:r>
                        <a:rPr lang="nb-NO" dirty="0" smtClean="0"/>
                        <a:t>5</a:t>
                      </a:r>
                      <a:endParaRPr lang="nb-NO" dirty="0"/>
                    </a:p>
                  </a:txBody>
                  <a:tcPr/>
                </a:tc>
                <a:tc>
                  <a:txBody>
                    <a:bodyPr/>
                    <a:lstStyle/>
                    <a:p>
                      <a:r>
                        <a:rPr lang="nb-NO" dirty="0" smtClean="0"/>
                        <a:t>20</a:t>
                      </a:r>
                      <a:endParaRPr lang="nb-NO" dirty="0"/>
                    </a:p>
                  </a:txBody>
                  <a:tcPr/>
                </a:tc>
              </a:tr>
              <a:tr h="408045">
                <a:tc>
                  <a:txBody>
                    <a:bodyPr/>
                    <a:lstStyle/>
                    <a:p>
                      <a:r>
                        <a:rPr lang="nb-NO" dirty="0" smtClean="0"/>
                        <a:t>Not at</a:t>
                      </a:r>
                      <a:r>
                        <a:rPr lang="nb-NO" baseline="0" dirty="0" smtClean="0"/>
                        <a:t> all</a:t>
                      </a:r>
                      <a:endParaRPr lang="nb-NO" dirty="0"/>
                    </a:p>
                  </a:txBody>
                  <a:tcPr/>
                </a:tc>
                <a:tc>
                  <a:txBody>
                    <a:bodyPr/>
                    <a:lstStyle/>
                    <a:p>
                      <a:r>
                        <a:rPr lang="nb-NO" dirty="0" smtClean="0"/>
                        <a:t>3</a:t>
                      </a:r>
                      <a:endParaRPr lang="nb-NO" dirty="0"/>
                    </a:p>
                  </a:txBody>
                  <a:tcPr/>
                </a:tc>
                <a:tc>
                  <a:txBody>
                    <a:bodyPr/>
                    <a:lstStyle/>
                    <a:p>
                      <a:r>
                        <a:rPr lang="nb-NO" dirty="0" smtClean="0"/>
                        <a:t>12</a:t>
                      </a:r>
                      <a:endParaRPr lang="nb-NO" dirty="0"/>
                    </a:p>
                  </a:txBody>
                  <a:tcPr/>
                </a:tc>
              </a:tr>
              <a:tr h="408045">
                <a:tc>
                  <a:txBody>
                    <a:bodyPr/>
                    <a:lstStyle/>
                    <a:p>
                      <a:r>
                        <a:rPr lang="nb-NO" dirty="0" smtClean="0"/>
                        <a:t>Do not </a:t>
                      </a:r>
                      <a:r>
                        <a:rPr lang="nb-NO" dirty="0" err="1" smtClean="0"/>
                        <a:t>know</a:t>
                      </a:r>
                      <a:endParaRPr lang="nb-NO" dirty="0"/>
                    </a:p>
                  </a:txBody>
                  <a:tcPr/>
                </a:tc>
                <a:tc>
                  <a:txBody>
                    <a:bodyPr/>
                    <a:lstStyle/>
                    <a:p>
                      <a:r>
                        <a:rPr lang="nb-NO" dirty="0" smtClean="0"/>
                        <a:t>2</a:t>
                      </a:r>
                      <a:endParaRPr lang="nb-NO" dirty="0"/>
                    </a:p>
                  </a:txBody>
                  <a:tcPr/>
                </a:tc>
                <a:tc>
                  <a:txBody>
                    <a:bodyPr/>
                    <a:lstStyle/>
                    <a:p>
                      <a:r>
                        <a:rPr lang="nb-NO" dirty="0" smtClean="0"/>
                        <a:t>8</a:t>
                      </a:r>
                      <a:endParaRPr lang="nb-NO" dirty="0"/>
                    </a:p>
                  </a:txBody>
                  <a:tcPr/>
                </a:tc>
              </a:tr>
            </a:tbl>
          </a:graphicData>
        </a:graphic>
      </p:graphicFrame>
    </p:spTree>
    <p:extLst>
      <p:ext uri="{BB962C8B-B14F-4D97-AF65-F5344CB8AC3E}">
        <p14:creationId xmlns:p14="http://schemas.microsoft.com/office/powerpoint/2010/main" val="347841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7634" y="1844824"/>
            <a:ext cx="5772150" cy="4155452"/>
          </a:xfrm>
        </p:spPr>
        <p:txBody>
          <a:bodyPr>
            <a:normAutofit fontScale="92500" lnSpcReduction="20000"/>
          </a:bodyPr>
          <a:lstStyle/>
          <a:p>
            <a:pPr marL="0" indent="0">
              <a:buNone/>
            </a:pPr>
            <a:endParaRPr lang="nb-NO" sz="2000" dirty="0" smtClean="0"/>
          </a:p>
          <a:p>
            <a:pPr marL="0" indent="0">
              <a:buNone/>
            </a:pPr>
            <a:r>
              <a:rPr lang="nb-NO" sz="2000" dirty="0" err="1" smtClean="0"/>
              <a:t>Approach</a:t>
            </a:r>
            <a:r>
              <a:rPr lang="nb-NO" sz="2000" dirty="0" smtClean="0"/>
              <a:t>:</a:t>
            </a:r>
            <a:endParaRPr lang="nb-NO" sz="2000" dirty="0"/>
          </a:p>
          <a:p>
            <a:pPr marL="0" indent="0">
              <a:buNone/>
            </a:pPr>
            <a:endParaRPr lang="nb-NO" sz="2000" dirty="0" smtClean="0"/>
          </a:p>
          <a:p>
            <a:r>
              <a:rPr lang="nb-NO" sz="2000" dirty="0" err="1" smtClean="0"/>
              <a:t>Newly</a:t>
            </a:r>
            <a:r>
              <a:rPr lang="nb-NO" sz="2000" dirty="0" smtClean="0"/>
              <a:t> </a:t>
            </a:r>
            <a:r>
              <a:rPr lang="nb-NO" sz="2000" dirty="0" err="1" smtClean="0"/>
              <a:t>acquired</a:t>
            </a:r>
            <a:r>
              <a:rPr lang="nb-NO" sz="2000" dirty="0" smtClean="0"/>
              <a:t> </a:t>
            </a:r>
            <a:r>
              <a:rPr lang="nb-NO" sz="2000" dirty="0" err="1" smtClean="0"/>
              <a:t>books</a:t>
            </a:r>
            <a:endParaRPr lang="nb-NO" sz="2000" dirty="0"/>
          </a:p>
          <a:p>
            <a:r>
              <a:rPr lang="nb-NO" sz="2000" dirty="0" err="1" smtClean="0"/>
              <a:t>Randomly</a:t>
            </a:r>
            <a:r>
              <a:rPr lang="nb-NO" sz="2000" dirty="0" smtClean="0"/>
              <a:t> </a:t>
            </a:r>
            <a:r>
              <a:rPr lang="nb-NO" sz="2000" dirty="0" err="1" smtClean="0"/>
              <a:t>selected</a:t>
            </a:r>
            <a:endParaRPr lang="nb-NO" sz="2000" dirty="0"/>
          </a:p>
          <a:p>
            <a:r>
              <a:rPr lang="nb-NO" sz="2000" dirty="0" err="1" smtClean="0"/>
              <a:t>Compared</a:t>
            </a:r>
            <a:r>
              <a:rPr lang="nb-NO" sz="2000" dirty="0" smtClean="0"/>
              <a:t> DDC-</a:t>
            </a:r>
            <a:r>
              <a:rPr lang="nb-NO" sz="2000" dirty="0" err="1" smtClean="0"/>
              <a:t>numbers</a:t>
            </a:r>
            <a:r>
              <a:rPr lang="nb-NO" sz="2000" dirty="0" smtClean="0"/>
              <a:t> </a:t>
            </a:r>
            <a:r>
              <a:rPr lang="nb-NO" sz="2000" dirty="0" err="1" smtClean="0"/>
              <a:t>againt</a:t>
            </a:r>
            <a:r>
              <a:rPr lang="nb-NO" sz="2000" dirty="0" smtClean="0"/>
              <a:t> </a:t>
            </a:r>
            <a:r>
              <a:rPr lang="nb-NO" sz="2000" dirty="0" err="1" smtClean="0"/>
              <a:t>the</a:t>
            </a:r>
            <a:r>
              <a:rPr lang="nb-NO" sz="2000" dirty="0" smtClean="0"/>
              <a:t> English </a:t>
            </a:r>
            <a:r>
              <a:rPr lang="nb-NO" sz="2000" dirty="0" err="1" smtClean="0"/>
              <a:t>WebDewey</a:t>
            </a:r>
            <a:r>
              <a:rPr lang="nb-NO" sz="2000" dirty="0" smtClean="0"/>
              <a:t> (Norwegian under </a:t>
            </a:r>
            <a:r>
              <a:rPr lang="nb-NO" sz="2000" dirty="0" err="1" smtClean="0"/>
              <a:t>translation</a:t>
            </a:r>
            <a:r>
              <a:rPr lang="nb-NO" sz="2000" dirty="0" smtClean="0"/>
              <a:t>)</a:t>
            </a:r>
            <a:endParaRPr lang="nb-NO" sz="2000" dirty="0"/>
          </a:p>
          <a:p>
            <a:r>
              <a:rPr lang="nb-NO" sz="2000" dirty="0" smtClean="0"/>
              <a:t>DDC </a:t>
            </a:r>
            <a:r>
              <a:rPr lang="nb-NO" sz="2000" dirty="0" err="1" smtClean="0"/>
              <a:t>numbers</a:t>
            </a:r>
            <a:r>
              <a:rPr lang="nb-NO" sz="2000" dirty="0" smtClean="0"/>
              <a:t> from UiO </a:t>
            </a:r>
            <a:r>
              <a:rPr lang="nb-NO" sz="2000" dirty="0" err="1" smtClean="0"/>
              <a:t>against</a:t>
            </a:r>
            <a:r>
              <a:rPr lang="nb-NO" sz="2000" dirty="0" smtClean="0"/>
              <a:t> </a:t>
            </a:r>
            <a:r>
              <a:rPr lang="nb-NO" sz="2000" dirty="0"/>
              <a:t>LC, OCLC, </a:t>
            </a:r>
            <a:r>
              <a:rPr lang="nb-NO" sz="2000" dirty="0" smtClean="0"/>
              <a:t>National Library </a:t>
            </a:r>
            <a:r>
              <a:rPr lang="nb-NO" sz="2000" dirty="0" err="1" smtClean="0"/>
              <a:t>of</a:t>
            </a:r>
            <a:r>
              <a:rPr lang="nb-NO" sz="2000" dirty="0" smtClean="0"/>
              <a:t> Norway</a:t>
            </a:r>
            <a:endParaRPr lang="nb-NO" sz="2000" dirty="0"/>
          </a:p>
          <a:p>
            <a:r>
              <a:rPr lang="nb-NO" sz="2000" dirty="0" err="1" smtClean="0"/>
              <a:t>Graded</a:t>
            </a:r>
            <a:r>
              <a:rPr lang="nb-NO" sz="2000" dirty="0" smtClean="0"/>
              <a:t> </a:t>
            </a:r>
            <a:r>
              <a:rPr lang="nb-NO" sz="2000" dirty="0" err="1" smtClean="0"/>
              <a:t>the</a:t>
            </a:r>
            <a:r>
              <a:rPr lang="nb-NO" sz="2000" dirty="0" smtClean="0"/>
              <a:t> </a:t>
            </a:r>
            <a:r>
              <a:rPr lang="nb-NO" sz="2000" dirty="0" err="1" smtClean="0"/>
              <a:t>level</a:t>
            </a:r>
            <a:r>
              <a:rPr lang="nb-NO" sz="2000" dirty="0" smtClean="0"/>
              <a:t> </a:t>
            </a:r>
            <a:r>
              <a:rPr lang="nb-NO" sz="2000" dirty="0" err="1" smtClean="0"/>
              <a:t>of</a:t>
            </a:r>
            <a:r>
              <a:rPr lang="nb-NO" sz="2000" dirty="0" smtClean="0"/>
              <a:t> </a:t>
            </a:r>
            <a:r>
              <a:rPr lang="nb-NO" sz="2000" dirty="0" err="1" smtClean="0"/>
              <a:t>compliance</a:t>
            </a:r>
            <a:endParaRPr lang="nb-NO" sz="2000" dirty="0" smtClean="0"/>
          </a:p>
          <a:p>
            <a:r>
              <a:rPr lang="nb-NO" sz="2000" dirty="0" err="1" smtClean="0"/>
              <a:t>Qualitative</a:t>
            </a:r>
            <a:r>
              <a:rPr lang="nb-NO" sz="2000" dirty="0" smtClean="0"/>
              <a:t> </a:t>
            </a:r>
            <a:r>
              <a:rPr lang="nb-NO" sz="2000" dirty="0" err="1" smtClean="0"/>
              <a:t>assessment</a:t>
            </a:r>
            <a:r>
              <a:rPr lang="nb-NO" sz="2000" dirty="0" smtClean="0"/>
              <a:t> </a:t>
            </a:r>
            <a:r>
              <a:rPr lang="nb-NO" sz="2000" dirty="0" err="1" smtClean="0"/>
              <a:t>of</a:t>
            </a:r>
            <a:r>
              <a:rPr lang="nb-NO" sz="2000" dirty="0" smtClean="0"/>
              <a:t> </a:t>
            </a:r>
            <a:r>
              <a:rPr lang="nb-NO" sz="2000" dirty="0" err="1" smtClean="0"/>
              <a:t>the</a:t>
            </a:r>
            <a:r>
              <a:rPr lang="nb-NO" sz="2000" dirty="0" smtClean="0"/>
              <a:t> </a:t>
            </a:r>
            <a:r>
              <a:rPr lang="nb-NO" sz="2000" dirty="0" err="1" smtClean="0"/>
              <a:t>classification</a:t>
            </a:r>
            <a:r>
              <a:rPr lang="nb-NO" sz="2000" dirty="0" smtClean="0"/>
              <a:t> </a:t>
            </a:r>
            <a:r>
              <a:rPr lang="nb-NO" sz="2000" dirty="0" err="1" smtClean="0"/>
              <a:t>numbers</a:t>
            </a:r>
            <a:r>
              <a:rPr lang="nb-NO" sz="2000" dirty="0" smtClean="0"/>
              <a:t> </a:t>
            </a:r>
            <a:r>
              <a:rPr lang="nb-NO" sz="2000" dirty="0" err="1" smtClean="0"/>
              <a:t>according</a:t>
            </a:r>
            <a:r>
              <a:rPr lang="nb-NO" sz="2000" dirty="0" smtClean="0"/>
              <a:t> to standard </a:t>
            </a:r>
            <a:r>
              <a:rPr lang="nb-NO" sz="2000" dirty="0" err="1" smtClean="0"/>
              <a:t>Dewey</a:t>
            </a:r>
            <a:r>
              <a:rPr lang="nb-NO" sz="2000" dirty="0" smtClean="0"/>
              <a:t> </a:t>
            </a:r>
            <a:r>
              <a:rPr lang="nb-NO" sz="2000" dirty="0" err="1" smtClean="0"/>
              <a:t>theory</a:t>
            </a:r>
            <a:r>
              <a:rPr lang="nb-NO" sz="2000" dirty="0" smtClean="0"/>
              <a:t> </a:t>
            </a:r>
          </a:p>
          <a:p>
            <a:r>
              <a:rPr lang="nb-NO" sz="2000" dirty="0" err="1" smtClean="0"/>
              <a:t>Every</a:t>
            </a:r>
            <a:r>
              <a:rPr lang="nb-NO" sz="2000" dirty="0" smtClean="0"/>
              <a:t> </a:t>
            </a:r>
            <a:r>
              <a:rPr lang="nb-NO" sz="2000" dirty="0" err="1" smtClean="0"/>
              <a:t>class</a:t>
            </a:r>
            <a:r>
              <a:rPr lang="nb-NO" sz="2000" dirty="0" smtClean="0"/>
              <a:t> </a:t>
            </a:r>
            <a:r>
              <a:rPr lang="nb-NO" sz="2000" dirty="0" err="1" smtClean="0"/>
              <a:t>number</a:t>
            </a:r>
            <a:r>
              <a:rPr lang="nb-NO" sz="2000" dirty="0" smtClean="0"/>
              <a:t> </a:t>
            </a:r>
            <a:r>
              <a:rPr lang="nb-NO" sz="2000" dirty="0" err="1" smtClean="0"/>
              <a:t>assessed</a:t>
            </a:r>
            <a:r>
              <a:rPr lang="nb-NO" sz="2000" dirty="0" smtClean="0"/>
              <a:t> </a:t>
            </a:r>
            <a:r>
              <a:rPr lang="nb-NO" sz="2000" dirty="0" err="1" smtClean="0"/>
              <a:t>three</a:t>
            </a:r>
            <a:r>
              <a:rPr lang="nb-NO" sz="2000" dirty="0" smtClean="0"/>
              <a:t> times (by different </a:t>
            </a:r>
            <a:r>
              <a:rPr lang="nb-NO" sz="2000" dirty="0" err="1" smtClean="0"/>
              <a:t>people</a:t>
            </a:r>
            <a:r>
              <a:rPr lang="nb-NO" sz="2000" dirty="0" smtClean="0"/>
              <a:t>) to </a:t>
            </a:r>
            <a:r>
              <a:rPr lang="nb-NO" sz="2000" dirty="0" err="1" smtClean="0"/>
              <a:t>reduce</a:t>
            </a:r>
            <a:r>
              <a:rPr lang="nb-NO" sz="2000" dirty="0" smtClean="0"/>
              <a:t> </a:t>
            </a:r>
            <a:r>
              <a:rPr lang="nb-NO" sz="2000" dirty="0" err="1" smtClean="0"/>
              <a:t>subjectivity</a:t>
            </a:r>
            <a:endParaRPr lang="nb-NO" sz="2000" dirty="0"/>
          </a:p>
        </p:txBody>
      </p:sp>
      <p:sp>
        <p:nvSpPr>
          <p:cNvPr id="2" name="Title 1"/>
          <p:cNvSpPr>
            <a:spLocks noGrp="1"/>
          </p:cNvSpPr>
          <p:nvPr>
            <p:ph type="title"/>
          </p:nvPr>
        </p:nvSpPr>
        <p:spPr>
          <a:xfrm>
            <a:off x="1187624" y="980728"/>
            <a:ext cx="6552728" cy="1008112"/>
          </a:xfrm>
        </p:spPr>
        <p:txBody>
          <a:bodyPr>
            <a:noAutofit/>
          </a:bodyPr>
          <a:lstStyle/>
          <a:p>
            <a:r>
              <a:rPr lang="nb-NO" sz="4000" dirty="0" err="1" smtClean="0"/>
              <a:t>Comparative</a:t>
            </a:r>
            <a:r>
              <a:rPr lang="nb-NO" sz="4000" dirty="0" smtClean="0"/>
              <a:t> </a:t>
            </a:r>
            <a:r>
              <a:rPr lang="nb-NO" sz="4000" dirty="0" err="1" smtClean="0"/>
              <a:t>study</a:t>
            </a:r>
            <a:endParaRPr lang="nb-NO" sz="4000" dirty="0"/>
          </a:p>
        </p:txBody>
      </p:sp>
    </p:spTree>
    <p:extLst>
      <p:ext uri="{BB962C8B-B14F-4D97-AF65-F5344CB8AC3E}">
        <p14:creationId xmlns:p14="http://schemas.microsoft.com/office/powerpoint/2010/main" val="790553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7694" y="2204864"/>
            <a:ext cx="5772150" cy="3754760"/>
          </a:xfrm>
        </p:spPr>
        <p:txBody>
          <a:bodyPr>
            <a:normAutofit lnSpcReduction="10000"/>
          </a:bodyPr>
          <a:lstStyle/>
          <a:p>
            <a:r>
              <a:rPr lang="nb-NO" sz="2200" dirty="0" err="1" smtClean="0"/>
              <a:t>Approximately</a:t>
            </a:r>
            <a:r>
              <a:rPr lang="nb-NO" sz="2200" dirty="0" smtClean="0"/>
              <a:t> half </a:t>
            </a:r>
            <a:r>
              <a:rPr lang="nb-NO" sz="2200" dirty="0" err="1" smtClean="0"/>
              <a:t>of</a:t>
            </a:r>
            <a:r>
              <a:rPr lang="nb-NO" sz="2200" dirty="0" smtClean="0"/>
              <a:t> </a:t>
            </a:r>
            <a:r>
              <a:rPr lang="nb-NO" sz="2200" dirty="0" err="1" smtClean="0"/>
              <a:t>the</a:t>
            </a:r>
            <a:r>
              <a:rPr lang="nb-NO" sz="2200" dirty="0" smtClean="0"/>
              <a:t> </a:t>
            </a:r>
            <a:r>
              <a:rPr lang="nb-NO" sz="2200" dirty="0" err="1" smtClean="0"/>
              <a:t>titles</a:t>
            </a:r>
            <a:r>
              <a:rPr lang="nb-NO" sz="2200" dirty="0" smtClean="0"/>
              <a:t> </a:t>
            </a:r>
            <a:r>
              <a:rPr lang="nb-NO" sz="2200" dirty="0" err="1" smtClean="0"/>
              <a:t>were</a:t>
            </a:r>
            <a:r>
              <a:rPr lang="nb-NO" sz="2200" dirty="0" smtClean="0"/>
              <a:t> </a:t>
            </a:r>
            <a:r>
              <a:rPr lang="nb-NO" sz="2200" dirty="0" err="1" smtClean="0"/>
              <a:t>found</a:t>
            </a:r>
            <a:r>
              <a:rPr lang="nb-NO" sz="2200" dirty="0" smtClean="0"/>
              <a:t> in LC, and 80 % in OCLC </a:t>
            </a:r>
            <a:r>
              <a:rPr lang="nb-NO" sz="2200" dirty="0" err="1" smtClean="0"/>
              <a:t>Classify</a:t>
            </a:r>
            <a:endParaRPr lang="nb-NO" sz="2200" dirty="0" smtClean="0"/>
          </a:p>
          <a:p>
            <a:r>
              <a:rPr lang="nb-NO" sz="2200" dirty="0" smtClean="0"/>
              <a:t>The National Library covers Norwegian material  </a:t>
            </a:r>
            <a:r>
              <a:rPr lang="nb-NO" sz="2200" dirty="0" err="1" smtClean="0"/>
              <a:t>well</a:t>
            </a:r>
            <a:endParaRPr lang="nb-NO" sz="2200" dirty="0"/>
          </a:p>
          <a:p>
            <a:r>
              <a:rPr lang="nb-NO" sz="2200" dirty="0" smtClean="0"/>
              <a:t>Overall </a:t>
            </a:r>
            <a:r>
              <a:rPr lang="nb-NO" sz="2200" dirty="0" err="1" smtClean="0"/>
              <a:t>assessment</a:t>
            </a:r>
            <a:r>
              <a:rPr lang="nb-NO" sz="2200" dirty="0" smtClean="0"/>
              <a:t> </a:t>
            </a:r>
            <a:r>
              <a:rPr lang="nb-NO" sz="2200" dirty="0" err="1" smtClean="0"/>
              <a:t>of</a:t>
            </a:r>
            <a:r>
              <a:rPr lang="nb-NO" sz="2200" dirty="0" smtClean="0"/>
              <a:t> UiO </a:t>
            </a:r>
            <a:r>
              <a:rPr lang="nb-NO" sz="2200" dirty="0" err="1" smtClean="0"/>
              <a:t>classification</a:t>
            </a:r>
            <a:r>
              <a:rPr lang="nb-NO" sz="2200" dirty="0" smtClean="0"/>
              <a:t> : </a:t>
            </a:r>
            <a:r>
              <a:rPr lang="nb-NO" sz="2200" dirty="0" err="1" smtClean="0"/>
              <a:t>good</a:t>
            </a:r>
            <a:r>
              <a:rPr lang="nb-NO" sz="2200" dirty="0" smtClean="0"/>
              <a:t> </a:t>
            </a:r>
            <a:r>
              <a:rPr lang="nb-NO" sz="2200" dirty="0" err="1" smtClean="0"/>
              <a:t>quality</a:t>
            </a:r>
            <a:r>
              <a:rPr lang="nb-NO" sz="2200" dirty="0" smtClean="0"/>
              <a:t> (67,2 % </a:t>
            </a:r>
            <a:r>
              <a:rPr lang="nb-NO" sz="2200" dirty="0" err="1" smtClean="0"/>
              <a:t>retrieved</a:t>
            </a:r>
            <a:r>
              <a:rPr lang="nb-NO" sz="2200" dirty="0" smtClean="0"/>
              <a:t> in LC, 64,2 % </a:t>
            </a:r>
            <a:r>
              <a:rPr lang="nb-NO" sz="2200" dirty="0" err="1" smtClean="0"/>
              <a:t>retrieved</a:t>
            </a:r>
            <a:r>
              <a:rPr lang="nb-NO" sz="2200" dirty="0" smtClean="0"/>
              <a:t> in OCLC </a:t>
            </a:r>
            <a:r>
              <a:rPr lang="nb-NO" sz="2200" dirty="0" err="1" smtClean="0"/>
              <a:t>Classify</a:t>
            </a:r>
            <a:r>
              <a:rPr lang="nb-NO" sz="2200" dirty="0" smtClean="0"/>
              <a:t>)</a:t>
            </a:r>
          </a:p>
          <a:p>
            <a:r>
              <a:rPr lang="nb-NO" sz="2200" dirty="0" smtClean="0"/>
              <a:t>UiO </a:t>
            </a:r>
            <a:r>
              <a:rPr lang="nb-NO" sz="2200" dirty="0" err="1" smtClean="0"/>
              <a:t>often</a:t>
            </a:r>
            <a:r>
              <a:rPr lang="nb-NO" sz="2200" dirty="0" smtClean="0"/>
              <a:t> has </a:t>
            </a:r>
            <a:r>
              <a:rPr lang="nb-NO" sz="2200" dirty="0" err="1" smtClean="0"/>
              <a:t>lower</a:t>
            </a:r>
            <a:r>
              <a:rPr lang="nb-NO" sz="2200" dirty="0" smtClean="0"/>
              <a:t> </a:t>
            </a:r>
            <a:r>
              <a:rPr lang="nb-NO" sz="2200" dirty="0" err="1" smtClean="0"/>
              <a:t>level</a:t>
            </a:r>
            <a:r>
              <a:rPr lang="nb-NO" sz="2200" dirty="0" smtClean="0"/>
              <a:t> </a:t>
            </a:r>
            <a:r>
              <a:rPr lang="nb-NO" sz="2200" dirty="0" err="1" smtClean="0"/>
              <a:t>of</a:t>
            </a:r>
            <a:r>
              <a:rPr lang="nb-NO" sz="2200" dirty="0" smtClean="0"/>
              <a:t> </a:t>
            </a:r>
            <a:r>
              <a:rPr lang="nb-NO" sz="2200" dirty="0" err="1" smtClean="0"/>
              <a:t>specificity</a:t>
            </a:r>
            <a:r>
              <a:rPr lang="nb-NO" sz="2200" dirty="0" smtClean="0"/>
              <a:t> </a:t>
            </a:r>
            <a:r>
              <a:rPr lang="nb-NO" sz="2200" dirty="0" err="1" smtClean="0"/>
              <a:t>than</a:t>
            </a:r>
            <a:r>
              <a:rPr lang="nb-NO" sz="2200" dirty="0" smtClean="0"/>
              <a:t> </a:t>
            </a:r>
            <a:r>
              <a:rPr lang="nb-NO" sz="2200" dirty="0" err="1" smtClean="0"/>
              <a:t>the</a:t>
            </a:r>
            <a:r>
              <a:rPr lang="nb-NO" sz="2200" dirty="0" smtClean="0"/>
              <a:t> </a:t>
            </a:r>
            <a:r>
              <a:rPr lang="nb-NO" sz="2200" dirty="0" err="1" smtClean="0"/>
              <a:t>other</a:t>
            </a:r>
            <a:r>
              <a:rPr lang="nb-NO" sz="2200" dirty="0" smtClean="0"/>
              <a:t> </a:t>
            </a:r>
            <a:r>
              <a:rPr lang="nb-NO" sz="2200" dirty="0" err="1" smtClean="0"/>
              <a:t>sources</a:t>
            </a:r>
            <a:endParaRPr lang="nb-NO" sz="2200" dirty="0"/>
          </a:p>
        </p:txBody>
      </p:sp>
      <p:sp>
        <p:nvSpPr>
          <p:cNvPr id="4" name="Title 1"/>
          <p:cNvSpPr>
            <a:spLocks noGrp="1"/>
          </p:cNvSpPr>
          <p:nvPr>
            <p:ph type="title"/>
          </p:nvPr>
        </p:nvSpPr>
        <p:spPr>
          <a:xfrm>
            <a:off x="1259632" y="908720"/>
            <a:ext cx="6498722" cy="854968"/>
          </a:xfrm>
        </p:spPr>
        <p:txBody>
          <a:bodyPr>
            <a:normAutofit/>
          </a:bodyPr>
          <a:lstStyle/>
          <a:p>
            <a:r>
              <a:rPr lang="nb-NO" sz="4000" dirty="0" err="1" smtClean="0"/>
              <a:t>Results</a:t>
            </a:r>
            <a:endParaRPr lang="nb-NO" sz="4000" dirty="0"/>
          </a:p>
        </p:txBody>
      </p:sp>
    </p:spTree>
    <p:extLst>
      <p:ext uri="{BB962C8B-B14F-4D97-AF65-F5344CB8AC3E}">
        <p14:creationId xmlns:p14="http://schemas.microsoft.com/office/powerpoint/2010/main" val="4044991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1670" y="1988840"/>
            <a:ext cx="5988174" cy="3826768"/>
          </a:xfrm>
        </p:spPr>
        <p:txBody>
          <a:bodyPr>
            <a:noAutofit/>
          </a:bodyPr>
          <a:lstStyle/>
          <a:p>
            <a:r>
              <a:rPr lang="nb-NO" sz="2800" dirty="0"/>
              <a:t>LC </a:t>
            </a:r>
            <a:r>
              <a:rPr lang="nb-NO" sz="2800" dirty="0" smtClean="0"/>
              <a:t>and </a:t>
            </a:r>
            <a:r>
              <a:rPr lang="nb-NO" sz="2800" dirty="0"/>
              <a:t>OCLC </a:t>
            </a:r>
            <a:r>
              <a:rPr lang="nb-NO" sz="2800" dirty="0" err="1"/>
              <a:t>Classify</a:t>
            </a:r>
            <a:r>
              <a:rPr lang="nb-NO" sz="2800" dirty="0"/>
              <a:t> </a:t>
            </a:r>
            <a:r>
              <a:rPr lang="nb-NO" sz="2800" dirty="0" smtClean="0"/>
              <a:t>hold </a:t>
            </a:r>
            <a:r>
              <a:rPr lang="nb-NO" sz="2800" dirty="0" err="1" smtClean="0"/>
              <a:t>higher</a:t>
            </a:r>
            <a:r>
              <a:rPr lang="nb-NO" sz="2800" dirty="0" smtClean="0"/>
              <a:t> </a:t>
            </a:r>
            <a:r>
              <a:rPr lang="nb-NO" sz="2800" dirty="0" err="1" smtClean="0"/>
              <a:t>quality</a:t>
            </a:r>
            <a:r>
              <a:rPr lang="nb-NO" sz="2800" dirty="0" smtClean="0"/>
              <a:t> </a:t>
            </a:r>
            <a:r>
              <a:rPr lang="nb-NO" sz="2800" dirty="0" err="1" smtClean="0"/>
              <a:t>than</a:t>
            </a:r>
            <a:r>
              <a:rPr lang="nb-NO" sz="2800" dirty="0" smtClean="0"/>
              <a:t> UiO. </a:t>
            </a:r>
          </a:p>
          <a:p>
            <a:r>
              <a:rPr lang="nb-NO" sz="2800" dirty="0" smtClean="0"/>
              <a:t>80,5 </a:t>
            </a:r>
            <a:r>
              <a:rPr lang="nb-NO" sz="2800" dirty="0"/>
              <a:t>% </a:t>
            </a:r>
            <a:r>
              <a:rPr lang="nb-NO" sz="2800" dirty="0" err="1" smtClean="0"/>
              <a:t>of</a:t>
            </a:r>
            <a:r>
              <a:rPr lang="nb-NO" sz="2800" dirty="0" smtClean="0"/>
              <a:t> LC </a:t>
            </a:r>
            <a:r>
              <a:rPr lang="nb-NO" sz="2800" dirty="0" err="1" smtClean="0"/>
              <a:t>titles</a:t>
            </a:r>
            <a:r>
              <a:rPr lang="nb-NO" sz="2800" dirty="0" smtClean="0"/>
              <a:t> </a:t>
            </a:r>
            <a:r>
              <a:rPr lang="nb-NO" sz="2800" dirty="0" err="1" smtClean="0"/>
              <a:t>are</a:t>
            </a:r>
            <a:r>
              <a:rPr lang="nb-NO" sz="2800" dirty="0" smtClean="0"/>
              <a:t> </a:t>
            </a:r>
            <a:r>
              <a:rPr lang="nb-NO" sz="2800" dirty="0" err="1" smtClean="0"/>
              <a:t>considered</a:t>
            </a:r>
            <a:r>
              <a:rPr lang="nb-NO" sz="2800" dirty="0" smtClean="0"/>
              <a:t> «</a:t>
            </a:r>
            <a:r>
              <a:rPr lang="nb-NO" sz="2800" dirty="0" err="1" smtClean="0"/>
              <a:t>correct</a:t>
            </a:r>
            <a:r>
              <a:rPr lang="nb-NO" sz="2800" dirty="0" smtClean="0"/>
              <a:t>», 68,2 </a:t>
            </a:r>
            <a:r>
              <a:rPr lang="nb-NO" sz="2800" dirty="0"/>
              <a:t>% </a:t>
            </a:r>
            <a:r>
              <a:rPr lang="nb-NO" sz="2800" dirty="0" err="1" smtClean="0"/>
              <a:t>of</a:t>
            </a:r>
            <a:r>
              <a:rPr lang="nb-NO" sz="2800" dirty="0" smtClean="0"/>
              <a:t> OCLC </a:t>
            </a:r>
            <a:r>
              <a:rPr lang="nb-NO" sz="2800" dirty="0" err="1" smtClean="0"/>
              <a:t>titles</a:t>
            </a:r>
            <a:r>
              <a:rPr lang="nb-NO" sz="2800" dirty="0" smtClean="0"/>
              <a:t> </a:t>
            </a:r>
            <a:r>
              <a:rPr lang="nb-NO" sz="2800" dirty="0" err="1" smtClean="0"/>
              <a:t>are</a:t>
            </a:r>
            <a:r>
              <a:rPr lang="nb-NO" sz="2800" dirty="0" smtClean="0"/>
              <a:t> «</a:t>
            </a:r>
            <a:r>
              <a:rPr lang="nb-NO" sz="2800" dirty="0" err="1" smtClean="0"/>
              <a:t>correct</a:t>
            </a:r>
            <a:r>
              <a:rPr lang="nb-NO" sz="2800" dirty="0" smtClean="0"/>
              <a:t>»</a:t>
            </a:r>
            <a:endParaRPr lang="nb-NO" sz="2800" dirty="0"/>
          </a:p>
          <a:p>
            <a:r>
              <a:rPr lang="nb-NO" sz="2800" dirty="0" err="1" smtClean="0"/>
              <a:t>Both</a:t>
            </a:r>
            <a:r>
              <a:rPr lang="nb-NO" sz="2800" dirty="0" smtClean="0"/>
              <a:t> from a </a:t>
            </a:r>
            <a:r>
              <a:rPr lang="nb-NO" sz="2800" dirty="0" err="1" smtClean="0"/>
              <a:t>qualitative</a:t>
            </a:r>
            <a:r>
              <a:rPr lang="nb-NO" sz="2800" dirty="0" smtClean="0"/>
              <a:t> and </a:t>
            </a:r>
            <a:r>
              <a:rPr lang="nb-NO" sz="2800" dirty="0" err="1" smtClean="0"/>
              <a:t>quantitative</a:t>
            </a:r>
            <a:r>
              <a:rPr lang="nb-NO" sz="2800" dirty="0" smtClean="0"/>
              <a:t> point </a:t>
            </a:r>
            <a:r>
              <a:rPr lang="nb-NO" sz="2800" dirty="0" err="1" smtClean="0"/>
              <a:t>of</a:t>
            </a:r>
            <a:r>
              <a:rPr lang="nb-NO" sz="2800" dirty="0" smtClean="0"/>
              <a:t> </a:t>
            </a:r>
            <a:r>
              <a:rPr lang="nb-NO" sz="2800" dirty="0" err="1" smtClean="0"/>
              <a:t>view</a:t>
            </a:r>
            <a:r>
              <a:rPr lang="nb-NO" sz="2800" dirty="0" smtClean="0"/>
              <a:t> it makes </a:t>
            </a:r>
            <a:r>
              <a:rPr lang="nb-NO" sz="2800" dirty="0" err="1" smtClean="0"/>
              <a:t>sense</a:t>
            </a:r>
            <a:r>
              <a:rPr lang="nb-NO" sz="2800" dirty="0" smtClean="0"/>
              <a:t> to </a:t>
            </a:r>
            <a:r>
              <a:rPr lang="nb-NO" sz="2800" dirty="0" err="1" smtClean="0"/>
              <a:t>consult</a:t>
            </a:r>
            <a:r>
              <a:rPr lang="nb-NO" sz="2800" dirty="0" smtClean="0"/>
              <a:t> and </a:t>
            </a:r>
            <a:r>
              <a:rPr lang="nb-NO" sz="2800" dirty="0" err="1" smtClean="0"/>
              <a:t>reuse</a:t>
            </a:r>
            <a:r>
              <a:rPr lang="nb-NO" sz="2800" dirty="0" smtClean="0"/>
              <a:t> DDC </a:t>
            </a:r>
            <a:r>
              <a:rPr lang="nb-NO" sz="2800" dirty="0" err="1" smtClean="0"/>
              <a:t>numbers</a:t>
            </a:r>
            <a:r>
              <a:rPr lang="nb-NO" sz="2800" dirty="0" smtClean="0"/>
              <a:t> from LC and OCLC </a:t>
            </a:r>
            <a:r>
              <a:rPr lang="nb-NO" sz="2800" dirty="0" err="1" smtClean="0"/>
              <a:t>Classify</a:t>
            </a:r>
            <a:endParaRPr lang="nb-NO" sz="2800" dirty="0"/>
          </a:p>
        </p:txBody>
      </p:sp>
      <p:sp>
        <p:nvSpPr>
          <p:cNvPr id="4" name="Title 1"/>
          <p:cNvSpPr>
            <a:spLocks noGrp="1"/>
          </p:cNvSpPr>
          <p:nvPr>
            <p:ph type="title"/>
          </p:nvPr>
        </p:nvSpPr>
        <p:spPr>
          <a:xfrm>
            <a:off x="1331640" y="908720"/>
            <a:ext cx="6426714" cy="782960"/>
          </a:xfrm>
        </p:spPr>
        <p:txBody>
          <a:bodyPr>
            <a:normAutofit/>
          </a:bodyPr>
          <a:lstStyle/>
          <a:p>
            <a:r>
              <a:rPr lang="nb-NO" sz="4000" dirty="0" err="1" smtClean="0"/>
              <a:t>Results</a:t>
            </a:r>
            <a:endParaRPr lang="nb-NO" sz="4000" dirty="0"/>
          </a:p>
        </p:txBody>
      </p:sp>
    </p:spTree>
    <p:extLst>
      <p:ext uri="{BB962C8B-B14F-4D97-AF65-F5344CB8AC3E}">
        <p14:creationId xmlns:p14="http://schemas.microsoft.com/office/powerpoint/2010/main" val="3639228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0" y="2132856"/>
            <a:ext cx="5772150" cy="3682752"/>
          </a:xfrm>
        </p:spPr>
        <p:txBody>
          <a:bodyPr>
            <a:normAutofit fontScale="92500" lnSpcReduction="10000"/>
          </a:bodyPr>
          <a:lstStyle/>
          <a:p>
            <a:pPr marL="0" indent="0">
              <a:buNone/>
            </a:pPr>
            <a:endParaRPr lang="nb-NO" sz="2800" dirty="0" smtClean="0"/>
          </a:p>
          <a:p>
            <a:pPr marL="0" indent="0">
              <a:buNone/>
            </a:pPr>
            <a:r>
              <a:rPr lang="nb-NO" sz="2800" dirty="0" smtClean="0"/>
              <a:t>At </a:t>
            </a:r>
            <a:r>
              <a:rPr lang="nb-NO" sz="2800" dirty="0" err="1" smtClean="0"/>
              <a:t>the</a:t>
            </a:r>
            <a:r>
              <a:rPr lang="nb-NO" sz="2800" dirty="0" smtClean="0"/>
              <a:t> time, </a:t>
            </a:r>
            <a:r>
              <a:rPr lang="nb-NO" sz="2800" dirty="0" err="1" smtClean="0"/>
              <a:t>the</a:t>
            </a:r>
            <a:r>
              <a:rPr lang="nb-NO" sz="2800" dirty="0" smtClean="0"/>
              <a:t> National Library </a:t>
            </a:r>
            <a:r>
              <a:rPr lang="nb-NO" sz="2800" dirty="0" err="1" smtClean="0"/>
              <a:t>classified</a:t>
            </a:r>
            <a:r>
              <a:rPr lang="nb-NO" sz="2800" dirty="0" smtClean="0"/>
              <a:t> </a:t>
            </a:r>
            <a:r>
              <a:rPr lang="nb-NO" sz="2800" dirty="0" err="1" smtClean="0"/>
              <a:t>according</a:t>
            </a:r>
            <a:r>
              <a:rPr lang="nb-NO" sz="2800" dirty="0" smtClean="0"/>
              <a:t> to </a:t>
            </a:r>
            <a:r>
              <a:rPr lang="nb-NO" sz="2800" dirty="0" err="1" smtClean="0"/>
              <a:t>the</a:t>
            </a:r>
            <a:r>
              <a:rPr lang="nb-NO" sz="2800" dirty="0" smtClean="0"/>
              <a:t> </a:t>
            </a:r>
            <a:r>
              <a:rPr lang="nb-NO" sz="2800" dirty="0" err="1" smtClean="0"/>
              <a:t>current</a:t>
            </a:r>
            <a:r>
              <a:rPr lang="nb-NO" sz="2800" dirty="0" smtClean="0"/>
              <a:t>, Norwegian </a:t>
            </a:r>
            <a:r>
              <a:rPr lang="nb-NO" sz="2800" dirty="0" err="1" smtClean="0"/>
              <a:t>abbreviated</a:t>
            </a:r>
            <a:r>
              <a:rPr lang="nb-NO" sz="2800" dirty="0" smtClean="0"/>
              <a:t> DDC</a:t>
            </a:r>
          </a:p>
          <a:p>
            <a:pPr marL="0" indent="0">
              <a:buNone/>
            </a:pPr>
            <a:endParaRPr lang="nb-NO" sz="2800" dirty="0" smtClean="0"/>
          </a:p>
          <a:p>
            <a:pPr marL="0" indent="0">
              <a:buNone/>
            </a:pPr>
            <a:r>
              <a:rPr lang="nb-NO" sz="2800" dirty="0" err="1" smtClean="0"/>
              <a:t>Comparison</a:t>
            </a:r>
            <a:r>
              <a:rPr lang="nb-NO" sz="2800" dirty="0" smtClean="0"/>
              <a:t> by </a:t>
            </a:r>
            <a:r>
              <a:rPr lang="nb-NO" sz="2800" dirty="0" err="1" smtClean="0"/>
              <a:t>assuming</a:t>
            </a:r>
            <a:r>
              <a:rPr lang="nb-NO" sz="2800" dirty="0" smtClean="0"/>
              <a:t> </a:t>
            </a:r>
            <a:r>
              <a:rPr lang="nb-NO" sz="2800" dirty="0" err="1" smtClean="0"/>
              <a:t>that</a:t>
            </a:r>
            <a:r>
              <a:rPr lang="nb-NO" sz="2800" dirty="0" smtClean="0"/>
              <a:t> NL </a:t>
            </a:r>
            <a:r>
              <a:rPr lang="nb-NO" sz="2800" dirty="0" err="1" smtClean="0"/>
              <a:t>classified</a:t>
            </a:r>
            <a:r>
              <a:rPr lang="nb-NO" sz="2800" dirty="0" smtClean="0"/>
              <a:t> </a:t>
            </a:r>
            <a:r>
              <a:rPr lang="nb-NO" sz="2800" dirty="0" err="1" smtClean="0"/>
              <a:t>according</a:t>
            </a:r>
            <a:r>
              <a:rPr lang="nb-NO" sz="2800" dirty="0" smtClean="0"/>
              <a:t> to full </a:t>
            </a:r>
            <a:r>
              <a:rPr lang="nb-NO" sz="2800" dirty="0" err="1" smtClean="0"/>
              <a:t>edition</a:t>
            </a:r>
            <a:endParaRPr lang="nb-NO" sz="2800" dirty="0"/>
          </a:p>
          <a:p>
            <a:pPr marL="0" indent="0">
              <a:buNone/>
            </a:pPr>
            <a:endParaRPr lang="nb-NO" sz="2800" dirty="0"/>
          </a:p>
          <a:p>
            <a:pPr marL="0" indent="0">
              <a:buNone/>
            </a:pPr>
            <a:r>
              <a:rPr lang="nb-NO" sz="2800" dirty="0" err="1" smtClean="0"/>
              <a:t>Result</a:t>
            </a:r>
            <a:r>
              <a:rPr lang="nb-NO" sz="2800" dirty="0" smtClean="0"/>
              <a:t>: 68 % </a:t>
            </a:r>
            <a:r>
              <a:rPr lang="nb-NO" sz="2800" dirty="0" err="1" smtClean="0"/>
              <a:t>similarity</a:t>
            </a:r>
            <a:endParaRPr lang="nb-NO" sz="2800" dirty="0"/>
          </a:p>
          <a:p>
            <a:pPr marL="0" indent="0">
              <a:buNone/>
            </a:pPr>
            <a:endParaRPr lang="nb-NO" sz="2000" dirty="0"/>
          </a:p>
        </p:txBody>
      </p:sp>
      <p:sp>
        <p:nvSpPr>
          <p:cNvPr id="4" name="Title 1"/>
          <p:cNvSpPr>
            <a:spLocks noGrp="1"/>
          </p:cNvSpPr>
          <p:nvPr>
            <p:ph type="title"/>
          </p:nvPr>
        </p:nvSpPr>
        <p:spPr>
          <a:xfrm>
            <a:off x="1403648" y="1052736"/>
            <a:ext cx="6552728" cy="936104"/>
          </a:xfrm>
        </p:spPr>
        <p:txBody>
          <a:bodyPr>
            <a:noAutofit/>
          </a:bodyPr>
          <a:lstStyle/>
          <a:p>
            <a:r>
              <a:rPr lang="nb-NO" sz="4000" dirty="0" err="1" smtClean="0"/>
              <a:t>Comparison</a:t>
            </a:r>
            <a:r>
              <a:rPr lang="nb-NO" sz="4000" dirty="0" smtClean="0"/>
              <a:t> </a:t>
            </a:r>
            <a:r>
              <a:rPr lang="nb-NO" sz="4000" dirty="0" err="1" smtClean="0"/>
              <a:t>with</a:t>
            </a:r>
            <a:r>
              <a:rPr lang="nb-NO" sz="4000" dirty="0" smtClean="0"/>
              <a:t> National Library </a:t>
            </a:r>
            <a:r>
              <a:rPr lang="nb-NO" sz="4000" dirty="0" err="1" smtClean="0"/>
              <a:t>class</a:t>
            </a:r>
            <a:r>
              <a:rPr lang="nb-NO" sz="4000" dirty="0" smtClean="0"/>
              <a:t> </a:t>
            </a:r>
            <a:r>
              <a:rPr lang="nb-NO" sz="4000" dirty="0" err="1" smtClean="0"/>
              <a:t>numbers</a:t>
            </a:r>
            <a:endParaRPr lang="nb-NO" sz="4000" dirty="0"/>
          </a:p>
        </p:txBody>
      </p:sp>
    </p:spTree>
    <p:extLst>
      <p:ext uri="{BB962C8B-B14F-4D97-AF65-F5344CB8AC3E}">
        <p14:creationId xmlns:p14="http://schemas.microsoft.com/office/powerpoint/2010/main" val="1516397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1670" y="2276872"/>
            <a:ext cx="5988174" cy="3538736"/>
          </a:xfrm>
        </p:spPr>
        <p:txBody>
          <a:bodyPr>
            <a:normAutofit fontScale="92500" lnSpcReduction="20000"/>
          </a:bodyPr>
          <a:lstStyle/>
          <a:p>
            <a:r>
              <a:rPr lang="nb-NO" sz="2800" dirty="0" err="1" smtClean="0"/>
              <a:t>Reuse</a:t>
            </a:r>
            <a:r>
              <a:rPr lang="nb-NO" sz="2800" dirty="0" smtClean="0"/>
              <a:t> </a:t>
            </a:r>
            <a:r>
              <a:rPr lang="nb-NO" sz="2800" dirty="0" err="1" smtClean="0"/>
              <a:t>classification</a:t>
            </a:r>
            <a:r>
              <a:rPr lang="nb-NO" sz="2800" dirty="0" smtClean="0"/>
              <a:t> from </a:t>
            </a:r>
            <a:r>
              <a:rPr lang="nb-NO" sz="2800" dirty="0" err="1" smtClean="0"/>
              <a:t>authoritative</a:t>
            </a:r>
            <a:r>
              <a:rPr lang="nb-NO" sz="2800" dirty="0" smtClean="0"/>
              <a:t> </a:t>
            </a:r>
            <a:r>
              <a:rPr lang="nb-NO" sz="2800" dirty="0" err="1" smtClean="0"/>
              <a:t>sources</a:t>
            </a:r>
            <a:r>
              <a:rPr lang="nb-NO" sz="2800" dirty="0" smtClean="0"/>
              <a:t> as </a:t>
            </a:r>
            <a:r>
              <a:rPr lang="nb-NO" sz="2800" dirty="0" err="1" smtClean="0"/>
              <a:t>much</a:t>
            </a:r>
            <a:r>
              <a:rPr lang="nb-NO" sz="2800" dirty="0" smtClean="0"/>
              <a:t> as </a:t>
            </a:r>
            <a:r>
              <a:rPr lang="nb-NO" sz="2800" dirty="0" err="1" smtClean="0"/>
              <a:t>possible</a:t>
            </a:r>
            <a:endParaRPr lang="nb-NO" sz="2800" dirty="0" smtClean="0"/>
          </a:p>
          <a:p>
            <a:r>
              <a:rPr lang="nb-NO" sz="2800" dirty="0" smtClean="0"/>
              <a:t>Stop all </a:t>
            </a:r>
            <a:r>
              <a:rPr lang="nb-NO" sz="2800" dirty="0" err="1" smtClean="0"/>
              <a:t>local</a:t>
            </a:r>
            <a:r>
              <a:rPr lang="nb-NO" sz="2800" dirty="0" smtClean="0"/>
              <a:t> </a:t>
            </a:r>
            <a:r>
              <a:rPr lang="nb-NO" sz="2800" dirty="0" err="1" smtClean="0"/>
              <a:t>practices</a:t>
            </a:r>
            <a:r>
              <a:rPr lang="nb-NO" sz="2800" dirty="0" smtClean="0"/>
              <a:t> –</a:t>
            </a:r>
            <a:r>
              <a:rPr lang="nb-NO" sz="2800" dirty="0" err="1" smtClean="0"/>
              <a:t>local</a:t>
            </a:r>
            <a:r>
              <a:rPr lang="nb-NO" sz="2800" dirty="0" smtClean="0"/>
              <a:t> </a:t>
            </a:r>
            <a:r>
              <a:rPr lang="nb-NO" sz="2800" dirty="0" err="1" smtClean="0"/>
              <a:t>practices</a:t>
            </a:r>
            <a:r>
              <a:rPr lang="nb-NO" sz="2800" dirty="0" smtClean="0"/>
              <a:t> </a:t>
            </a:r>
            <a:r>
              <a:rPr lang="nb-NO" sz="2800" dirty="0" err="1" smtClean="0"/>
              <a:t>impede</a:t>
            </a:r>
            <a:r>
              <a:rPr lang="nb-NO" sz="2800" dirty="0" smtClean="0"/>
              <a:t> </a:t>
            </a:r>
            <a:r>
              <a:rPr lang="nb-NO" sz="2800" dirty="0" err="1" smtClean="0"/>
              <a:t>reuse</a:t>
            </a:r>
            <a:r>
              <a:rPr lang="nb-NO" sz="2800" dirty="0" smtClean="0"/>
              <a:t> </a:t>
            </a:r>
            <a:r>
              <a:rPr lang="nb-NO" sz="2800" dirty="0" err="1" smtClean="0"/>
              <a:t>of</a:t>
            </a:r>
            <a:r>
              <a:rPr lang="nb-NO" sz="2800" dirty="0" smtClean="0"/>
              <a:t> data</a:t>
            </a:r>
          </a:p>
          <a:p>
            <a:r>
              <a:rPr lang="nb-NO" sz="2800" dirty="0" smtClean="0"/>
              <a:t>For </a:t>
            </a:r>
            <a:r>
              <a:rPr lang="nb-NO" sz="2800" dirty="0" err="1" smtClean="0"/>
              <a:t>the</a:t>
            </a:r>
            <a:r>
              <a:rPr lang="nb-NO" sz="2800" dirty="0" smtClean="0"/>
              <a:t> sake </a:t>
            </a:r>
            <a:r>
              <a:rPr lang="nb-NO" sz="2800" dirty="0" err="1" smtClean="0"/>
              <a:t>of</a:t>
            </a:r>
            <a:r>
              <a:rPr lang="nb-NO" sz="2800" dirty="0" smtClean="0"/>
              <a:t> </a:t>
            </a:r>
            <a:r>
              <a:rPr lang="nb-NO" sz="2800" dirty="0" err="1" smtClean="0"/>
              <a:t>user</a:t>
            </a:r>
            <a:r>
              <a:rPr lang="nb-NO" sz="2800" dirty="0" smtClean="0"/>
              <a:t> </a:t>
            </a:r>
            <a:r>
              <a:rPr lang="nb-NO" sz="2800" dirty="0" err="1" smtClean="0"/>
              <a:t>friendliness</a:t>
            </a:r>
            <a:r>
              <a:rPr lang="nb-NO" sz="2800" dirty="0" smtClean="0"/>
              <a:t>, </a:t>
            </a:r>
            <a:r>
              <a:rPr lang="nb-NO" sz="2800" dirty="0" err="1" smtClean="0"/>
              <a:t>consider</a:t>
            </a:r>
            <a:r>
              <a:rPr lang="nb-NO" sz="2800" dirty="0" smtClean="0"/>
              <a:t> </a:t>
            </a:r>
            <a:r>
              <a:rPr lang="nb-NO" sz="2800" dirty="0" err="1" smtClean="0"/>
              <a:t>having</a:t>
            </a:r>
            <a:r>
              <a:rPr lang="nb-NO" sz="2800" dirty="0" smtClean="0"/>
              <a:t> </a:t>
            </a:r>
            <a:r>
              <a:rPr lang="nb-NO" sz="2800" dirty="0" err="1" smtClean="0"/>
              <a:t>shorter</a:t>
            </a:r>
            <a:r>
              <a:rPr lang="nb-NO" sz="2800" dirty="0" smtClean="0"/>
              <a:t> </a:t>
            </a:r>
            <a:r>
              <a:rPr lang="nb-NO" sz="2800" dirty="0" err="1" smtClean="0"/>
              <a:t>call</a:t>
            </a:r>
            <a:r>
              <a:rPr lang="nb-NO" sz="2800" dirty="0" smtClean="0"/>
              <a:t> </a:t>
            </a:r>
            <a:r>
              <a:rPr lang="nb-NO" sz="2800" dirty="0" err="1" smtClean="0"/>
              <a:t>numbers</a:t>
            </a:r>
            <a:endParaRPr lang="nb-NO" sz="2800" dirty="0" smtClean="0"/>
          </a:p>
          <a:p>
            <a:r>
              <a:rPr lang="nb-NO" sz="2800" dirty="0" smtClean="0"/>
              <a:t>Complete </a:t>
            </a:r>
            <a:r>
              <a:rPr lang="nb-NO" sz="2800" dirty="0" err="1" smtClean="0"/>
              <a:t>move</a:t>
            </a:r>
            <a:r>
              <a:rPr lang="nb-NO" sz="2800" dirty="0" smtClean="0"/>
              <a:t> to Norwegian WebDewey</a:t>
            </a:r>
          </a:p>
          <a:p>
            <a:endParaRPr lang="nb-NO" sz="2200" dirty="0" smtClean="0"/>
          </a:p>
          <a:p>
            <a:pPr marL="0" indent="0">
              <a:buNone/>
            </a:pPr>
            <a:endParaRPr lang="nb-NO" sz="2200" dirty="0" smtClean="0"/>
          </a:p>
          <a:p>
            <a:pPr marL="0" indent="0">
              <a:buNone/>
            </a:pPr>
            <a:endParaRPr lang="nb-NO" sz="2200" dirty="0"/>
          </a:p>
        </p:txBody>
      </p:sp>
      <p:sp>
        <p:nvSpPr>
          <p:cNvPr id="4" name="Title 1"/>
          <p:cNvSpPr>
            <a:spLocks noGrp="1"/>
          </p:cNvSpPr>
          <p:nvPr>
            <p:ph type="title"/>
          </p:nvPr>
        </p:nvSpPr>
        <p:spPr>
          <a:xfrm>
            <a:off x="1619672" y="836712"/>
            <a:ext cx="6156684" cy="1143000"/>
          </a:xfrm>
        </p:spPr>
        <p:txBody>
          <a:bodyPr>
            <a:noAutofit/>
          </a:bodyPr>
          <a:lstStyle/>
          <a:p>
            <a:r>
              <a:rPr lang="nb-NO" sz="4000" dirty="0" err="1" smtClean="0"/>
              <a:t>Recommendations</a:t>
            </a:r>
            <a:r>
              <a:rPr lang="nb-NO" sz="4000" dirty="0" smtClean="0"/>
              <a:t> from </a:t>
            </a:r>
            <a:r>
              <a:rPr lang="nb-NO" sz="4000" dirty="0" err="1" smtClean="0"/>
              <a:t>the</a:t>
            </a:r>
            <a:r>
              <a:rPr lang="nb-NO" sz="4000" dirty="0" smtClean="0"/>
              <a:t> UiO </a:t>
            </a:r>
            <a:r>
              <a:rPr lang="nb-NO" sz="4000" dirty="0" err="1" smtClean="0"/>
              <a:t>Dewey</a:t>
            </a:r>
            <a:r>
              <a:rPr lang="nb-NO" sz="4000" dirty="0" smtClean="0"/>
              <a:t> Committee</a:t>
            </a:r>
            <a:endParaRPr lang="nb-NO" sz="4000" dirty="0"/>
          </a:p>
        </p:txBody>
      </p:sp>
    </p:spTree>
    <p:extLst>
      <p:ext uri="{BB962C8B-B14F-4D97-AF65-F5344CB8AC3E}">
        <p14:creationId xmlns:p14="http://schemas.microsoft.com/office/powerpoint/2010/main" val="3777945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r>
              <a:rPr lang="nb-NO" dirty="0" err="1" smtClean="0"/>
              <a:t>Much</a:t>
            </a:r>
            <a:r>
              <a:rPr lang="nb-NO" dirty="0" smtClean="0"/>
              <a:t> more </a:t>
            </a:r>
            <a:r>
              <a:rPr lang="nb-NO" dirty="0" err="1" smtClean="0"/>
              <a:t>reuse</a:t>
            </a:r>
            <a:r>
              <a:rPr lang="nb-NO" dirty="0" smtClean="0"/>
              <a:t> from LC, </a:t>
            </a:r>
            <a:r>
              <a:rPr lang="nb-NO" dirty="0" err="1" smtClean="0"/>
              <a:t>BnB</a:t>
            </a:r>
            <a:r>
              <a:rPr lang="nb-NO" dirty="0" smtClean="0"/>
              <a:t> and </a:t>
            </a:r>
            <a:r>
              <a:rPr lang="nb-NO" dirty="0" err="1" smtClean="0"/>
              <a:t>other</a:t>
            </a:r>
            <a:r>
              <a:rPr lang="nb-NO" dirty="0" smtClean="0"/>
              <a:t> national </a:t>
            </a:r>
            <a:r>
              <a:rPr lang="nb-NO" dirty="0" err="1" smtClean="0"/>
              <a:t>libraries</a:t>
            </a:r>
            <a:r>
              <a:rPr lang="nb-NO" dirty="0" smtClean="0"/>
              <a:t> </a:t>
            </a:r>
            <a:r>
              <a:rPr lang="nb-NO" dirty="0" err="1" smtClean="0"/>
              <a:t>through</a:t>
            </a:r>
            <a:r>
              <a:rPr lang="nb-NO" dirty="0" smtClean="0"/>
              <a:t> import </a:t>
            </a:r>
          </a:p>
          <a:p>
            <a:r>
              <a:rPr lang="nb-NO" dirty="0" err="1" smtClean="0"/>
              <a:t>Reuse</a:t>
            </a:r>
            <a:r>
              <a:rPr lang="nb-NO" dirty="0" smtClean="0"/>
              <a:t> </a:t>
            </a:r>
            <a:r>
              <a:rPr lang="nb-NO" dirty="0" err="1" smtClean="0"/>
              <a:t>of</a:t>
            </a:r>
            <a:r>
              <a:rPr lang="nb-NO" dirty="0" smtClean="0"/>
              <a:t> </a:t>
            </a:r>
            <a:r>
              <a:rPr lang="nb-NO" dirty="0" err="1" smtClean="0"/>
              <a:t>numbers</a:t>
            </a:r>
            <a:r>
              <a:rPr lang="nb-NO" dirty="0" smtClean="0"/>
              <a:t> </a:t>
            </a:r>
            <a:r>
              <a:rPr lang="nb-NO" dirty="0" err="1" smtClean="0"/>
              <a:t>also</a:t>
            </a:r>
            <a:r>
              <a:rPr lang="nb-NO" dirty="0" smtClean="0"/>
              <a:t> </a:t>
            </a:r>
            <a:r>
              <a:rPr lang="nb-NO" dirty="0" err="1" smtClean="0"/>
              <a:t>applies</a:t>
            </a:r>
            <a:r>
              <a:rPr lang="nb-NO" dirty="0" smtClean="0"/>
              <a:t> to </a:t>
            </a:r>
            <a:r>
              <a:rPr lang="nb-NO" dirty="0" err="1" smtClean="0"/>
              <a:t>translations</a:t>
            </a:r>
            <a:r>
              <a:rPr lang="nb-NO" dirty="0" smtClean="0"/>
              <a:t> </a:t>
            </a:r>
            <a:r>
              <a:rPr lang="nb-NO" dirty="0" err="1" smtClean="0"/>
              <a:t>into</a:t>
            </a:r>
            <a:r>
              <a:rPr lang="nb-NO" dirty="0" smtClean="0"/>
              <a:t> Norwegian</a:t>
            </a:r>
          </a:p>
          <a:p>
            <a:r>
              <a:rPr lang="nb-NO" dirty="0" err="1" smtClean="0"/>
              <a:t>We</a:t>
            </a:r>
            <a:r>
              <a:rPr lang="nb-NO" dirty="0" smtClean="0"/>
              <a:t> </a:t>
            </a:r>
            <a:r>
              <a:rPr lang="nb-NO" dirty="0" err="1" smtClean="0"/>
              <a:t>would</a:t>
            </a:r>
            <a:r>
              <a:rPr lang="nb-NO" dirty="0" smtClean="0"/>
              <a:t> </a:t>
            </a:r>
            <a:r>
              <a:rPr lang="nb-NO" dirty="0" err="1" smtClean="0"/>
              <a:t>sometimes</a:t>
            </a:r>
            <a:r>
              <a:rPr lang="nb-NO" dirty="0" smtClean="0"/>
              <a:t> like to report </a:t>
            </a:r>
            <a:r>
              <a:rPr lang="nb-NO" dirty="0" err="1" smtClean="0"/>
              <a:t>obvious</a:t>
            </a:r>
            <a:r>
              <a:rPr lang="nb-NO" dirty="0" smtClean="0"/>
              <a:t> </a:t>
            </a:r>
            <a:r>
              <a:rPr lang="nb-NO" dirty="0" err="1" smtClean="0"/>
              <a:t>mistakes</a:t>
            </a:r>
            <a:r>
              <a:rPr lang="nb-NO" dirty="0" smtClean="0"/>
              <a:t> from </a:t>
            </a:r>
            <a:r>
              <a:rPr lang="nb-NO" dirty="0" err="1" smtClean="0"/>
              <a:t>authoritative</a:t>
            </a:r>
            <a:r>
              <a:rPr lang="nb-NO" dirty="0" smtClean="0"/>
              <a:t> </a:t>
            </a:r>
            <a:r>
              <a:rPr lang="nb-NO" dirty="0" err="1" smtClean="0"/>
              <a:t>sources</a:t>
            </a:r>
            <a:r>
              <a:rPr lang="nb-NO" dirty="0" smtClean="0"/>
              <a:t>! How?</a:t>
            </a:r>
          </a:p>
          <a:p>
            <a:r>
              <a:rPr lang="nb-NO" dirty="0" smtClean="0"/>
              <a:t>How to </a:t>
            </a:r>
            <a:r>
              <a:rPr lang="nb-NO" dirty="0" err="1" smtClean="0"/>
              <a:t>cope</a:t>
            </a:r>
            <a:r>
              <a:rPr lang="nb-NO" dirty="0" smtClean="0"/>
              <a:t> </a:t>
            </a:r>
            <a:r>
              <a:rPr lang="nb-NO" dirty="0" err="1" smtClean="0"/>
              <a:t>when</a:t>
            </a:r>
            <a:r>
              <a:rPr lang="nb-NO" dirty="0" smtClean="0"/>
              <a:t> LC and </a:t>
            </a:r>
            <a:r>
              <a:rPr lang="nb-NO" dirty="0" err="1" smtClean="0"/>
              <a:t>BnB</a:t>
            </a:r>
            <a:r>
              <a:rPr lang="nb-NO" dirty="0" smtClean="0"/>
              <a:t> </a:t>
            </a:r>
            <a:r>
              <a:rPr lang="nb-NO" dirty="0" err="1" smtClean="0"/>
              <a:t>numbers</a:t>
            </a:r>
            <a:r>
              <a:rPr lang="nb-NO" dirty="0" smtClean="0"/>
              <a:t> </a:t>
            </a:r>
            <a:r>
              <a:rPr lang="nb-NO" dirty="0" err="1" smtClean="0"/>
              <a:t>differ</a:t>
            </a:r>
            <a:r>
              <a:rPr lang="nb-NO" dirty="0" smtClean="0"/>
              <a:t>? </a:t>
            </a:r>
          </a:p>
          <a:p>
            <a:endParaRPr lang="nb-NO" dirty="0"/>
          </a:p>
        </p:txBody>
      </p:sp>
      <p:sp>
        <p:nvSpPr>
          <p:cNvPr id="2" name="Tittel 1"/>
          <p:cNvSpPr>
            <a:spLocks noGrp="1"/>
          </p:cNvSpPr>
          <p:nvPr>
            <p:ph type="title"/>
          </p:nvPr>
        </p:nvSpPr>
        <p:spPr/>
        <p:txBody>
          <a:bodyPr>
            <a:normAutofit/>
          </a:bodyPr>
          <a:lstStyle/>
          <a:p>
            <a:r>
              <a:rPr lang="nb-NO" dirty="0" smtClean="0"/>
              <a:t>So </a:t>
            </a:r>
            <a:r>
              <a:rPr lang="nb-NO" dirty="0" err="1" smtClean="0"/>
              <a:t>where</a:t>
            </a:r>
            <a:r>
              <a:rPr lang="nb-NO" dirty="0" smtClean="0"/>
              <a:t> </a:t>
            </a:r>
            <a:r>
              <a:rPr lang="nb-NO" dirty="0" err="1" smtClean="0"/>
              <a:t>are</a:t>
            </a:r>
            <a:r>
              <a:rPr lang="nb-NO" dirty="0" smtClean="0"/>
              <a:t> </a:t>
            </a:r>
            <a:r>
              <a:rPr lang="nb-NO" dirty="0" err="1" smtClean="0"/>
              <a:t>we</a:t>
            </a:r>
            <a:r>
              <a:rPr lang="nb-NO" dirty="0" smtClean="0"/>
              <a:t> </a:t>
            </a:r>
            <a:r>
              <a:rPr lang="nb-NO" dirty="0" err="1" smtClean="0"/>
              <a:t>now</a:t>
            </a:r>
            <a:r>
              <a:rPr lang="nb-NO" dirty="0" smtClean="0"/>
              <a:t>?</a:t>
            </a:r>
            <a:endParaRPr lang="nb-NO" dirty="0"/>
          </a:p>
        </p:txBody>
      </p:sp>
    </p:spTree>
    <p:extLst>
      <p:ext uri="{BB962C8B-B14F-4D97-AF65-F5344CB8AC3E}">
        <p14:creationId xmlns:p14="http://schemas.microsoft.com/office/powerpoint/2010/main" val="188522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smtClean="0"/>
              <a:t>Used by all public and </a:t>
            </a:r>
            <a:r>
              <a:rPr lang="nb-NO" dirty="0" err="1" smtClean="0"/>
              <a:t>school</a:t>
            </a:r>
            <a:r>
              <a:rPr lang="nb-NO" dirty="0" smtClean="0"/>
              <a:t> </a:t>
            </a:r>
            <a:r>
              <a:rPr lang="nb-NO" dirty="0" err="1" smtClean="0"/>
              <a:t>libraries</a:t>
            </a:r>
            <a:endParaRPr lang="nb-NO" dirty="0" smtClean="0"/>
          </a:p>
          <a:p>
            <a:r>
              <a:rPr lang="nb-NO" dirty="0" smtClean="0"/>
              <a:t>Used by most </a:t>
            </a:r>
            <a:r>
              <a:rPr lang="nb-NO" dirty="0" err="1" smtClean="0"/>
              <a:t>academic</a:t>
            </a:r>
            <a:r>
              <a:rPr lang="nb-NO" dirty="0" smtClean="0"/>
              <a:t> and </a:t>
            </a:r>
            <a:r>
              <a:rPr lang="nb-NO" dirty="0" err="1" smtClean="0"/>
              <a:t>special</a:t>
            </a:r>
            <a:r>
              <a:rPr lang="nb-NO" dirty="0" smtClean="0"/>
              <a:t> </a:t>
            </a:r>
            <a:r>
              <a:rPr lang="nb-NO" dirty="0" err="1" smtClean="0"/>
              <a:t>libraries</a:t>
            </a:r>
            <a:endParaRPr lang="nb-NO" dirty="0" smtClean="0"/>
          </a:p>
          <a:p>
            <a:endParaRPr lang="nb-NO" dirty="0"/>
          </a:p>
          <a:p>
            <a:r>
              <a:rPr lang="nb-NO" dirty="0" smtClean="0"/>
              <a:t>Norwegian </a:t>
            </a:r>
            <a:r>
              <a:rPr lang="nb-NO" dirty="0" err="1" smtClean="0"/>
              <a:t>WebDewey</a:t>
            </a:r>
            <a:endParaRPr lang="nb-NO" dirty="0" smtClean="0"/>
          </a:p>
          <a:p>
            <a:pPr lvl="1"/>
            <a:r>
              <a:rPr lang="nb-NO" dirty="0" smtClean="0"/>
              <a:t>Full </a:t>
            </a:r>
            <a:r>
              <a:rPr lang="nb-NO" dirty="0" err="1" smtClean="0"/>
              <a:t>translation</a:t>
            </a:r>
            <a:r>
              <a:rPr lang="nb-NO" dirty="0" smtClean="0"/>
              <a:t> </a:t>
            </a:r>
            <a:r>
              <a:rPr lang="nb-NO" dirty="0" err="1" smtClean="0"/>
              <a:t>with</a:t>
            </a:r>
            <a:r>
              <a:rPr lang="nb-NO" dirty="0" smtClean="0"/>
              <a:t> </a:t>
            </a:r>
            <a:r>
              <a:rPr lang="nb-NO" dirty="0" err="1" smtClean="0"/>
              <a:t>some</a:t>
            </a:r>
            <a:r>
              <a:rPr lang="nb-NO" dirty="0" smtClean="0"/>
              <a:t> </a:t>
            </a:r>
            <a:r>
              <a:rPr lang="nb-NO" dirty="0" err="1" smtClean="0"/>
              <a:t>expansions</a:t>
            </a:r>
            <a:endParaRPr lang="nb-NO" dirty="0" smtClean="0"/>
          </a:p>
          <a:p>
            <a:pPr lvl="1"/>
            <a:r>
              <a:rPr lang="nb-NO" dirty="0" smtClean="0"/>
              <a:t>One </a:t>
            </a:r>
            <a:r>
              <a:rPr lang="nb-NO" dirty="0" err="1" smtClean="0"/>
              <a:t>size</a:t>
            </a:r>
            <a:r>
              <a:rPr lang="nb-NO" dirty="0" smtClean="0"/>
              <a:t> </a:t>
            </a:r>
            <a:r>
              <a:rPr lang="nb-NO" dirty="0" err="1" smtClean="0"/>
              <a:t>fits</a:t>
            </a:r>
            <a:r>
              <a:rPr lang="nb-NO" dirty="0" smtClean="0"/>
              <a:t> all?</a:t>
            </a:r>
          </a:p>
          <a:p>
            <a:pPr marL="457200" lvl="1" indent="0">
              <a:buNone/>
            </a:pPr>
            <a:endParaRPr lang="nb-NO" dirty="0" smtClean="0"/>
          </a:p>
          <a:p>
            <a:pPr marL="457200" lvl="1" indent="0">
              <a:buNone/>
            </a:pPr>
            <a:endParaRPr lang="nb-NO" dirty="0" smtClean="0"/>
          </a:p>
          <a:p>
            <a:pPr marL="457200" lvl="1" indent="0">
              <a:buNone/>
            </a:pPr>
            <a:endParaRPr lang="nb-NO" dirty="0" smtClean="0"/>
          </a:p>
          <a:p>
            <a:pPr lvl="1"/>
            <a:endParaRPr lang="nb-NO" dirty="0"/>
          </a:p>
          <a:p>
            <a:pPr marL="457200" lvl="1" indent="0">
              <a:buNone/>
            </a:pPr>
            <a:endParaRPr lang="nb-NO" dirty="0"/>
          </a:p>
        </p:txBody>
      </p:sp>
      <p:sp>
        <p:nvSpPr>
          <p:cNvPr id="2" name="Tittel 1"/>
          <p:cNvSpPr>
            <a:spLocks noGrp="1"/>
          </p:cNvSpPr>
          <p:nvPr>
            <p:ph type="title"/>
          </p:nvPr>
        </p:nvSpPr>
        <p:spPr/>
        <p:txBody>
          <a:bodyPr/>
          <a:lstStyle/>
          <a:p>
            <a:r>
              <a:rPr lang="nb-NO" dirty="0" err="1" smtClean="0"/>
              <a:t>Use</a:t>
            </a:r>
            <a:r>
              <a:rPr lang="nb-NO" dirty="0" smtClean="0"/>
              <a:t> </a:t>
            </a:r>
            <a:r>
              <a:rPr lang="nb-NO" dirty="0" err="1" smtClean="0"/>
              <a:t>of</a:t>
            </a:r>
            <a:r>
              <a:rPr lang="nb-NO" dirty="0" smtClean="0"/>
              <a:t> </a:t>
            </a:r>
            <a:r>
              <a:rPr lang="nb-NO" dirty="0" err="1" smtClean="0"/>
              <a:t>Dewey</a:t>
            </a:r>
            <a:r>
              <a:rPr lang="nb-NO" dirty="0" smtClean="0"/>
              <a:t> in Norway</a:t>
            </a:r>
            <a:endParaRPr lang="nb-NO" dirty="0"/>
          </a:p>
        </p:txBody>
      </p:sp>
    </p:spTree>
    <p:extLst>
      <p:ext uri="{BB962C8B-B14F-4D97-AF65-F5344CB8AC3E}">
        <p14:creationId xmlns:p14="http://schemas.microsoft.com/office/powerpoint/2010/main" val="1574740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b-NO" dirty="0" smtClean="0"/>
              <a:t>UiO </a:t>
            </a:r>
            <a:r>
              <a:rPr lang="nb-NO" dirty="0" err="1" smtClean="0"/>
              <a:t>classifies</a:t>
            </a:r>
            <a:r>
              <a:rPr lang="nb-NO" dirty="0" smtClean="0"/>
              <a:t> </a:t>
            </a:r>
            <a:r>
              <a:rPr lang="nb-NO" dirty="0" err="1" smtClean="0"/>
              <a:t>doctoral</a:t>
            </a:r>
            <a:r>
              <a:rPr lang="nb-NO" dirty="0" smtClean="0"/>
              <a:t> </a:t>
            </a:r>
            <a:r>
              <a:rPr lang="nb-NO" dirty="0" err="1" smtClean="0"/>
              <a:t>dissertations</a:t>
            </a:r>
            <a:r>
              <a:rPr lang="nb-NO" dirty="0" smtClean="0"/>
              <a:t> for </a:t>
            </a:r>
            <a:r>
              <a:rPr lang="nb-NO" dirty="0" err="1" smtClean="0"/>
              <a:t>the</a:t>
            </a:r>
            <a:r>
              <a:rPr lang="nb-NO" dirty="0" smtClean="0"/>
              <a:t> national </a:t>
            </a:r>
            <a:r>
              <a:rPr lang="nb-NO" dirty="0" err="1" smtClean="0"/>
              <a:t>bibliography</a:t>
            </a:r>
            <a:endParaRPr lang="nb-NO" dirty="0" smtClean="0"/>
          </a:p>
          <a:p>
            <a:r>
              <a:rPr lang="nb-NO" dirty="0" err="1" smtClean="0"/>
              <a:t>Communication</a:t>
            </a:r>
            <a:r>
              <a:rPr lang="nb-NO" dirty="0" smtClean="0"/>
              <a:t> </a:t>
            </a:r>
            <a:r>
              <a:rPr lang="nb-NO" dirty="0" err="1" smtClean="0"/>
              <a:t>with</a:t>
            </a:r>
            <a:r>
              <a:rPr lang="nb-NO" dirty="0" smtClean="0"/>
              <a:t> </a:t>
            </a:r>
            <a:r>
              <a:rPr lang="nb-NO" dirty="0" err="1" smtClean="0"/>
              <a:t>the</a:t>
            </a:r>
            <a:r>
              <a:rPr lang="nb-NO" dirty="0" smtClean="0"/>
              <a:t> National Library </a:t>
            </a:r>
            <a:r>
              <a:rPr lang="nb-NO" dirty="0" err="1" smtClean="0"/>
              <a:t>works</a:t>
            </a:r>
            <a:r>
              <a:rPr lang="nb-NO" dirty="0" smtClean="0"/>
              <a:t> </a:t>
            </a:r>
            <a:r>
              <a:rPr lang="nb-NO" dirty="0" err="1" smtClean="0"/>
              <a:t>both</a:t>
            </a:r>
            <a:r>
              <a:rPr lang="nb-NO" dirty="0" smtClean="0"/>
              <a:t> </a:t>
            </a:r>
            <a:r>
              <a:rPr lang="nb-NO" dirty="0" err="1" smtClean="0"/>
              <a:t>ways</a:t>
            </a:r>
            <a:r>
              <a:rPr lang="nb-NO" dirty="0" smtClean="0"/>
              <a:t>, </a:t>
            </a:r>
            <a:r>
              <a:rPr lang="nb-NO" dirty="0" err="1" smtClean="0"/>
              <a:t>we</a:t>
            </a:r>
            <a:r>
              <a:rPr lang="nb-NO" dirty="0" smtClean="0"/>
              <a:t> </a:t>
            </a:r>
            <a:r>
              <a:rPr lang="nb-NO" dirty="0" err="1" smtClean="0"/>
              <a:t>discuss</a:t>
            </a:r>
            <a:r>
              <a:rPr lang="nb-NO" dirty="0" smtClean="0"/>
              <a:t> matters and </a:t>
            </a:r>
            <a:r>
              <a:rPr lang="nb-NO" dirty="0" err="1" smtClean="0"/>
              <a:t>reach</a:t>
            </a:r>
            <a:r>
              <a:rPr lang="nb-NO" dirty="0" smtClean="0"/>
              <a:t> </a:t>
            </a:r>
            <a:r>
              <a:rPr lang="nb-NO" dirty="0" err="1" smtClean="0"/>
              <a:t>conclusions</a:t>
            </a:r>
            <a:r>
              <a:rPr lang="nb-NO" dirty="0" smtClean="0"/>
              <a:t> </a:t>
            </a:r>
            <a:r>
              <a:rPr lang="nb-NO" dirty="0" err="1" smtClean="0"/>
              <a:t>when</a:t>
            </a:r>
            <a:r>
              <a:rPr lang="nb-NO" dirty="0" smtClean="0"/>
              <a:t> </a:t>
            </a:r>
            <a:r>
              <a:rPr lang="nb-NO" dirty="0" err="1" smtClean="0"/>
              <a:t>disagreeing</a:t>
            </a:r>
            <a:r>
              <a:rPr lang="nb-NO" dirty="0" smtClean="0"/>
              <a:t> or </a:t>
            </a:r>
            <a:r>
              <a:rPr lang="nb-NO" dirty="0" err="1" smtClean="0"/>
              <a:t>when</a:t>
            </a:r>
            <a:r>
              <a:rPr lang="nb-NO" dirty="0" smtClean="0"/>
              <a:t> in </a:t>
            </a:r>
            <a:r>
              <a:rPr lang="nb-NO" dirty="0" err="1" smtClean="0"/>
              <a:t>doubt</a:t>
            </a:r>
            <a:endParaRPr lang="nb-NO" dirty="0" smtClean="0"/>
          </a:p>
          <a:p>
            <a:r>
              <a:rPr lang="nb-NO" dirty="0" err="1" smtClean="0"/>
              <a:t>Increasingly</a:t>
            </a:r>
            <a:r>
              <a:rPr lang="nb-NO" dirty="0" smtClean="0"/>
              <a:t> </a:t>
            </a:r>
            <a:r>
              <a:rPr lang="nb-NO" dirty="0" err="1" smtClean="0"/>
              <a:t>easier</a:t>
            </a:r>
            <a:r>
              <a:rPr lang="nb-NO" dirty="0" smtClean="0"/>
              <a:t> to </a:t>
            </a:r>
            <a:r>
              <a:rPr lang="nb-NO" dirty="0" err="1" smtClean="0"/>
              <a:t>contact</a:t>
            </a:r>
            <a:r>
              <a:rPr lang="nb-NO" dirty="0" smtClean="0"/>
              <a:t> </a:t>
            </a:r>
            <a:r>
              <a:rPr lang="nb-NO" dirty="0" err="1" smtClean="0"/>
              <a:t>other</a:t>
            </a:r>
            <a:r>
              <a:rPr lang="nb-NO" dirty="0" smtClean="0"/>
              <a:t> </a:t>
            </a:r>
            <a:r>
              <a:rPr lang="nb-NO" dirty="0" err="1" smtClean="0"/>
              <a:t>libraries</a:t>
            </a:r>
            <a:endParaRPr lang="nb-NO" dirty="0" smtClean="0"/>
          </a:p>
          <a:p>
            <a:pPr marL="0" indent="0">
              <a:buNone/>
            </a:pPr>
            <a:endParaRPr lang="nb-NO" dirty="0" smtClean="0"/>
          </a:p>
          <a:p>
            <a:pPr marL="0" indent="0">
              <a:buNone/>
            </a:pPr>
            <a:endParaRPr lang="nb-NO" dirty="0"/>
          </a:p>
          <a:p>
            <a:endParaRPr lang="nb-NO" dirty="0"/>
          </a:p>
        </p:txBody>
      </p:sp>
      <p:sp>
        <p:nvSpPr>
          <p:cNvPr id="2" name="Title 1"/>
          <p:cNvSpPr>
            <a:spLocks noGrp="1"/>
          </p:cNvSpPr>
          <p:nvPr>
            <p:ph type="title"/>
          </p:nvPr>
        </p:nvSpPr>
        <p:spPr/>
        <p:txBody>
          <a:bodyPr>
            <a:normAutofit fontScale="90000"/>
          </a:bodyPr>
          <a:lstStyle/>
          <a:p>
            <a:r>
              <a:rPr lang="nb-NO" sz="4000" dirty="0" smtClean="0"/>
              <a:t>Cooperation </a:t>
            </a:r>
            <a:r>
              <a:rPr lang="nb-NO" sz="4000" dirty="0" err="1" smtClean="0"/>
              <a:t>within</a:t>
            </a:r>
            <a:r>
              <a:rPr lang="nb-NO" sz="4000" dirty="0" smtClean="0"/>
              <a:t> </a:t>
            </a:r>
            <a:r>
              <a:rPr lang="nb-NO" sz="4000" dirty="0" err="1" smtClean="0"/>
              <a:t>the</a:t>
            </a:r>
            <a:r>
              <a:rPr lang="nb-NO" sz="4000" dirty="0" smtClean="0"/>
              <a:t> BIBSYS </a:t>
            </a:r>
            <a:r>
              <a:rPr lang="nb-NO" sz="4000" dirty="0" err="1" smtClean="0"/>
              <a:t>consortium</a:t>
            </a:r>
            <a:endParaRPr lang="nb-NO" sz="4000" dirty="0"/>
          </a:p>
        </p:txBody>
      </p:sp>
    </p:spTree>
    <p:extLst>
      <p:ext uri="{BB962C8B-B14F-4D97-AF65-F5344CB8AC3E}">
        <p14:creationId xmlns:p14="http://schemas.microsoft.com/office/powerpoint/2010/main" val="876583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fontScale="92500" lnSpcReduction="10000"/>
          </a:bodyPr>
          <a:lstStyle/>
          <a:p>
            <a:r>
              <a:rPr lang="nb-NO" sz="2800" dirty="0" err="1" smtClean="0"/>
              <a:t>Some</a:t>
            </a:r>
            <a:r>
              <a:rPr lang="nb-NO" sz="2800" dirty="0" smtClean="0"/>
              <a:t> </a:t>
            </a:r>
            <a:r>
              <a:rPr lang="nb-NO" sz="2800" dirty="0" err="1" smtClean="0"/>
              <a:t>hesitation</a:t>
            </a:r>
            <a:r>
              <a:rPr lang="nb-NO" sz="2800" dirty="0" smtClean="0"/>
              <a:t> </a:t>
            </a:r>
            <a:r>
              <a:rPr lang="nb-NO" sz="2800" dirty="0" err="1" smtClean="0"/>
              <a:t>among</a:t>
            </a:r>
            <a:r>
              <a:rPr lang="nb-NO" sz="2800" dirty="0" smtClean="0"/>
              <a:t> </a:t>
            </a:r>
            <a:r>
              <a:rPr lang="nb-NO" sz="2800" dirty="0" err="1" smtClean="0"/>
              <a:t>the</a:t>
            </a:r>
            <a:r>
              <a:rPr lang="nb-NO" sz="2800" dirty="0" smtClean="0"/>
              <a:t> </a:t>
            </a:r>
            <a:r>
              <a:rPr lang="nb-NO" sz="2800" dirty="0" err="1" smtClean="0"/>
              <a:t>classifiers</a:t>
            </a:r>
            <a:r>
              <a:rPr lang="nb-NO" sz="2800" dirty="0" smtClean="0"/>
              <a:t>: </a:t>
            </a:r>
            <a:r>
              <a:rPr lang="nb-NO" sz="2800" dirty="0" err="1" smtClean="0"/>
              <a:t>number</a:t>
            </a:r>
            <a:r>
              <a:rPr lang="nb-NO" sz="2800" dirty="0" smtClean="0"/>
              <a:t> </a:t>
            </a:r>
            <a:r>
              <a:rPr lang="nb-NO" sz="2800" dirty="0" err="1" smtClean="0"/>
              <a:t>building</a:t>
            </a:r>
            <a:r>
              <a:rPr lang="nb-NO" sz="2800" dirty="0" smtClean="0"/>
              <a:t> is time </a:t>
            </a:r>
            <a:r>
              <a:rPr lang="nb-NO" sz="2800" dirty="0" err="1" smtClean="0"/>
              <a:t>consuming</a:t>
            </a:r>
            <a:r>
              <a:rPr lang="nb-NO" sz="2800" dirty="0" smtClean="0"/>
              <a:t>, is </a:t>
            </a:r>
            <a:r>
              <a:rPr lang="nb-NO" sz="2800" dirty="0" err="1" smtClean="0"/>
              <a:t>this</a:t>
            </a:r>
            <a:r>
              <a:rPr lang="nb-NO" sz="2800" dirty="0" smtClean="0"/>
              <a:t> a </a:t>
            </a:r>
            <a:r>
              <a:rPr lang="nb-NO" sz="2800" dirty="0" err="1" smtClean="0"/>
              <a:t>good</a:t>
            </a:r>
            <a:r>
              <a:rPr lang="nb-NO" sz="2800" dirty="0" smtClean="0"/>
              <a:t> investment?</a:t>
            </a:r>
          </a:p>
          <a:p>
            <a:r>
              <a:rPr lang="nb-NO" sz="2800" dirty="0" err="1" smtClean="0"/>
              <a:t>We</a:t>
            </a:r>
            <a:r>
              <a:rPr lang="nb-NO" sz="2800" dirty="0" smtClean="0"/>
              <a:t> </a:t>
            </a:r>
            <a:r>
              <a:rPr lang="nb-NO" sz="2800" dirty="0" err="1" smtClean="0"/>
              <a:t>now</a:t>
            </a:r>
            <a:r>
              <a:rPr lang="nb-NO" sz="2800" dirty="0" smtClean="0"/>
              <a:t> see </a:t>
            </a:r>
            <a:r>
              <a:rPr lang="nb-NO" sz="2800" dirty="0" err="1" smtClean="0"/>
              <a:t>that</a:t>
            </a:r>
            <a:r>
              <a:rPr lang="nb-NO" sz="2800" dirty="0" smtClean="0"/>
              <a:t> </a:t>
            </a:r>
            <a:r>
              <a:rPr lang="nb-NO" sz="2800" dirty="0" err="1" smtClean="0"/>
              <a:t>we</a:t>
            </a:r>
            <a:r>
              <a:rPr lang="nb-NO" sz="2800" dirty="0" smtClean="0"/>
              <a:t> </a:t>
            </a:r>
            <a:r>
              <a:rPr lang="nb-NO" sz="2800" dirty="0" err="1" smtClean="0"/>
              <a:t>reuse</a:t>
            </a:r>
            <a:r>
              <a:rPr lang="nb-NO" sz="2800" dirty="0" smtClean="0"/>
              <a:t> </a:t>
            </a:r>
            <a:r>
              <a:rPr lang="nb-NO" sz="2800" dirty="0" err="1" smtClean="0"/>
              <a:t>our</a:t>
            </a:r>
            <a:r>
              <a:rPr lang="nb-NO" sz="2800" dirty="0" smtClean="0"/>
              <a:t> </a:t>
            </a:r>
            <a:r>
              <a:rPr lang="nb-NO" sz="2800" dirty="0" err="1" smtClean="0"/>
              <a:t>own</a:t>
            </a:r>
            <a:r>
              <a:rPr lang="nb-NO" sz="2800" dirty="0" smtClean="0"/>
              <a:t> </a:t>
            </a:r>
            <a:r>
              <a:rPr lang="nb-NO" sz="2800" dirty="0" err="1" smtClean="0"/>
              <a:t>built</a:t>
            </a:r>
            <a:r>
              <a:rPr lang="nb-NO" sz="2800" dirty="0" smtClean="0"/>
              <a:t> </a:t>
            </a:r>
            <a:r>
              <a:rPr lang="nb-NO" sz="2800" dirty="0" err="1" smtClean="0"/>
              <a:t>numbers</a:t>
            </a:r>
            <a:endParaRPr lang="nb-NO" sz="2800" dirty="0" smtClean="0"/>
          </a:p>
          <a:p>
            <a:r>
              <a:rPr lang="nb-NO" sz="2800" dirty="0" smtClean="0"/>
              <a:t>More </a:t>
            </a:r>
            <a:r>
              <a:rPr lang="nb-NO" sz="2800" dirty="0" err="1" smtClean="0"/>
              <a:t>classifiers</a:t>
            </a:r>
            <a:r>
              <a:rPr lang="nb-NO" sz="2800" dirty="0" smtClean="0"/>
              <a:t> understand </a:t>
            </a:r>
            <a:r>
              <a:rPr lang="nb-NO" sz="2800" dirty="0" err="1" smtClean="0"/>
              <a:t>that</a:t>
            </a:r>
            <a:r>
              <a:rPr lang="nb-NO" sz="2800" dirty="0" smtClean="0"/>
              <a:t> </a:t>
            </a:r>
            <a:r>
              <a:rPr lang="nb-NO" sz="2800" dirty="0" err="1" smtClean="0"/>
              <a:t>sharing</a:t>
            </a:r>
            <a:r>
              <a:rPr lang="nb-NO" sz="2800" dirty="0" smtClean="0"/>
              <a:t> </a:t>
            </a:r>
            <a:r>
              <a:rPr lang="nb-NO" sz="2800" dirty="0" err="1" smtClean="0"/>
              <a:t>built</a:t>
            </a:r>
            <a:r>
              <a:rPr lang="nb-NO" sz="2800" dirty="0" smtClean="0"/>
              <a:t> </a:t>
            </a:r>
            <a:r>
              <a:rPr lang="nb-NO" sz="2800" dirty="0" err="1" smtClean="0"/>
              <a:t>numbers</a:t>
            </a:r>
            <a:r>
              <a:rPr lang="nb-NO" sz="2800" dirty="0" smtClean="0"/>
              <a:t> is </a:t>
            </a:r>
            <a:r>
              <a:rPr lang="nb-NO" sz="2800" dirty="0" err="1" smtClean="0"/>
              <a:t>important</a:t>
            </a:r>
            <a:r>
              <a:rPr lang="nb-NO" sz="2800" dirty="0" smtClean="0"/>
              <a:t> and </a:t>
            </a:r>
            <a:r>
              <a:rPr lang="nb-NO" sz="2800" dirty="0" err="1" smtClean="0"/>
              <a:t>may</a:t>
            </a:r>
            <a:r>
              <a:rPr lang="nb-NO" sz="2800" dirty="0" smtClean="0"/>
              <a:t> save time in </a:t>
            </a:r>
            <a:r>
              <a:rPr lang="nb-NO" sz="2800" dirty="0" err="1" smtClean="0"/>
              <a:t>the</a:t>
            </a:r>
            <a:r>
              <a:rPr lang="nb-NO" sz="2800" dirty="0" smtClean="0"/>
              <a:t> long run</a:t>
            </a:r>
          </a:p>
          <a:p>
            <a:r>
              <a:rPr lang="nb-NO" sz="2800" dirty="0" smtClean="0"/>
              <a:t>The </a:t>
            </a:r>
            <a:r>
              <a:rPr lang="nb-NO" sz="2800" dirty="0" err="1" smtClean="0"/>
              <a:t>responses</a:t>
            </a:r>
            <a:r>
              <a:rPr lang="nb-NO" sz="2800" dirty="0" smtClean="0"/>
              <a:t> from </a:t>
            </a:r>
            <a:r>
              <a:rPr lang="nb-NO" sz="2800" dirty="0" err="1" smtClean="0"/>
              <a:t>the</a:t>
            </a:r>
            <a:r>
              <a:rPr lang="nb-NO" sz="2800" dirty="0" smtClean="0"/>
              <a:t> National Library on </a:t>
            </a:r>
            <a:r>
              <a:rPr lang="nb-NO" sz="2800" dirty="0" err="1" smtClean="0"/>
              <a:t>built</a:t>
            </a:r>
            <a:r>
              <a:rPr lang="nb-NO" sz="2800" dirty="0" smtClean="0"/>
              <a:t> </a:t>
            </a:r>
            <a:r>
              <a:rPr lang="nb-NO" sz="2800" dirty="0" err="1" smtClean="0"/>
              <a:t>numbers</a:t>
            </a:r>
            <a:r>
              <a:rPr lang="nb-NO" sz="2800" dirty="0" smtClean="0"/>
              <a:t> </a:t>
            </a:r>
            <a:r>
              <a:rPr lang="nb-NO" sz="2800" dirty="0" err="1" smtClean="0"/>
              <a:t>increase</a:t>
            </a:r>
            <a:r>
              <a:rPr lang="nb-NO" sz="2800" dirty="0" smtClean="0"/>
              <a:t> </a:t>
            </a:r>
            <a:r>
              <a:rPr lang="nb-NO" sz="2800" dirty="0" err="1" smtClean="0"/>
              <a:t>the</a:t>
            </a:r>
            <a:r>
              <a:rPr lang="nb-NO" sz="2800" dirty="0" smtClean="0"/>
              <a:t> </a:t>
            </a:r>
            <a:r>
              <a:rPr lang="nb-NO" sz="2800" dirty="0" err="1" smtClean="0"/>
              <a:t>quality</a:t>
            </a:r>
            <a:r>
              <a:rPr lang="nb-NO" sz="2800" dirty="0" smtClean="0"/>
              <a:t> </a:t>
            </a:r>
            <a:r>
              <a:rPr lang="nb-NO" sz="2800" dirty="0" err="1" smtClean="0"/>
              <a:t>of</a:t>
            </a:r>
            <a:r>
              <a:rPr lang="nb-NO" sz="2800" dirty="0" smtClean="0"/>
              <a:t> </a:t>
            </a:r>
            <a:r>
              <a:rPr lang="nb-NO" sz="2800" dirty="0" err="1" smtClean="0"/>
              <a:t>our</a:t>
            </a:r>
            <a:r>
              <a:rPr lang="nb-NO" sz="2800" dirty="0" smtClean="0"/>
              <a:t> </a:t>
            </a:r>
            <a:r>
              <a:rPr lang="nb-NO" sz="2800" dirty="0" err="1" smtClean="0"/>
              <a:t>classification</a:t>
            </a:r>
            <a:r>
              <a:rPr lang="nb-NO" sz="2800" dirty="0" smtClean="0"/>
              <a:t> and </a:t>
            </a:r>
            <a:r>
              <a:rPr lang="nb-NO" sz="2800" dirty="0" err="1" smtClean="0"/>
              <a:t>corrects</a:t>
            </a:r>
            <a:r>
              <a:rPr lang="nb-NO" sz="2800" dirty="0" smtClean="0"/>
              <a:t> </a:t>
            </a:r>
            <a:r>
              <a:rPr lang="nb-NO" sz="2800" dirty="0" err="1" smtClean="0"/>
              <a:t>errors</a:t>
            </a:r>
            <a:r>
              <a:rPr lang="nb-NO" sz="2800" dirty="0" smtClean="0"/>
              <a:t> in </a:t>
            </a:r>
            <a:r>
              <a:rPr lang="nb-NO" sz="2800" dirty="0" err="1" smtClean="0"/>
              <a:t>the</a:t>
            </a:r>
            <a:r>
              <a:rPr lang="nb-NO" sz="2800" dirty="0" smtClean="0"/>
              <a:t> </a:t>
            </a:r>
            <a:r>
              <a:rPr lang="nb-NO" sz="2800" dirty="0" err="1" smtClean="0"/>
              <a:t>catalogue</a:t>
            </a:r>
            <a:endParaRPr lang="nb-NO" sz="2800" dirty="0" smtClean="0"/>
          </a:p>
          <a:p>
            <a:pPr marL="0" indent="0">
              <a:buNone/>
            </a:pPr>
            <a:endParaRPr lang="nb-NO" sz="2000" dirty="0" smtClean="0"/>
          </a:p>
        </p:txBody>
      </p:sp>
      <p:sp>
        <p:nvSpPr>
          <p:cNvPr id="2" name="Tittel 1"/>
          <p:cNvSpPr>
            <a:spLocks noGrp="1"/>
          </p:cNvSpPr>
          <p:nvPr>
            <p:ph type="title"/>
          </p:nvPr>
        </p:nvSpPr>
        <p:spPr/>
        <p:txBody>
          <a:bodyPr>
            <a:normAutofit/>
          </a:bodyPr>
          <a:lstStyle/>
          <a:p>
            <a:r>
              <a:rPr lang="nb-NO" sz="4000" dirty="0" err="1" smtClean="0"/>
              <a:t>Number</a:t>
            </a:r>
            <a:r>
              <a:rPr lang="nb-NO" sz="4000" dirty="0" smtClean="0"/>
              <a:t> </a:t>
            </a:r>
            <a:r>
              <a:rPr lang="nb-NO" sz="4000" dirty="0" err="1" smtClean="0"/>
              <a:t>building</a:t>
            </a:r>
            <a:endParaRPr lang="nb-NO" sz="4000" dirty="0"/>
          </a:p>
        </p:txBody>
      </p:sp>
    </p:spTree>
    <p:extLst>
      <p:ext uri="{BB962C8B-B14F-4D97-AF65-F5344CB8AC3E}">
        <p14:creationId xmlns:p14="http://schemas.microsoft.com/office/powerpoint/2010/main" val="3013790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b-NO" dirty="0" smtClean="0"/>
              <a:t>Cooperation on </a:t>
            </a:r>
            <a:r>
              <a:rPr lang="nb-NO" dirty="0" err="1" smtClean="0"/>
              <a:t>classification</a:t>
            </a:r>
            <a:r>
              <a:rPr lang="nb-NO" dirty="0" smtClean="0"/>
              <a:t> </a:t>
            </a:r>
            <a:r>
              <a:rPr lang="nb-NO" dirty="0" err="1" smtClean="0"/>
              <a:t>will</a:t>
            </a:r>
            <a:r>
              <a:rPr lang="nb-NO" dirty="0" smtClean="0"/>
              <a:t> </a:t>
            </a:r>
            <a:r>
              <a:rPr lang="nb-NO" dirty="0" err="1" smtClean="0"/>
              <a:t>result</a:t>
            </a:r>
            <a:r>
              <a:rPr lang="nb-NO" dirty="0" smtClean="0"/>
              <a:t> in </a:t>
            </a:r>
            <a:r>
              <a:rPr lang="nb-NO" dirty="0" err="1" smtClean="0"/>
              <a:t>better</a:t>
            </a:r>
            <a:r>
              <a:rPr lang="nb-NO" dirty="0" smtClean="0"/>
              <a:t> </a:t>
            </a:r>
            <a:r>
              <a:rPr lang="nb-NO" dirty="0" err="1" smtClean="0"/>
              <a:t>quality</a:t>
            </a:r>
            <a:r>
              <a:rPr lang="nb-NO" dirty="0" smtClean="0"/>
              <a:t> </a:t>
            </a:r>
            <a:r>
              <a:rPr lang="nb-NO" dirty="0" err="1" smtClean="0"/>
              <a:t>of</a:t>
            </a:r>
            <a:r>
              <a:rPr lang="nb-NO" dirty="0" smtClean="0"/>
              <a:t> data</a:t>
            </a:r>
            <a:endParaRPr lang="nb-NO" dirty="0"/>
          </a:p>
          <a:p>
            <a:r>
              <a:rPr lang="nb-NO" dirty="0" smtClean="0"/>
              <a:t>Cooperation on </a:t>
            </a:r>
            <a:r>
              <a:rPr lang="nb-NO" dirty="0" err="1" smtClean="0"/>
              <a:t>classification</a:t>
            </a:r>
            <a:r>
              <a:rPr lang="nb-NO" dirty="0" smtClean="0"/>
              <a:t> </a:t>
            </a:r>
            <a:r>
              <a:rPr lang="nb-NO" dirty="0" err="1" smtClean="0"/>
              <a:t>will</a:t>
            </a:r>
            <a:r>
              <a:rPr lang="nb-NO" dirty="0" smtClean="0"/>
              <a:t> </a:t>
            </a:r>
            <a:r>
              <a:rPr lang="nb-NO" dirty="0" err="1" smtClean="0"/>
              <a:t>increase</a:t>
            </a:r>
            <a:r>
              <a:rPr lang="nb-NO" dirty="0" smtClean="0"/>
              <a:t> </a:t>
            </a:r>
            <a:r>
              <a:rPr lang="nb-NO" dirty="0" err="1" smtClean="0"/>
              <a:t>our</a:t>
            </a:r>
            <a:r>
              <a:rPr lang="nb-NO" dirty="0" smtClean="0"/>
              <a:t> </a:t>
            </a:r>
            <a:r>
              <a:rPr lang="nb-NO" dirty="0" err="1" smtClean="0"/>
              <a:t>level</a:t>
            </a:r>
            <a:r>
              <a:rPr lang="nb-NO" dirty="0" smtClean="0"/>
              <a:t> </a:t>
            </a:r>
            <a:r>
              <a:rPr lang="nb-NO" dirty="0" err="1" smtClean="0"/>
              <a:t>of</a:t>
            </a:r>
            <a:r>
              <a:rPr lang="nb-NO" dirty="0" smtClean="0"/>
              <a:t> </a:t>
            </a:r>
            <a:r>
              <a:rPr lang="nb-NO" dirty="0" err="1" smtClean="0"/>
              <a:t>knowledge</a:t>
            </a:r>
            <a:endParaRPr lang="nb-NO" dirty="0" smtClean="0"/>
          </a:p>
          <a:p>
            <a:r>
              <a:rPr lang="nb-NO" dirty="0" smtClean="0"/>
              <a:t>Cooperation on </a:t>
            </a:r>
            <a:r>
              <a:rPr lang="nb-NO" dirty="0" err="1" smtClean="0"/>
              <a:t>classification</a:t>
            </a:r>
            <a:r>
              <a:rPr lang="nb-NO" dirty="0" smtClean="0"/>
              <a:t> is time </a:t>
            </a:r>
            <a:r>
              <a:rPr lang="nb-NO" dirty="0" err="1" smtClean="0"/>
              <a:t>consuming</a:t>
            </a:r>
            <a:r>
              <a:rPr lang="nb-NO" dirty="0" smtClean="0"/>
              <a:t> </a:t>
            </a:r>
            <a:r>
              <a:rPr lang="nb-NO" dirty="0" err="1" smtClean="0"/>
              <a:t>when</a:t>
            </a:r>
            <a:r>
              <a:rPr lang="nb-NO" dirty="0" smtClean="0"/>
              <a:t> one </a:t>
            </a:r>
            <a:r>
              <a:rPr lang="nb-NO" dirty="0" err="1" smtClean="0"/>
              <a:t>institution</a:t>
            </a:r>
            <a:r>
              <a:rPr lang="nb-NO" dirty="0" smtClean="0"/>
              <a:t> </a:t>
            </a:r>
            <a:r>
              <a:rPr lang="nb-NO" dirty="0" err="1" smtClean="0"/>
              <a:t>classifies</a:t>
            </a:r>
            <a:r>
              <a:rPr lang="nb-NO" dirty="0" smtClean="0"/>
              <a:t> and </a:t>
            </a:r>
            <a:r>
              <a:rPr lang="nb-NO" dirty="0" err="1" smtClean="0"/>
              <a:t>others</a:t>
            </a:r>
            <a:r>
              <a:rPr lang="nb-NO" dirty="0" smtClean="0"/>
              <a:t> </a:t>
            </a:r>
            <a:r>
              <a:rPr lang="nb-NO" dirty="0" err="1" smtClean="0"/>
              <a:t>simply</a:t>
            </a:r>
            <a:r>
              <a:rPr lang="nb-NO" dirty="0" smtClean="0"/>
              <a:t> </a:t>
            </a:r>
            <a:r>
              <a:rPr lang="nb-NO" dirty="0" err="1" smtClean="0"/>
              <a:t>reuse</a:t>
            </a:r>
            <a:endParaRPr lang="nb-NO" dirty="0" smtClean="0"/>
          </a:p>
        </p:txBody>
      </p:sp>
      <p:sp>
        <p:nvSpPr>
          <p:cNvPr id="2" name="Title 1"/>
          <p:cNvSpPr>
            <a:spLocks noGrp="1"/>
          </p:cNvSpPr>
          <p:nvPr>
            <p:ph type="title"/>
          </p:nvPr>
        </p:nvSpPr>
        <p:spPr/>
        <p:txBody>
          <a:bodyPr>
            <a:normAutofit/>
          </a:bodyPr>
          <a:lstStyle/>
          <a:p>
            <a:r>
              <a:rPr lang="nb-NO" sz="4000" dirty="0" smtClean="0"/>
              <a:t>Over time</a:t>
            </a:r>
            <a:endParaRPr lang="nb-NO" sz="4000" dirty="0"/>
          </a:p>
        </p:txBody>
      </p:sp>
    </p:spTree>
    <p:extLst>
      <p:ext uri="{BB962C8B-B14F-4D97-AF65-F5344CB8AC3E}">
        <p14:creationId xmlns:p14="http://schemas.microsoft.com/office/powerpoint/2010/main" val="1850926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smtClean="0"/>
              <a:t>Cooperation on </a:t>
            </a:r>
            <a:r>
              <a:rPr lang="nb-NO" dirty="0" err="1" smtClean="0"/>
              <a:t>classification</a:t>
            </a:r>
            <a:r>
              <a:rPr lang="nb-NO" dirty="0" smtClean="0"/>
              <a:t> in Norway </a:t>
            </a:r>
            <a:r>
              <a:rPr lang="nb-NO" dirty="0" err="1" smtClean="0"/>
              <a:t>mainly</a:t>
            </a:r>
            <a:r>
              <a:rPr lang="nb-NO" dirty="0" smtClean="0"/>
              <a:t> </a:t>
            </a:r>
            <a:r>
              <a:rPr lang="nb-NO" dirty="0" err="1" smtClean="0"/>
              <a:t>involves</a:t>
            </a:r>
            <a:r>
              <a:rPr lang="nb-NO" dirty="0" smtClean="0"/>
              <a:t> </a:t>
            </a:r>
            <a:r>
              <a:rPr lang="nb-NO" dirty="0" err="1" smtClean="0"/>
              <a:t>the</a:t>
            </a:r>
            <a:r>
              <a:rPr lang="nb-NO" dirty="0" smtClean="0"/>
              <a:t> National Library, </a:t>
            </a:r>
            <a:r>
              <a:rPr lang="nb-NO" dirty="0" err="1" smtClean="0"/>
              <a:t>the</a:t>
            </a:r>
            <a:r>
              <a:rPr lang="nb-NO" dirty="0" smtClean="0"/>
              <a:t> </a:t>
            </a:r>
            <a:r>
              <a:rPr lang="nb-NO" dirty="0" err="1" smtClean="0"/>
              <a:t>vendor</a:t>
            </a:r>
            <a:r>
              <a:rPr lang="nb-NO" dirty="0" smtClean="0"/>
              <a:t> </a:t>
            </a:r>
            <a:r>
              <a:rPr lang="nb-NO" dirty="0" err="1" smtClean="0"/>
              <a:t>of</a:t>
            </a:r>
            <a:r>
              <a:rPr lang="nb-NO" dirty="0" smtClean="0"/>
              <a:t> </a:t>
            </a:r>
            <a:r>
              <a:rPr lang="nb-NO" dirty="0" err="1" smtClean="0"/>
              <a:t>bibliographic</a:t>
            </a:r>
            <a:r>
              <a:rPr lang="nb-NO" dirty="0" smtClean="0"/>
              <a:t> data to </a:t>
            </a:r>
            <a:r>
              <a:rPr lang="nb-NO" dirty="0" err="1" smtClean="0"/>
              <a:t>the</a:t>
            </a:r>
            <a:r>
              <a:rPr lang="nb-NO" dirty="0" smtClean="0"/>
              <a:t> public and </a:t>
            </a:r>
            <a:r>
              <a:rPr lang="nb-NO" dirty="0" err="1" smtClean="0"/>
              <a:t>school</a:t>
            </a:r>
            <a:r>
              <a:rPr lang="nb-NO" dirty="0" smtClean="0"/>
              <a:t> </a:t>
            </a:r>
            <a:r>
              <a:rPr lang="nb-NO" dirty="0" err="1" smtClean="0"/>
              <a:t>libraries</a:t>
            </a:r>
            <a:r>
              <a:rPr lang="nb-NO" dirty="0" smtClean="0"/>
              <a:t> and </a:t>
            </a:r>
            <a:r>
              <a:rPr lang="nb-NO" dirty="0" err="1" smtClean="0"/>
              <a:t>members</a:t>
            </a:r>
            <a:r>
              <a:rPr lang="nb-NO" dirty="0" smtClean="0"/>
              <a:t> </a:t>
            </a:r>
            <a:r>
              <a:rPr lang="nb-NO" dirty="0" err="1" smtClean="0"/>
              <a:t>of</a:t>
            </a:r>
            <a:r>
              <a:rPr lang="nb-NO" dirty="0" smtClean="0"/>
              <a:t> </a:t>
            </a:r>
            <a:r>
              <a:rPr lang="nb-NO" dirty="0" err="1" smtClean="0"/>
              <a:t>the</a:t>
            </a:r>
            <a:r>
              <a:rPr lang="nb-NO" dirty="0" smtClean="0"/>
              <a:t> BIBSYS </a:t>
            </a:r>
            <a:r>
              <a:rPr lang="nb-NO" dirty="0" err="1" smtClean="0"/>
              <a:t>consortium</a:t>
            </a:r>
            <a:endParaRPr lang="nb-NO" dirty="0" smtClean="0"/>
          </a:p>
          <a:p>
            <a:r>
              <a:rPr lang="nb-NO" dirty="0" err="1" smtClean="0"/>
              <a:t>We</a:t>
            </a:r>
            <a:r>
              <a:rPr lang="nb-NO" dirty="0" smtClean="0"/>
              <a:t> </a:t>
            </a:r>
            <a:r>
              <a:rPr lang="nb-NO" dirty="0" err="1" smtClean="0"/>
              <a:t>would</a:t>
            </a:r>
            <a:r>
              <a:rPr lang="nb-NO" dirty="0" smtClean="0"/>
              <a:t> like to be more </a:t>
            </a:r>
            <a:r>
              <a:rPr lang="nb-NO" dirty="0" err="1" smtClean="0"/>
              <a:t>actively</a:t>
            </a:r>
            <a:r>
              <a:rPr lang="nb-NO" dirty="0" smtClean="0"/>
              <a:t> </a:t>
            </a:r>
            <a:r>
              <a:rPr lang="nb-NO" dirty="0" err="1" smtClean="0"/>
              <a:t>involved</a:t>
            </a:r>
            <a:r>
              <a:rPr lang="nb-NO" dirty="0" smtClean="0"/>
              <a:t> </a:t>
            </a:r>
            <a:r>
              <a:rPr lang="nb-NO" dirty="0" err="1" smtClean="0"/>
              <a:t>with</a:t>
            </a:r>
            <a:r>
              <a:rPr lang="nb-NO" dirty="0" smtClean="0"/>
              <a:t> </a:t>
            </a:r>
            <a:r>
              <a:rPr lang="nb-NO" dirty="0" err="1" smtClean="0"/>
              <a:t>authoritative</a:t>
            </a:r>
            <a:r>
              <a:rPr lang="nb-NO" dirty="0" smtClean="0"/>
              <a:t> </a:t>
            </a:r>
            <a:r>
              <a:rPr lang="nb-NO" dirty="0" err="1" smtClean="0"/>
              <a:t>sources</a:t>
            </a:r>
            <a:r>
              <a:rPr lang="nb-NO" dirty="0" smtClean="0"/>
              <a:t> </a:t>
            </a:r>
            <a:r>
              <a:rPr lang="nb-NO" dirty="0" err="1" smtClean="0"/>
              <a:t>abroad</a:t>
            </a:r>
            <a:endParaRPr lang="nb-NO" dirty="0" smtClean="0"/>
          </a:p>
          <a:p>
            <a:r>
              <a:rPr lang="nb-NO" dirty="0" err="1" smtClean="0"/>
              <a:t>We</a:t>
            </a:r>
            <a:r>
              <a:rPr lang="nb-NO" dirty="0" smtClean="0"/>
              <a:t> </a:t>
            </a:r>
            <a:r>
              <a:rPr lang="nb-NO" dirty="0" err="1" smtClean="0"/>
              <a:t>would</a:t>
            </a:r>
            <a:r>
              <a:rPr lang="nb-NO" dirty="0" smtClean="0"/>
              <a:t> like to </a:t>
            </a:r>
            <a:r>
              <a:rPr lang="nb-NO" dirty="0" err="1" smtClean="0"/>
              <a:t>share</a:t>
            </a:r>
            <a:r>
              <a:rPr lang="nb-NO" dirty="0" smtClean="0"/>
              <a:t> more </a:t>
            </a:r>
            <a:r>
              <a:rPr lang="nb-NO" dirty="0" err="1" smtClean="0"/>
              <a:t>classification</a:t>
            </a:r>
            <a:r>
              <a:rPr lang="nb-NO" dirty="0" smtClean="0"/>
              <a:t> data, e.g. </a:t>
            </a:r>
            <a:r>
              <a:rPr lang="nb-NO" dirty="0" err="1" smtClean="0"/>
              <a:t>built</a:t>
            </a:r>
            <a:r>
              <a:rPr lang="nb-NO" dirty="0" smtClean="0"/>
              <a:t> </a:t>
            </a:r>
            <a:r>
              <a:rPr lang="nb-NO" smtClean="0"/>
              <a:t>numbers</a:t>
            </a:r>
            <a:endParaRPr lang="nb-NO" dirty="0" smtClean="0"/>
          </a:p>
          <a:p>
            <a:r>
              <a:rPr lang="nb-NO" dirty="0" smtClean="0"/>
              <a:t>How to best </a:t>
            </a:r>
            <a:r>
              <a:rPr lang="nb-NO" dirty="0" err="1" smtClean="0"/>
              <a:t>cooperate</a:t>
            </a:r>
            <a:r>
              <a:rPr lang="nb-NO" dirty="0" smtClean="0"/>
              <a:t>?</a:t>
            </a:r>
            <a:endParaRPr lang="nb-NO" dirty="0"/>
          </a:p>
        </p:txBody>
      </p:sp>
      <p:sp>
        <p:nvSpPr>
          <p:cNvPr id="3" name="Tittel 2"/>
          <p:cNvSpPr>
            <a:spLocks noGrp="1"/>
          </p:cNvSpPr>
          <p:nvPr>
            <p:ph type="title"/>
          </p:nvPr>
        </p:nvSpPr>
        <p:spPr/>
        <p:txBody>
          <a:bodyPr/>
          <a:lstStyle/>
          <a:p>
            <a:r>
              <a:rPr lang="nb-NO" dirty="0" smtClean="0"/>
              <a:t>Summing up</a:t>
            </a:r>
            <a:endParaRPr lang="nb-NO" dirty="0"/>
          </a:p>
        </p:txBody>
      </p:sp>
    </p:spTree>
    <p:extLst>
      <p:ext uri="{BB962C8B-B14F-4D97-AF65-F5344CB8AC3E}">
        <p14:creationId xmlns:p14="http://schemas.microsoft.com/office/powerpoint/2010/main" val="144481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pPr marL="0" indent="0">
              <a:buNone/>
            </a:pPr>
            <a:r>
              <a:rPr lang="nb-NO" dirty="0" err="1" smtClean="0"/>
              <a:t>Documents</a:t>
            </a:r>
            <a:r>
              <a:rPr lang="nb-NO" dirty="0" smtClean="0"/>
              <a:t> from/</a:t>
            </a:r>
            <a:r>
              <a:rPr lang="nb-NO" dirty="0" err="1" smtClean="0"/>
              <a:t>about</a:t>
            </a:r>
            <a:r>
              <a:rPr lang="nb-NO" dirty="0" smtClean="0"/>
              <a:t> Norway) (</a:t>
            </a:r>
            <a:r>
              <a:rPr lang="nb-NO" dirty="0" err="1" smtClean="0"/>
              <a:t>incl</a:t>
            </a:r>
            <a:r>
              <a:rPr lang="nb-NO" dirty="0" smtClean="0"/>
              <a:t>. </a:t>
            </a:r>
            <a:r>
              <a:rPr lang="nb-NO" dirty="0" err="1" smtClean="0"/>
              <a:t>Articles</a:t>
            </a:r>
            <a:r>
              <a:rPr lang="nb-NO" dirty="0" smtClean="0"/>
              <a:t>) </a:t>
            </a:r>
          </a:p>
          <a:p>
            <a:pPr marL="457200" lvl="1" indent="-457200"/>
            <a:r>
              <a:rPr lang="nb-NO" dirty="0" smtClean="0"/>
              <a:t>The National Library (</a:t>
            </a:r>
            <a:r>
              <a:rPr lang="nb-NO" dirty="0" err="1" smtClean="0"/>
              <a:t>partly</a:t>
            </a:r>
            <a:r>
              <a:rPr lang="nb-NO" dirty="0" smtClean="0"/>
              <a:t> tender </a:t>
            </a:r>
            <a:r>
              <a:rPr lang="nb-NO" dirty="0" err="1" smtClean="0"/>
              <a:t>based</a:t>
            </a:r>
            <a:r>
              <a:rPr lang="nb-NO" dirty="0" smtClean="0"/>
              <a:t>) </a:t>
            </a:r>
          </a:p>
          <a:p>
            <a:pPr marL="457200" lvl="1" indent="-457200"/>
            <a:r>
              <a:rPr lang="nb-NO" dirty="0" err="1" smtClean="0"/>
              <a:t>Some</a:t>
            </a:r>
            <a:r>
              <a:rPr lang="nb-NO" dirty="0" smtClean="0"/>
              <a:t> </a:t>
            </a:r>
            <a:r>
              <a:rPr lang="nb-NO" dirty="0" err="1" smtClean="0"/>
              <a:t>local</a:t>
            </a:r>
            <a:r>
              <a:rPr lang="nb-NO" dirty="0" smtClean="0"/>
              <a:t> </a:t>
            </a:r>
            <a:r>
              <a:rPr lang="nb-NO" dirty="0" err="1" smtClean="0"/>
              <a:t>cataloguing</a:t>
            </a:r>
            <a:r>
              <a:rPr lang="nb-NO" dirty="0" smtClean="0"/>
              <a:t> in </a:t>
            </a:r>
            <a:r>
              <a:rPr lang="nb-NO" dirty="0" err="1" smtClean="0"/>
              <a:t>the</a:t>
            </a:r>
            <a:r>
              <a:rPr lang="nb-NO" dirty="0" smtClean="0"/>
              <a:t> public </a:t>
            </a:r>
            <a:r>
              <a:rPr lang="nb-NO" dirty="0" err="1" smtClean="0"/>
              <a:t>library</a:t>
            </a:r>
            <a:r>
              <a:rPr lang="nb-NO" dirty="0" smtClean="0"/>
              <a:t> </a:t>
            </a:r>
            <a:r>
              <a:rPr lang="nb-NO" dirty="0" err="1" smtClean="0"/>
              <a:t>sector</a:t>
            </a:r>
            <a:endParaRPr lang="nb-NO" dirty="0" smtClean="0"/>
          </a:p>
          <a:p>
            <a:pPr marL="457200" lvl="1" indent="-457200"/>
            <a:r>
              <a:rPr lang="nb-NO" dirty="0" err="1" smtClean="0"/>
              <a:t>Dissertations</a:t>
            </a:r>
            <a:r>
              <a:rPr lang="nb-NO" dirty="0" smtClean="0"/>
              <a:t> and </a:t>
            </a:r>
            <a:r>
              <a:rPr lang="nb-NO" dirty="0" err="1" smtClean="0"/>
              <a:t>other</a:t>
            </a:r>
            <a:r>
              <a:rPr lang="nb-NO" dirty="0" smtClean="0"/>
              <a:t> </a:t>
            </a:r>
            <a:r>
              <a:rPr lang="nb-NO" dirty="0" err="1" smtClean="0"/>
              <a:t>scholarly</a:t>
            </a:r>
            <a:r>
              <a:rPr lang="nb-NO" dirty="0" smtClean="0"/>
              <a:t> </a:t>
            </a:r>
            <a:r>
              <a:rPr lang="nb-NO" dirty="0" err="1" smtClean="0"/>
              <a:t>publications</a:t>
            </a:r>
            <a:r>
              <a:rPr lang="nb-NO" dirty="0" smtClean="0"/>
              <a:t> </a:t>
            </a:r>
            <a:r>
              <a:rPr lang="nb-NO" dirty="0" err="1" smtClean="0"/>
              <a:t>catalogued</a:t>
            </a:r>
            <a:r>
              <a:rPr lang="nb-NO" dirty="0" smtClean="0"/>
              <a:t> by </a:t>
            </a:r>
            <a:r>
              <a:rPr lang="nb-NO" dirty="0" err="1" smtClean="0"/>
              <a:t>academic</a:t>
            </a:r>
            <a:r>
              <a:rPr lang="nb-NO" dirty="0" smtClean="0"/>
              <a:t> and </a:t>
            </a:r>
            <a:r>
              <a:rPr lang="nb-NO" dirty="0" err="1" smtClean="0"/>
              <a:t>special</a:t>
            </a:r>
            <a:r>
              <a:rPr lang="nb-NO" dirty="0" smtClean="0"/>
              <a:t> </a:t>
            </a:r>
            <a:r>
              <a:rPr lang="nb-NO" dirty="0" err="1" smtClean="0"/>
              <a:t>libraries</a:t>
            </a:r>
            <a:endParaRPr lang="nb-NO" dirty="0" smtClean="0"/>
          </a:p>
          <a:p>
            <a:pPr marL="457200" lvl="1" indent="-457200"/>
            <a:r>
              <a:rPr lang="nb-NO" dirty="0" smtClean="0"/>
              <a:t>The National </a:t>
            </a:r>
            <a:r>
              <a:rPr lang="nb-NO" dirty="0" err="1" smtClean="0"/>
              <a:t>Bibliography</a:t>
            </a:r>
            <a:r>
              <a:rPr lang="nb-NO" dirty="0" smtClean="0"/>
              <a:t> is </a:t>
            </a:r>
            <a:r>
              <a:rPr lang="nb-NO" dirty="0" err="1" smtClean="0"/>
              <a:t>therefore</a:t>
            </a:r>
            <a:r>
              <a:rPr lang="nb-NO" dirty="0" smtClean="0"/>
              <a:t> </a:t>
            </a:r>
            <a:r>
              <a:rPr lang="nb-NO" dirty="0" err="1" smtClean="0"/>
              <a:t>partly</a:t>
            </a:r>
            <a:r>
              <a:rPr lang="nb-NO" dirty="0" smtClean="0"/>
              <a:t> a </a:t>
            </a:r>
            <a:r>
              <a:rPr lang="nb-NO" dirty="0" err="1" smtClean="0"/>
              <a:t>cooperative</a:t>
            </a:r>
            <a:r>
              <a:rPr lang="nb-NO" dirty="0" smtClean="0"/>
              <a:t> </a:t>
            </a:r>
            <a:r>
              <a:rPr lang="nb-NO" dirty="0" err="1" smtClean="0"/>
              <a:t>effort</a:t>
            </a:r>
            <a:endParaRPr lang="nb-NO" dirty="0" smtClean="0"/>
          </a:p>
          <a:p>
            <a:pPr marL="0" lvl="1" indent="0">
              <a:buNone/>
            </a:pPr>
            <a:endParaRPr lang="nb-NO" dirty="0"/>
          </a:p>
          <a:p>
            <a:pPr marL="0" indent="0">
              <a:buNone/>
            </a:pPr>
            <a:r>
              <a:rPr lang="nb-NO" dirty="0" smtClean="0"/>
              <a:t>Foreign material </a:t>
            </a:r>
          </a:p>
          <a:p>
            <a:r>
              <a:rPr lang="nb-NO" dirty="0" err="1" smtClean="0"/>
              <a:t>Academic</a:t>
            </a:r>
            <a:r>
              <a:rPr lang="nb-NO" dirty="0" smtClean="0"/>
              <a:t> and </a:t>
            </a:r>
            <a:r>
              <a:rPr lang="nb-NO" dirty="0" err="1" smtClean="0"/>
              <a:t>special</a:t>
            </a:r>
            <a:r>
              <a:rPr lang="nb-NO" dirty="0" smtClean="0"/>
              <a:t> </a:t>
            </a:r>
            <a:r>
              <a:rPr lang="nb-NO" dirty="0" err="1" smtClean="0"/>
              <a:t>libraries</a:t>
            </a:r>
            <a:endParaRPr lang="nb-NO" dirty="0" smtClean="0"/>
          </a:p>
          <a:p>
            <a:pPr marL="0" indent="0">
              <a:buNone/>
            </a:pPr>
            <a:endParaRPr lang="nb-NO" dirty="0" smtClean="0"/>
          </a:p>
          <a:p>
            <a:pPr marL="0" indent="0">
              <a:buNone/>
            </a:pPr>
            <a:endParaRPr lang="nb-NO" dirty="0"/>
          </a:p>
          <a:p>
            <a:pPr marL="0" indent="0">
              <a:buNone/>
            </a:pPr>
            <a:endParaRPr lang="nb-NO" dirty="0"/>
          </a:p>
          <a:p>
            <a:pPr marL="457200" lvl="1" indent="0">
              <a:buNone/>
            </a:pPr>
            <a:endParaRPr lang="nb-NO" dirty="0"/>
          </a:p>
          <a:p>
            <a:pPr marL="457200" lvl="1" indent="0">
              <a:buNone/>
            </a:pPr>
            <a:endParaRPr lang="nb-NO" dirty="0"/>
          </a:p>
        </p:txBody>
      </p:sp>
      <p:sp>
        <p:nvSpPr>
          <p:cNvPr id="2" name="Tittel 1"/>
          <p:cNvSpPr>
            <a:spLocks noGrp="1"/>
          </p:cNvSpPr>
          <p:nvPr>
            <p:ph type="title"/>
          </p:nvPr>
        </p:nvSpPr>
        <p:spPr/>
        <p:txBody>
          <a:bodyPr>
            <a:normAutofit/>
          </a:bodyPr>
          <a:lstStyle/>
          <a:p>
            <a:r>
              <a:rPr lang="nb-NO" dirty="0" smtClean="0"/>
              <a:t>Who </a:t>
            </a:r>
            <a:r>
              <a:rPr lang="nb-NO" dirty="0" err="1" smtClean="0"/>
              <a:t>classifies</a:t>
            </a:r>
            <a:r>
              <a:rPr lang="nb-NO" dirty="0" smtClean="0"/>
              <a:t>? </a:t>
            </a:r>
            <a:endParaRPr lang="nb-NO" dirty="0"/>
          </a:p>
        </p:txBody>
      </p:sp>
    </p:spTree>
    <p:extLst>
      <p:ext uri="{BB962C8B-B14F-4D97-AF65-F5344CB8AC3E}">
        <p14:creationId xmlns:p14="http://schemas.microsoft.com/office/powerpoint/2010/main" val="1970539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pPr marL="457200" lvl="1" indent="0">
              <a:buNone/>
            </a:pPr>
            <a:r>
              <a:rPr lang="nb-NO" dirty="0" err="1" smtClean="0"/>
              <a:t>Responsible</a:t>
            </a:r>
            <a:r>
              <a:rPr lang="nb-NO" dirty="0" smtClean="0"/>
              <a:t> for </a:t>
            </a:r>
            <a:r>
              <a:rPr lang="nb-NO" dirty="0" err="1" smtClean="0"/>
              <a:t>the</a:t>
            </a:r>
            <a:r>
              <a:rPr lang="nb-NO" dirty="0" smtClean="0"/>
              <a:t> </a:t>
            </a:r>
            <a:r>
              <a:rPr lang="nb-NO" dirty="0" err="1" smtClean="0"/>
              <a:t>implementation</a:t>
            </a:r>
            <a:r>
              <a:rPr lang="nb-NO" dirty="0" smtClean="0"/>
              <a:t> and </a:t>
            </a:r>
            <a:r>
              <a:rPr lang="nb-NO" dirty="0" err="1" smtClean="0"/>
              <a:t>dissemination</a:t>
            </a:r>
            <a:r>
              <a:rPr lang="nb-NO" dirty="0" smtClean="0"/>
              <a:t> </a:t>
            </a:r>
            <a:r>
              <a:rPr lang="nb-NO" dirty="0" err="1" smtClean="0"/>
              <a:t>of</a:t>
            </a:r>
            <a:r>
              <a:rPr lang="nb-NO" dirty="0" smtClean="0"/>
              <a:t> standards, e.g. </a:t>
            </a:r>
            <a:r>
              <a:rPr lang="nb-NO" dirty="0" err="1" smtClean="0"/>
              <a:t>WebDewe</a:t>
            </a:r>
            <a:r>
              <a:rPr lang="nb-NO" dirty="0" err="1"/>
              <a:t>y</a:t>
            </a:r>
            <a:endParaRPr lang="nb-NO" dirty="0" smtClean="0"/>
          </a:p>
          <a:p>
            <a:pPr marL="457200" lvl="1" indent="0">
              <a:buNone/>
            </a:pPr>
            <a:endParaRPr lang="nb-NO" dirty="0" smtClean="0"/>
          </a:p>
          <a:p>
            <a:pPr marL="457200" lvl="1" indent="0">
              <a:buNone/>
            </a:pPr>
            <a:r>
              <a:rPr lang="nb-NO" dirty="0" err="1" smtClean="0"/>
              <a:t>Enables</a:t>
            </a:r>
            <a:r>
              <a:rPr lang="nb-NO" dirty="0" smtClean="0"/>
              <a:t> </a:t>
            </a:r>
            <a:r>
              <a:rPr lang="nb-NO" dirty="0" err="1" smtClean="0"/>
              <a:t>contact</a:t>
            </a:r>
            <a:r>
              <a:rPr lang="nb-NO" dirty="0" smtClean="0"/>
              <a:t> and </a:t>
            </a:r>
            <a:r>
              <a:rPr lang="nb-NO" dirty="0" err="1" smtClean="0"/>
              <a:t>collobaration</a:t>
            </a:r>
            <a:r>
              <a:rPr lang="nb-NO" dirty="0" smtClean="0"/>
              <a:t> </a:t>
            </a:r>
            <a:r>
              <a:rPr lang="nb-NO" dirty="0" err="1" smtClean="0"/>
              <a:t>between</a:t>
            </a:r>
            <a:r>
              <a:rPr lang="nb-NO" dirty="0" smtClean="0"/>
              <a:t> all relevant </a:t>
            </a:r>
            <a:r>
              <a:rPr lang="nb-NO" dirty="0" err="1" smtClean="0"/>
              <a:t>parties</a:t>
            </a:r>
            <a:r>
              <a:rPr lang="nb-NO" dirty="0" smtClean="0"/>
              <a:t>, </a:t>
            </a:r>
            <a:r>
              <a:rPr lang="nb-NO" dirty="0" err="1" smtClean="0"/>
              <a:t>including</a:t>
            </a:r>
            <a:r>
              <a:rPr lang="nb-NO" dirty="0" smtClean="0"/>
              <a:t> </a:t>
            </a:r>
            <a:r>
              <a:rPr lang="nb-NO" dirty="0" err="1" smtClean="0"/>
              <a:t>international</a:t>
            </a:r>
            <a:r>
              <a:rPr lang="nb-NO" dirty="0" smtClean="0"/>
              <a:t> forums</a:t>
            </a:r>
          </a:p>
          <a:p>
            <a:pPr marL="457200" lvl="1" indent="0">
              <a:buNone/>
            </a:pPr>
            <a:endParaRPr lang="nb-NO" dirty="0"/>
          </a:p>
          <a:p>
            <a:pPr marL="457200" lvl="1" indent="0">
              <a:buNone/>
            </a:pPr>
            <a:r>
              <a:rPr lang="nb-NO" dirty="0" err="1" smtClean="0"/>
              <a:t>Advisory</a:t>
            </a:r>
            <a:r>
              <a:rPr lang="nb-NO" dirty="0" smtClean="0"/>
              <a:t> </a:t>
            </a:r>
            <a:r>
              <a:rPr lang="nb-NO" dirty="0" err="1" smtClean="0"/>
              <a:t>committee</a:t>
            </a:r>
            <a:r>
              <a:rPr lang="nb-NO" dirty="0" smtClean="0"/>
              <a:t>, EDK</a:t>
            </a:r>
          </a:p>
          <a:p>
            <a:pPr lvl="1"/>
            <a:r>
              <a:rPr lang="nb-NO" dirty="0">
                <a:hlinkClick r:id="rId3"/>
              </a:rPr>
              <a:t>Recommendations </a:t>
            </a:r>
            <a:r>
              <a:rPr lang="nb-NO" dirty="0" smtClean="0"/>
              <a:t>on </a:t>
            </a:r>
            <a:r>
              <a:rPr lang="nb-NO" dirty="0" err="1"/>
              <a:t>applying</a:t>
            </a:r>
            <a:r>
              <a:rPr lang="nb-NO" dirty="0"/>
              <a:t> </a:t>
            </a:r>
            <a:r>
              <a:rPr lang="nb-NO" dirty="0" err="1" smtClean="0"/>
              <a:t>the</a:t>
            </a:r>
            <a:r>
              <a:rPr lang="nb-NO" dirty="0" smtClean="0"/>
              <a:t> Norwegian WebDewey</a:t>
            </a:r>
            <a:endParaRPr lang="nb-NO" dirty="0"/>
          </a:p>
          <a:p>
            <a:pPr lvl="1"/>
            <a:endParaRPr lang="nb-NO" dirty="0" smtClean="0"/>
          </a:p>
          <a:p>
            <a:pPr lvl="1"/>
            <a:endParaRPr lang="nb-NO" dirty="0"/>
          </a:p>
          <a:p>
            <a:pPr lvl="1"/>
            <a:endParaRPr lang="nb-NO" dirty="0"/>
          </a:p>
          <a:p>
            <a:pPr marL="457200" lvl="1" indent="0">
              <a:buNone/>
            </a:pPr>
            <a:endParaRPr lang="nb-NO" dirty="0"/>
          </a:p>
        </p:txBody>
      </p:sp>
      <p:sp>
        <p:nvSpPr>
          <p:cNvPr id="2" name="Tittel 1"/>
          <p:cNvSpPr>
            <a:spLocks noGrp="1"/>
          </p:cNvSpPr>
          <p:nvPr>
            <p:ph type="title"/>
          </p:nvPr>
        </p:nvSpPr>
        <p:spPr/>
        <p:txBody>
          <a:bodyPr>
            <a:normAutofit/>
          </a:bodyPr>
          <a:lstStyle/>
          <a:p>
            <a:r>
              <a:rPr lang="nb-NO" dirty="0" smtClean="0"/>
              <a:t>The </a:t>
            </a:r>
            <a:r>
              <a:rPr lang="nb-NO" dirty="0" err="1" smtClean="0"/>
              <a:t>role</a:t>
            </a:r>
            <a:r>
              <a:rPr lang="nb-NO" dirty="0" smtClean="0"/>
              <a:t> </a:t>
            </a:r>
            <a:r>
              <a:rPr lang="nb-NO" dirty="0" err="1" smtClean="0"/>
              <a:t>of</a:t>
            </a:r>
            <a:r>
              <a:rPr lang="nb-NO" dirty="0" smtClean="0"/>
              <a:t> </a:t>
            </a:r>
            <a:r>
              <a:rPr lang="nb-NO" dirty="0" err="1" smtClean="0"/>
              <a:t>the</a:t>
            </a:r>
            <a:r>
              <a:rPr lang="nb-NO" dirty="0" smtClean="0"/>
              <a:t> National Library</a:t>
            </a:r>
            <a:endParaRPr lang="nb-NO" dirty="0"/>
          </a:p>
        </p:txBody>
      </p:sp>
    </p:spTree>
    <p:extLst>
      <p:ext uri="{BB962C8B-B14F-4D97-AF65-F5344CB8AC3E}">
        <p14:creationId xmlns:p14="http://schemas.microsoft.com/office/powerpoint/2010/main" val="738751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smtClean="0"/>
              <a:t>The </a:t>
            </a:r>
            <a:r>
              <a:rPr lang="nb-NO" dirty="0" err="1" smtClean="0"/>
              <a:t>class</a:t>
            </a:r>
            <a:r>
              <a:rPr lang="nb-NO" dirty="0" smtClean="0"/>
              <a:t> </a:t>
            </a:r>
            <a:r>
              <a:rPr lang="nb-NO" dirty="0" err="1" smtClean="0"/>
              <a:t>numbers</a:t>
            </a:r>
            <a:r>
              <a:rPr lang="nb-NO" dirty="0" smtClean="0"/>
              <a:t> </a:t>
            </a:r>
            <a:r>
              <a:rPr lang="nb-NO" dirty="0" err="1" smtClean="0"/>
              <a:t>should</a:t>
            </a:r>
            <a:r>
              <a:rPr lang="nb-NO" dirty="0" smtClean="0"/>
              <a:t> be </a:t>
            </a:r>
            <a:r>
              <a:rPr lang="nb-NO" dirty="0" err="1" smtClean="0"/>
              <a:t>correct</a:t>
            </a:r>
            <a:r>
              <a:rPr lang="nb-NO" dirty="0" smtClean="0"/>
              <a:t> and </a:t>
            </a:r>
            <a:r>
              <a:rPr lang="nb-NO" dirty="0" err="1" smtClean="0"/>
              <a:t>complete</a:t>
            </a:r>
            <a:endParaRPr lang="nb-NO" dirty="0" smtClean="0"/>
          </a:p>
          <a:p>
            <a:pPr lvl="1"/>
            <a:r>
              <a:rPr lang="nb-NO" dirty="0" smtClean="0"/>
              <a:t>Better </a:t>
            </a:r>
            <a:r>
              <a:rPr lang="nb-NO" dirty="0" err="1" smtClean="0"/>
              <a:t>retrieval</a:t>
            </a:r>
            <a:endParaRPr lang="nb-NO" dirty="0" smtClean="0"/>
          </a:p>
          <a:p>
            <a:pPr lvl="1"/>
            <a:r>
              <a:rPr lang="nb-NO" dirty="0" err="1" smtClean="0"/>
              <a:t>Facilitates</a:t>
            </a:r>
            <a:r>
              <a:rPr lang="nb-NO" dirty="0" smtClean="0"/>
              <a:t> </a:t>
            </a:r>
            <a:r>
              <a:rPr lang="nb-NO" dirty="0" err="1" smtClean="0"/>
              <a:t>reuse</a:t>
            </a:r>
            <a:endParaRPr lang="nb-NO" dirty="0"/>
          </a:p>
        </p:txBody>
      </p:sp>
      <p:sp>
        <p:nvSpPr>
          <p:cNvPr id="2" name="Tittel 1"/>
          <p:cNvSpPr>
            <a:spLocks noGrp="1"/>
          </p:cNvSpPr>
          <p:nvPr>
            <p:ph type="title"/>
          </p:nvPr>
        </p:nvSpPr>
        <p:spPr/>
        <p:txBody>
          <a:bodyPr>
            <a:normAutofit fontScale="90000"/>
          </a:bodyPr>
          <a:lstStyle/>
          <a:p>
            <a:r>
              <a:rPr lang="nb-NO" dirty="0" err="1" smtClean="0"/>
              <a:t>Recommendation</a:t>
            </a:r>
            <a:r>
              <a:rPr lang="nb-NO" dirty="0" smtClean="0"/>
              <a:t>: Level </a:t>
            </a:r>
            <a:r>
              <a:rPr lang="nb-NO" dirty="0" err="1" smtClean="0"/>
              <a:t>of</a:t>
            </a:r>
            <a:r>
              <a:rPr lang="nb-NO" dirty="0" smtClean="0"/>
              <a:t> </a:t>
            </a:r>
            <a:r>
              <a:rPr lang="nb-NO" dirty="0" err="1" smtClean="0"/>
              <a:t>classification</a:t>
            </a:r>
            <a:endParaRPr lang="nb-NO" dirty="0"/>
          </a:p>
        </p:txBody>
      </p:sp>
    </p:spTree>
    <p:extLst>
      <p:ext uri="{BB962C8B-B14F-4D97-AF65-F5344CB8AC3E}">
        <p14:creationId xmlns:p14="http://schemas.microsoft.com/office/powerpoint/2010/main" val="3137571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r>
              <a:rPr lang="nb-NO" dirty="0" err="1" smtClean="0"/>
              <a:t>When</a:t>
            </a:r>
            <a:r>
              <a:rPr lang="nb-NO" dirty="0" smtClean="0"/>
              <a:t> </a:t>
            </a:r>
            <a:r>
              <a:rPr lang="nb-NO" dirty="0" err="1" smtClean="0"/>
              <a:t>copy</a:t>
            </a:r>
            <a:r>
              <a:rPr lang="nb-NO" dirty="0" smtClean="0"/>
              <a:t> </a:t>
            </a:r>
            <a:r>
              <a:rPr lang="nb-NO" dirty="0" err="1" smtClean="0"/>
              <a:t>cataloguing</a:t>
            </a:r>
            <a:r>
              <a:rPr lang="nb-NO" dirty="0" smtClean="0"/>
              <a:t>, </a:t>
            </a:r>
            <a:r>
              <a:rPr lang="nb-NO" dirty="0" err="1" smtClean="0"/>
              <a:t>reuse</a:t>
            </a:r>
            <a:r>
              <a:rPr lang="nb-NO" dirty="0" smtClean="0"/>
              <a:t> </a:t>
            </a:r>
            <a:r>
              <a:rPr lang="nb-NO" dirty="0" err="1" smtClean="0"/>
              <a:t>the</a:t>
            </a:r>
            <a:r>
              <a:rPr lang="nb-NO" dirty="0" smtClean="0"/>
              <a:t> </a:t>
            </a:r>
            <a:r>
              <a:rPr lang="nb-NO" dirty="0" err="1" smtClean="0"/>
              <a:t>class</a:t>
            </a:r>
            <a:r>
              <a:rPr lang="nb-NO" dirty="0" smtClean="0"/>
              <a:t> </a:t>
            </a:r>
            <a:r>
              <a:rPr lang="nb-NO" dirty="0" err="1" smtClean="0"/>
              <a:t>number</a:t>
            </a:r>
            <a:r>
              <a:rPr lang="nb-NO" dirty="0" smtClean="0"/>
              <a:t> if it is from an </a:t>
            </a:r>
            <a:r>
              <a:rPr lang="nb-NO" dirty="0" err="1" smtClean="0"/>
              <a:t>authoritative</a:t>
            </a:r>
            <a:r>
              <a:rPr lang="nb-NO" dirty="0" smtClean="0"/>
              <a:t> </a:t>
            </a:r>
            <a:r>
              <a:rPr lang="nb-NO" dirty="0" err="1" smtClean="0"/>
              <a:t>source</a:t>
            </a:r>
            <a:r>
              <a:rPr lang="nb-NO" dirty="0" smtClean="0"/>
              <a:t>, and from </a:t>
            </a:r>
            <a:r>
              <a:rPr lang="nb-NO" dirty="0" err="1" smtClean="0"/>
              <a:t>the</a:t>
            </a:r>
            <a:r>
              <a:rPr lang="nb-NO" dirty="0" smtClean="0"/>
              <a:t> </a:t>
            </a:r>
            <a:r>
              <a:rPr lang="nb-NO" dirty="0" err="1" smtClean="0"/>
              <a:t>newest</a:t>
            </a:r>
            <a:r>
              <a:rPr lang="nb-NO" dirty="0" smtClean="0"/>
              <a:t> </a:t>
            </a:r>
            <a:r>
              <a:rPr lang="nb-NO" dirty="0" err="1" smtClean="0"/>
              <a:t>Dewey</a:t>
            </a:r>
            <a:r>
              <a:rPr lang="nb-NO" dirty="0" smtClean="0"/>
              <a:t> </a:t>
            </a:r>
            <a:r>
              <a:rPr lang="nb-NO" dirty="0" err="1" smtClean="0"/>
              <a:t>edition</a:t>
            </a:r>
            <a:endParaRPr lang="nb-NO" dirty="0" smtClean="0"/>
          </a:p>
          <a:p>
            <a:r>
              <a:rPr lang="nb-NO" dirty="0" err="1" smtClean="0"/>
              <a:t>Authoritative</a:t>
            </a:r>
            <a:r>
              <a:rPr lang="nb-NO" dirty="0" smtClean="0"/>
              <a:t> </a:t>
            </a:r>
            <a:r>
              <a:rPr lang="nb-NO" dirty="0" err="1" smtClean="0"/>
              <a:t>sources</a:t>
            </a:r>
            <a:r>
              <a:rPr lang="nb-NO" dirty="0" smtClean="0"/>
              <a:t>:</a:t>
            </a:r>
          </a:p>
          <a:p>
            <a:pPr marL="457200" lvl="1" indent="0">
              <a:buNone/>
            </a:pPr>
            <a:r>
              <a:rPr lang="nb-NO" dirty="0"/>
              <a:t>	</a:t>
            </a:r>
            <a:r>
              <a:rPr lang="nb-NO" dirty="0" smtClean="0"/>
              <a:t>LC 	Library </a:t>
            </a:r>
            <a:r>
              <a:rPr lang="nb-NO" dirty="0" err="1" smtClean="0"/>
              <a:t>of</a:t>
            </a:r>
            <a:r>
              <a:rPr lang="nb-NO" dirty="0" smtClean="0"/>
              <a:t> </a:t>
            </a:r>
            <a:r>
              <a:rPr lang="nb-NO" dirty="0" err="1" smtClean="0"/>
              <a:t>Congress</a:t>
            </a:r>
            <a:endParaRPr lang="nb-NO" dirty="0" smtClean="0"/>
          </a:p>
          <a:p>
            <a:pPr marL="457200" lvl="1" indent="0">
              <a:buNone/>
            </a:pPr>
            <a:r>
              <a:rPr lang="nb-NO" dirty="0"/>
              <a:t>	</a:t>
            </a:r>
            <a:r>
              <a:rPr lang="nb-NO" dirty="0" smtClean="0"/>
              <a:t>BL	British Library </a:t>
            </a:r>
            <a:endParaRPr lang="nb-NO" dirty="0" smtClean="0">
              <a:solidFill>
                <a:srgbClr val="FF0000"/>
              </a:solidFill>
            </a:endParaRPr>
          </a:p>
          <a:p>
            <a:pPr marL="457200" lvl="1" indent="0">
              <a:buNone/>
            </a:pPr>
            <a:r>
              <a:rPr lang="nb-NO" dirty="0"/>
              <a:t>	</a:t>
            </a:r>
            <a:r>
              <a:rPr lang="nb-NO" dirty="0" smtClean="0"/>
              <a:t>NB	The (Norwegian) National Library</a:t>
            </a:r>
          </a:p>
          <a:p>
            <a:pPr marL="457200" lvl="1" indent="0">
              <a:buNone/>
            </a:pPr>
            <a:r>
              <a:rPr lang="nb-NO" dirty="0" err="1" smtClean="0"/>
              <a:t>Other</a:t>
            </a:r>
            <a:r>
              <a:rPr lang="nb-NO" dirty="0" smtClean="0"/>
              <a:t> </a:t>
            </a:r>
            <a:r>
              <a:rPr lang="nb-NO" dirty="0" err="1" smtClean="0"/>
              <a:t>sources</a:t>
            </a:r>
            <a:r>
              <a:rPr lang="nb-NO" dirty="0" smtClean="0"/>
              <a:t> </a:t>
            </a:r>
            <a:r>
              <a:rPr lang="nb-NO" dirty="0" err="1" smtClean="0"/>
              <a:t>may</a:t>
            </a:r>
            <a:r>
              <a:rPr lang="nb-NO" dirty="0" smtClean="0"/>
              <a:t> </a:t>
            </a:r>
            <a:r>
              <a:rPr lang="nb-NO" dirty="0" err="1" smtClean="0"/>
              <a:t>also</a:t>
            </a:r>
            <a:r>
              <a:rPr lang="nb-NO" dirty="0" smtClean="0"/>
              <a:t> be </a:t>
            </a:r>
            <a:r>
              <a:rPr lang="nb-NO" dirty="0" err="1" smtClean="0"/>
              <a:t>authoritative</a:t>
            </a:r>
            <a:r>
              <a:rPr lang="nb-NO" dirty="0" smtClean="0"/>
              <a:t>, e.g. </a:t>
            </a:r>
            <a:r>
              <a:rPr lang="nb-NO" dirty="0" err="1" smtClean="0"/>
              <a:t>other</a:t>
            </a:r>
            <a:r>
              <a:rPr lang="nb-NO" dirty="0" smtClean="0"/>
              <a:t> national </a:t>
            </a:r>
            <a:r>
              <a:rPr lang="nb-NO" dirty="0" err="1" smtClean="0"/>
              <a:t>libraries</a:t>
            </a:r>
            <a:endParaRPr lang="nb-NO" dirty="0"/>
          </a:p>
        </p:txBody>
      </p:sp>
      <p:sp>
        <p:nvSpPr>
          <p:cNvPr id="2" name="Tittel 1"/>
          <p:cNvSpPr>
            <a:spLocks noGrp="1"/>
          </p:cNvSpPr>
          <p:nvPr>
            <p:ph type="title"/>
          </p:nvPr>
        </p:nvSpPr>
        <p:spPr/>
        <p:txBody>
          <a:bodyPr>
            <a:normAutofit fontScale="90000"/>
          </a:bodyPr>
          <a:lstStyle/>
          <a:p>
            <a:r>
              <a:rPr lang="nb-NO" dirty="0" err="1" smtClean="0"/>
              <a:t>Recommendation</a:t>
            </a:r>
            <a:r>
              <a:rPr lang="nb-NO" dirty="0" smtClean="0"/>
              <a:t>: </a:t>
            </a:r>
            <a:r>
              <a:rPr lang="nb-NO" dirty="0" err="1" smtClean="0"/>
              <a:t>Reuse</a:t>
            </a:r>
            <a:r>
              <a:rPr lang="nb-NO" dirty="0" smtClean="0"/>
              <a:t> </a:t>
            </a:r>
            <a:r>
              <a:rPr lang="nb-NO" dirty="0" err="1" smtClean="0"/>
              <a:t>of</a:t>
            </a:r>
            <a:r>
              <a:rPr lang="nb-NO" dirty="0" smtClean="0"/>
              <a:t> </a:t>
            </a:r>
            <a:r>
              <a:rPr lang="nb-NO" dirty="0" err="1" smtClean="0"/>
              <a:t>class</a:t>
            </a:r>
            <a:r>
              <a:rPr lang="nb-NO" dirty="0" smtClean="0"/>
              <a:t> </a:t>
            </a:r>
            <a:r>
              <a:rPr lang="nb-NO" dirty="0" err="1" smtClean="0"/>
              <a:t>numbers</a:t>
            </a:r>
            <a:endParaRPr lang="nb-NO" dirty="0"/>
          </a:p>
        </p:txBody>
      </p:sp>
    </p:spTree>
    <p:extLst>
      <p:ext uri="{BB962C8B-B14F-4D97-AF65-F5344CB8AC3E}">
        <p14:creationId xmlns:p14="http://schemas.microsoft.com/office/powerpoint/2010/main" val="387660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smtClean="0"/>
              <a:t>082 $a: Class </a:t>
            </a:r>
            <a:r>
              <a:rPr lang="nb-NO" dirty="0" err="1" smtClean="0"/>
              <a:t>number</a:t>
            </a:r>
            <a:r>
              <a:rPr lang="nb-NO" dirty="0" smtClean="0"/>
              <a:t> from </a:t>
            </a:r>
            <a:r>
              <a:rPr lang="nb-NO" dirty="0" err="1" smtClean="0"/>
              <a:t>authoritative</a:t>
            </a:r>
            <a:r>
              <a:rPr lang="nb-NO" dirty="0" smtClean="0"/>
              <a:t> </a:t>
            </a:r>
            <a:r>
              <a:rPr lang="nb-NO" dirty="0" err="1" smtClean="0"/>
              <a:t>source</a:t>
            </a:r>
            <a:r>
              <a:rPr lang="nb-NO" dirty="0" smtClean="0"/>
              <a:t> or original provider </a:t>
            </a:r>
            <a:r>
              <a:rPr lang="nb-NO" dirty="0" err="1" smtClean="0"/>
              <a:t>of</a:t>
            </a:r>
            <a:r>
              <a:rPr lang="nb-NO" dirty="0" smtClean="0"/>
              <a:t> </a:t>
            </a:r>
            <a:r>
              <a:rPr lang="nb-NO" dirty="0" err="1" smtClean="0"/>
              <a:t>Dewey</a:t>
            </a:r>
            <a:r>
              <a:rPr lang="nb-NO" dirty="0" smtClean="0"/>
              <a:t> </a:t>
            </a:r>
            <a:r>
              <a:rPr lang="nb-NO" dirty="0" err="1" smtClean="0"/>
              <a:t>number</a:t>
            </a:r>
            <a:endParaRPr lang="nb-NO" dirty="0" smtClean="0"/>
          </a:p>
          <a:p>
            <a:r>
              <a:rPr lang="nb-NO" dirty="0" smtClean="0"/>
              <a:t>082 $</a:t>
            </a:r>
            <a:r>
              <a:rPr lang="nb-NO" dirty="0" err="1" smtClean="0"/>
              <a:t>zb</a:t>
            </a:r>
            <a:r>
              <a:rPr lang="nb-NO" dirty="0" smtClean="0"/>
              <a:t> (NORMARC)/083 $a(MARC 21): </a:t>
            </a:r>
            <a:r>
              <a:rPr lang="nb-NO" dirty="0" err="1" smtClean="0"/>
              <a:t>Any</a:t>
            </a:r>
            <a:r>
              <a:rPr lang="nb-NO" dirty="0" smtClean="0"/>
              <a:t> </a:t>
            </a:r>
            <a:r>
              <a:rPr lang="nb-NO" dirty="0" err="1" smtClean="0"/>
              <a:t>deviation</a:t>
            </a:r>
            <a:r>
              <a:rPr lang="nb-NO" dirty="0" smtClean="0"/>
              <a:t> from main </a:t>
            </a:r>
            <a:r>
              <a:rPr lang="nb-NO" dirty="0" err="1" smtClean="0"/>
              <a:t>Dewey</a:t>
            </a:r>
            <a:r>
              <a:rPr lang="nb-NO" dirty="0" smtClean="0"/>
              <a:t> </a:t>
            </a:r>
            <a:r>
              <a:rPr lang="nb-NO" dirty="0" err="1" smtClean="0"/>
              <a:t>number</a:t>
            </a:r>
            <a:endParaRPr lang="nb-NO" dirty="0" smtClean="0"/>
          </a:p>
          <a:p>
            <a:r>
              <a:rPr lang="nb-NO" dirty="0" smtClean="0"/>
              <a:t>09X: </a:t>
            </a:r>
            <a:r>
              <a:rPr lang="nb-NO" dirty="0" err="1" smtClean="0"/>
              <a:t>Numbers</a:t>
            </a:r>
            <a:r>
              <a:rPr lang="nb-NO" dirty="0" smtClean="0"/>
              <a:t> </a:t>
            </a:r>
            <a:r>
              <a:rPr lang="nb-NO" dirty="0" err="1" smtClean="0"/>
              <a:t>that</a:t>
            </a:r>
            <a:r>
              <a:rPr lang="nb-NO" dirty="0" smtClean="0"/>
              <a:t> </a:t>
            </a:r>
            <a:r>
              <a:rPr lang="nb-NO" dirty="0" err="1" smtClean="0"/>
              <a:t>are</a:t>
            </a:r>
            <a:r>
              <a:rPr lang="nb-NO" dirty="0" smtClean="0"/>
              <a:t> not </a:t>
            </a:r>
            <a:r>
              <a:rPr lang="nb-NO" dirty="0" err="1" smtClean="0"/>
              <a:t>correct</a:t>
            </a:r>
            <a:r>
              <a:rPr lang="nb-NO" dirty="0" smtClean="0"/>
              <a:t> or </a:t>
            </a:r>
            <a:r>
              <a:rPr lang="nb-NO" dirty="0" err="1" smtClean="0"/>
              <a:t>complete</a:t>
            </a:r>
            <a:r>
              <a:rPr lang="nb-NO" dirty="0" smtClean="0"/>
              <a:t>, e.g. </a:t>
            </a:r>
            <a:r>
              <a:rPr lang="nb-NO" dirty="0" err="1" smtClean="0"/>
              <a:t>abbreviated</a:t>
            </a:r>
            <a:r>
              <a:rPr lang="nb-NO" dirty="0" smtClean="0"/>
              <a:t> </a:t>
            </a:r>
            <a:r>
              <a:rPr lang="nb-NO" dirty="0" err="1" smtClean="0"/>
              <a:t>numbers</a:t>
            </a:r>
            <a:r>
              <a:rPr lang="nb-NO" dirty="0" smtClean="0"/>
              <a:t> or </a:t>
            </a:r>
            <a:r>
              <a:rPr lang="nb-NO" dirty="0" err="1" smtClean="0"/>
              <a:t>numbers</a:t>
            </a:r>
            <a:r>
              <a:rPr lang="nb-NO" dirty="0" smtClean="0"/>
              <a:t> </a:t>
            </a:r>
            <a:r>
              <a:rPr lang="nb-NO" dirty="0" err="1" smtClean="0"/>
              <a:t>according</a:t>
            </a:r>
            <a:r>
              <a:rPr lang="nb-NO" dirty="0" smtClean="0"/>
              <a:t> to </a:t>
            </a:r>
            <a:r>
              <a:rPr lang="nb-NO" dirty="0" err="1" smtClean="0"/>
              <a:t>local</a:t>
            </a:r>
            <a:r>
              <a:rPr lang="nb-NO" dirty="0" smtClean="0"/>
              <a:t> </a:t>
            </a:r>
            <a:r>
              <a:rPr lang="nb-NO" dirty="0" err="1" smtClean="0"/>
              <a:t>practice</a:t>
            </a:r>
            <a:r>
              <a:rPr lang="nb-NO" dirty="0" smtClean="0"/>
              <a:t> </a:t>
            </a:r>
            <a:endParaRPr lang="nb-NO" dirty="0"/>
          </a:p>
          <a:p>
            <a:pPr marL="0" indent="0">
              <a:buNone/>
            </a:pPr>
            <a:endParaRPr lang="nb-NO" dirty="0"/>
          </a:p>
        </p:txBody>
      </p:sp>
      <p:sp>
        <p:nvSpPr>
          <p:cNvPr id="2" name="Tittel 1"/>
          <p:cNvSpPr>
            <a:spLocks noGrp="1"/>
          </p:cNvSpPr>
          <p:nvPr>
            <p:ph type="title"/>
          </p:nvPr>
        </p:nvSpPr>
        <p:spPr/>
        <p:txBody>
          <a:bodyPr>
            <a:normAutofit fontScale="90000"/>
          </a:bodyPr>
          <a:lstStyle/>
          <a:p>
            <a:r>
              <a:rPr lang="nb-NO" dirty="0" err="1" smtClean="0"/>
              <a:t>Recommendation</a:t>
            </a:r>
            <a:r>
              <a:rPr lang="nb-NO" dirty="0"/>
              <a:t> </a:t>
            </a:r>
            <a:r>
              <a:rPr lang="nb-NO" dirty="0" smtClean="0"/>
              <a:t>on </a:t>
            </a:r>
            <a:r>
              <a:rPr lang="nb-NO" dirty="0" err="1"/>
              <a:t>u</a:t>
            </a:r>
            <a:r>
              <a:rPr lang="nb-NO" dirty="0" err="1" smtClean="0"/>
              <a:t>se</a:t>
            </a:r>
            <a:r>
              <a:rPr lang="nb-NO" dirty="0" smtClean="0"/>
              <a:t> </a:t>
            </a:r>
            <a:r>
              <a:rPr lang="nb-NO" dirty="0" err="1" smtClean="0"/>
              <a:t>of</a:t>
            </a:r>
            <a:r>
              <a:rPr lang="nb-NO" dirty="0" smtClean="0"/>
              <a:t> MARC </a:t>
            </a:r>
            <a:r>
              <a:rPr lang="nb-NO" dirty="0" err="1" smtClean="0"/>
              <a:t>fields</a:t>
            </a:r>
            <a:endParaRPr lang="nb-NO" dirty="0"/>
          </a:p>
        </p:txBody>
      </p:sp>
    </p:spTree>
    <p:extLst>
      <p:ext uri="{BB962C8B-B14F-4D97-AF65-F5344CB8AC3E}">
        <p14:creationId xmlns:p14="http://schemas.microsoft.com/office/powerpoint/2010/main" val="3676387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smtClean="0"/>
              <a:t>$2 5/nor</a:t>
            </a:r>
          </a:p>
          <a:p>
            <a:r>
              <a:rPr lang="nb-NO" dirty="0" smtClean="0"/>
              <a:t>$2 21</a:t>
            </a:r>
          </a:p>
          <a:p>
            <a:r>
              <a:rPr lang="nb-NO" dirty="0" smtClean="0"/>
              <a:t>$2 23 and $2 23/nor</a:t>
            </a:r>
          </a:p>
          <a:p>
            <a:pPr marL="0" indent="0">
              <a:buNone/>
            </a:pPr>
            <a:endParaRPr lang="nb-NO" dirty="0"/>
          </a:p>
        </p:txBody>
      </p:sp>
      <p:sp>
        <p:nvSpPr>
          <p:cNvPr id="2" name="Tittel 1"/>
          <p:cNvSpPr>
            <a:spLocks noGrp="1"/>
          </p:cNvSpPr>
          <p:nvPr>
            <p:ph type="title"/>
          </p:nvPr>
        </p:nvSpPr>
        <p:spPr/>
        <p:txBody>
          <a:bodyPr>
            <a:normAutofit fontScale="90000"/>
          </a:bodyPr>
          <a:lstStyle/>
          <a:p>
            <a:r>
              <a:rPr lang="nb-NO" dirty="0" err="1" smtClean="0"/>
              <a:t>Recommendation</a:t>
            </a:r>
            <a:r>
              <a:rPr lang="nb-NO" dirty="0" smtClean="0"/>
              <a:t>: </a:t>
            </a:r>
            <a:r>
              <a:rPr lang="nb-NO" dirty="0" err="1" smtClean="0"/>
              <a:t>Recording</a:t>
            </a:r>
            <a:r>
              <a:rPr lang="nb-NO" dirty="0" smtClean="0"/>
              <a:t> </a:t>
            </a:r>
            <a:r>
              <a:rPr lang="nb-NO" dirty="0" err="1" smtClean="0"/>
              <a:t>of</a:t>
            </a:r>
            <a:r>
              <a:rPr lang="nb-NO" dirty="0" smtClean="0"/>
              <a:t> </a:t>
            </a:r>
            <a:r>
              <a:rPr lang="nb-NO" dirty="0" err="1" smtClean="0"/>
              <a:t>edition</a:t>
            </a:r>
            <a:endParaRPr lang="nb-NO" dirty="0"/>
          </a:p>
        </p:txBody>
      </p:sp>
    </p:spTree>
    <p:extLst>
      <p:ext uri="{BB962C8B-B14F-4D97-AF65-F5344CB8AC3E}">
        <p14:creationId xmlns:p14="http://schemas.microsoft.com/office/powerpoint/2010/main" val="21119325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nneskelig">
  <a:themeElements>
    <a:clrScheme name="Menneskelig">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nneskelig">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Menneskelig">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2360</TotalTime>
  <Words>2502</Words>
  <Application>Microsoft Office PowerPoint</Application>
  <PresentationFormat>Affichage à l'écran (4:3)</PresentationFormat>
  <Paragraphs>309</Paragraphs>
  <Slides>33</Slides>
  <Notes>15</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Menneskelig</vt:lpstr>
      <vt:lpstr>Sharing classification data in Norway : cooperation and reuse </vt:lpstr>
      <vt:lpstr>Overview</vt:lpstr>
      <vt:lpstr>Use of Dewey in Norway</vt:lpstr>
      <vt:lpstr>Who classifies? </vt:lpstr>
      <vt:lpstr>The role of the National Library</vt:lpstr>
      <vt:lpstr>Recommendation: Level of classification</vt:lpstr>
      <vt:lpstr>Recommendation: Reuse of class numbers</vt:lpstr>
      <vt:lpstr>Recommendation on use of MARC fields</vt:lpstr>
      <vt:lpstr>Recommendation: Recording of edition</vt:lpstr>
      <vt:lpstr>Recommendation: Class number vs. call number</vt:lpstr>
      <vt:lpstr>Recommendation: Number building</vt:lpstr>
      <vt:lpstr>Current situation and role of National Library</vt:lpstr>
      <vt:lpstr>Distribution of built numbers (1)</vt:lpstr>
      <vt:lpstr>Distribution of built numbers (2)</vt:lpstr>
      <vt:lpstr>Présentation PowerPoint</vt:lpstr>
      <vt:lpstr>The BIBSYS consortium</vt:lpstr>
      <vt:lpstr>Classification policy</vt:lpstr>
      <vt:lpstr>Which rules apply?</vt:lpstr>
      <vt:lpstr>University of Oslo</vt:lpstr>
      <vt:lpstr>Surveys – how is Dewey used?</vt:lpstr>
      <vt:lpstr>Survey on classification practice</vt:lpstr>
      <vt:lpstr>Survey on classification practice</vt:lpstr>
      <vt:lpstr>Survey on classification practice</vt:lpstr>
      <vt:lpstr>Comparative study</vt:lpstr>
      <vt:lpstr>Results</vt:lpstr>
      <vt:lpstr>Results</vt:lpstr>
      <vt:lpstr>Comparison with National Library class numbers</vt:lpstr>
      <vt:lpstr>Recommendations from the UiO Dewey Committee</vt:lpstr>
      <vt:lpstr>So where are we now?</vt:lpstr>
      <vt:lpstr>Cooperation within the BIBSYS consortium</vt:lpstr>
      <vt:lpstr>Number building</vt:lpstr>
      <vt:lpstr>Over time</vt:lpstr>
      <vt:lpstr>Summing up</vt:lpstr>
    </vt:vector>
  </TitlesOfParts>
  <Company>Nasjonalbiblioteket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Ingebjørg Rype</dc:creator>
  <cp:lastModifiedBy>Jean MAURY</cp:lastModifiedBy>
  <cp:revision>122</cp:revision>
  <cp:lastPrinted>2017-06-22T07:17:08Z</cp:lastPrinted>
  <dcterms:created xsi:type="dcterms:W3CDTF">2017-05-26T10:00:31Z</dcterms:created>
  <dcterms:modified xsi:type="dcterms:W3CDTF">2017-06-27T09:05:39Z</dcterms:modified>
</cp:coreProperties>
</file>