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885" r:id="rId2"/>
    <p:sldMasterId id="2147483895" r:id="rId3"/>
    <p:sldMasterId id="2147483905" r:id="rId4"/>
  </p:sldMasterIdLst>
  <p:notesMasterIdLst>
    <p:notesMasterId r:id="rId35"/>
  </p:notesMasterIdLst>
  <p:sldIdLst>
    <p:sldId id="268" r:id="rId5"/>
    <p:sldId id="299" r:id="rId6"/>
    <p:sldId id="293" r:id="rId7"/>
    <p:sldId id="294" r:id="rId8"/>
    <p:sldId id="288" r:id="rId9"/>
    <p:sldId id="286" r:id="rId10"/>
    <p:sldId id="295" r:id="rId11"/>
    <p:sldId id="289" r:id="rId12"/>
    <p:sldId id="291" r:id="rId13"/>
    <p:sldId id="313" r:id="rId14"/>
    <p:sldId id="308" r:id="rId15"/>
    <p:sldId id="307" r:id="rId16"/>
    <p:sldId id="300" r:id="rId17"/>
    <p:sldId id="301" r:id="rId18"/>
    <p:sldId id="302" r:id="rId19"/>
    <p:sldId id="309" r:id="rId20"/>
    <p:sldId id="303" r:id="rId21"/>
    <p:sldId id="266" r:id="rId22"/>
    <p:sldId id="296" r:id="rId23"/>
    <p:sldId id="267" r:id="rId24"/>
    <p:sldId id="274" r:id="rId25"/>
    <p:sldId id="305" r:id="rId26"/>
    <p:sldId id="283" r:id="rId27"/>
    <p:sldId id="275" r:id="rId28"/>
    <p:sldId id="278" r:id="rId29"/>
    <p:sldId id="277" r:id="rId30"/>
    <p:sldId id="292" r:id="rId31"/>
    <p:sldId id="306" r:id="rId32"/>
    <p:sldId id="312" r:id="rId33"/>
    <p:sldId id="311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E" initials="E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43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1325" autoAdjust="0"/>
  </p:normalViewPr>
  <p:slideViewPr>
    <p:cSldViewPr snapToGrid="0">
      <p:cViewPr varScale="1">
        <p:scale>
          <a:sx n="58" d="100"/>
          <a:sy n="58" d="100"/>
        </p:scale>
        <p:origin x="72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Cecilia%20lokalt\Dewey\Deweyexport_2016043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Har!$D$7:$D$9</c:f>
              <c:strCache>
                <c:ptCount val="3"/>
                <c:pt idx="0">
                  <c:v>SAB</c:v>
                </c:pt>
                <c:pt idx="1">
                  <c:v>Dewey</c:v>
                </c:pt>
                <c:pt idx="2">
                  <c:v>Både SAB och Dewey</c:v>
                </c:pt>
              </c:strCache>
            </c:strRef>
          </c:cat>
          <c:val>
            <c:numRef>
              <c:f>Har!$E$7:$E$9</c:f>
              <c:numCache>
                <c:formatCode>0%</c:formatCode>
                <c:ptCount val="3"/>
                <c:pt idx="0">
                  <c:v>0.88</c:v>
                </c:pt>
                <c:pt idx="1">
                  <c:v>0.01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5-4B2C-827A-9761AF9C490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chemeClr val="tx1"/>
          </a:solidFill>
          <a:latin typeface="Gill Sans MT" panose="020B0502020104020203" pitchFamily="34" charset="0"/>
        </a:defRPr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DF53-3A49-914A-AC82-BE22292B832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4C93-831D-8245-9C1C-EAB8584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C3B19-4FA0-48C5-8DF8-5DE3548661FE}" type="slidenum">
              <a:rPr lang="sv-SE" altLang="sv-SE"/>
              <a:pPr/>
              <a:t>4</a:t>
            </a:fld>
            <a:endParaRPr lang="sv-SE" altLang="sv-SE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4227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B88F14-9355-4EA7-82D0-DCF8B678C647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Vid </a:t>
            </a:r>
            <a:r>
              <a:rPr lang="sv-SE" dirty="0" smtClean="0">
                <a:effectLst/>
              </a:rPr>
              <a:t> </a:t>
            </a:r>
          </a:p>
          <a:p>
            <a:r>
              <a:rPr lang="sv-SE" dirty="0" smtClean="0">
                <a:effectLst/>
              </a:rPr>
              <a:t> </a:t>
            </a:r>
          </a:p>
          <a:p>
            <a:r>
              <a:rPr lang="sv-SE" b="0" dirty="0" smtClean="0">
                <a:effectLst/>
              </a:rPr>
              <a:t>635.9/33-635.9/38</a:t>
            </a:r>
            <a:r>
              <a:rPr lang="sv-SE" b="0" baseline="0" dirty="0" smtClean="0">
                <a:effectLst/>
              </a:rPr>
              <a:t>   </a:t>
            </a:r>
            <a:r>
              <a:rPr lang="sv-SE" b="0" dirty="0" err="1" smtClean="0">
                <a:effectLst/>
              </a:rPr>
              <a:t>Taxonomic</a:t>
            </a:r>
            <a:r>
              <a:rPr lang="sv-SE" b="0" dirty="0" smtClean="0">
                <a:effectLst/>
              </a:rPr>
              <a:t> </a:t>
            </a:r>
            <a:r>
              <a:rPr lang="sv-SE" b="0" dirty="0" err="1" smtClean="0">
                <a:effectLst/>
              </a:rPr>
              <a:t>groupings</a:t>
            </a:r>
            <a:r>
              <a:rPr lang="sv-SE" b="0" dirty="0" smtClean="0">
                <a:effectLst/>
              </a:rPr>
              <a:t> hittar man anvisning om hur man ska bygga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0C509-D668-496A-AB3B-53FFF03894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3C56-CEC4-409D-B89B-5CFAA7505E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454F5EC-0DB6-4AB4-96CC-8977D6A5A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6590247E-7C22-0E4F-BF31-0B1B29FF2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1970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41AF7282-A216-794E-826A-4A732898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93626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1231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878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87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359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46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15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827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784D8C65-4190-234E-82D4-DFE1B760A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6951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EF1FE1C-AAD0-694F-9254-7FA922E6C4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258342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D244E68-DEF3-D64A-BD1C-D8D05E94F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4833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9565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507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40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74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00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107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18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EF62F46D-85C7-E14E-9282-9758A0FD3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795185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89024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951745"/>
            <a:ext cx="9988550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3DB1317F-424C-0B46-8F86-70D443C17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94564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1590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89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273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419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584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030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647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199"/>
            <a:ext cx="9744000" cy="37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800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5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z="1067" smtClean="0"/>
              <a:t>Sidnummer </a:t>
            </a:r>
            <a:fld id="{1EF22DC9-761D-41F9-AA5F-851485B82D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543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06575"/>
            <a:ext cx="5591174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4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4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6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197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FA4D633-01E7-4A16-892B-E335FFC7F30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0055"/>
            <a:ext cx="971517" cy="1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84" r:id="rId2"/>
    <p:sldLayoutId id="2147483692" r:id="rId3"/>
    <p:sldLayoutId id="2147483694" r:id="rId4"/>
    <p:sldLayoutId id="2147483693" r:id="rId5"/>
    <p:sldLayoutId id="2147483696" r:id="rId6"/>
    <p:sldLayoutId id="2147483697" r:id="rId7"/>
    <p:sldLayoutId id="2147483698" r:id="rId8"/>
    <p:sldLayoutId id="214748369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F15803-B737-4B0E-A49C-5C05B61638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07137"/>
            <a:ext cx="971518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5635CD1-07A0-4C8A-97EA-A15AB484F66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1040"/>
            <a:ext cx="971518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F4F384-B26D-4D18-B2DC-DCEA1EE8A5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3" y="5410055"/>
            <a:ext cx="971517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ewey@kb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http://www.slainte.org.uk/edug/graphics/edugbanner.gif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2B7ED-172F-4F98-BD71-FDFA47AB1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The Swedish </a:t>
            </a:r>
            <a:r>
              <a:rPr lang="sv-SE" dirty="0" err="1" smtClean="0"/>
              <a:t>WebDewey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ADC7E7-F0B1-4F73-8E0E-C2E4F6A05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/>
              <a:t>– </a:t>
            </a:r>
            <a:r>
              <a:rPr lang="sv-SE" dirty="0" smtClean="0"/>
              <a:t>a mixed </a:t>
            </a:r>
            <a:r>
              <a:rPr lang="sv-SE" dirty="0" err="1" smtClean="0"/>
              <a:t>translation</a:t>
            </a:r>
            <a:r>
              <a:rPr lang="sv-SE" dirty="0" smtClean="0"/>
              <a:t> or a mixed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translation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725715" y="5849257"/>
            <a:ext cx="4524148" cy="872219"/>
          </a:xfrm>
        </p:spPr>
        <p:txBody>
          <a:bodyPr/>
          <a:lstStyle/>
          <a:p>
            <a:r>
              <a:rPr lang="sv-SE" dirty="0" smtClean="0"/>
              <a:t>Harriet Aagaard</a:t>
            </a:r>
          </a:p>
          <a:p>
            <a:r>
              <a:rPr lang="sv-SE" dirty="0" smtClean="0"/>
              <a:t>EDUG 2019</a:t>
            </a:r>
            <a:endParaRPr lang="sv-SE" dirty="0"/>
          </a:p>
        </p:txBody>
      </p:sp>
      <p:pic>
        <p:nvPicPr>
          <p:cNvPr id="6" name="Picture 2" descr="MC9000158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3524586"/>
            <a:ext cx="2882263" cy="23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4100" name="Picture 4" descr="Bildresultat fÃ¶r sveriges kommu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3" y="197215"/>
            <a:ext cx="3047999" cy="67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 6"/>
          <p:cNvSpPr/>
          <p:nvPr/>
        </p:nvSpPr>
        <p:spPr>
          <a:xfrm>
            <a:off x="4339389" y="197215"/>
            <a:ext cx="2490536" cy="270640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4105275" y="6534150"/>
            <a:ext cx="161925" cy="114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4339389" y="5772150"/>
            <a:ext cx="61161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591175" y="4791075"/>
            <a:ext cx="45719" cy="45719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5636894" y="4638675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362575" y="3314700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1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en-US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" r="19414" b="-1"/>
          <a:stretch/>
        </p:blipFill>
        <p:spPr>
          <a:xfrm>
            <a:off x="1494507" y="418232"/>
            <a:ext cx="8786451" cy="6120680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5" name="Platshållare för innehåll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0732" y="2643639"/>
            <a:ext cx="4451741" cy="33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Nationell standard -  fiction (</a:t>
            </a:r>
            <a:r>
              <a:rPr lang="sv-SE" dirty="0" err="1" smtClean="0"/>
              <a:t>adults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en-US"/>
          </a:p>
        </p:txBody>
      </p:sp>
      <p:sp>
        <p:nvSpPr>
          <p:cNvPr id="5" name="Rektangel med rundade hörn 4"/>
          <p:cNvSpPr/>
          <p:nvPr/>
        </p:nvSpPr>
        <p:spPr>
          <a:xfrm>
            <a:off x="1130361" y="2218669"/>
            <a:ext cx="1217017" cy="20162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>
                <a:solidFill>
                  <a:schemeClr val="tx1"/>
                </a:solidFill>
              </a:rPr>
              <a:t>Roman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2730781" y="2219004"/>
            <a:ext cx="1218439" cy="2016224"/>
          </a:xfrm>
          <a:prstGeom prst="roundRect">
            <a:avLst>
              <a:gd name="adj" fmla="val 1902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>
                <a:solidFill>
                  <a:schemeClr val="tx1"/>
                </a:solidFill>
              </a:rPr>
              <a:t>Novell</a:t>
            </a:r>
          </a:p>
          <a:p>
            <a:pPr algn="ctr"/>
            <a:r>
              <a:rPr lang="sv-SE" dirty="0" err="1">
                <a:solidFill>
                  <a:schemeClr val="tx1"/>
                </a:solidFill>
              </a:rPr>
              <a:t>eng</a:t>
            </a:r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13" name="Rektangel med rundade hörn 12"/>
          <p:cNvSpPr/>
          <p:nvPr/>
        </p:nvSpPr>
        <p:spPr>
          <a:xfrm>
            <a:off x="4332623" y="2218669"/>
            <a:ext cx="1368152" cy="20162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>
                <a:solidFill>
                  <a:schemeClr val="tx1"/>
                </a:solidFill>
              </a:rPr>
              <a:t>Drama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STR</a:t>
            </a:r>
          </a:p>
          <a:p>
            <a:pPr algn="ctr"/>
            <a:endParaRPr lang="sv-SE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6084178" y="2218669"/>
            <a:ext cx="1275796" cy="20162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>
                <a:solidFill>
                  <a:schemeClr val="tx1"/>
                </a:solidFill>
              </a:rPr>
              <a:t>Poesi</a:t>
            </a:r>
          </a:p>
          <a:p>
            <a:pPr algn="ctr"/>
            <a:r>
              <a:rPr lang="sv-SE" dirty="0" err="1">
                <a:solidFill>
                  <a:schemeClr val="tx1"/>
                </a:solidFill>
              </a:rPr>
              <a:t>fre</a:t>
            </a:r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STR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189719" y="4797152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Serier enligt DDK</a:t>
            </a:r>
          </a:p>
          <a:p>
            <a:r>
              <a:rPr lang="sv-SE" sz="2000" dirty="0"/>
              <a:t>741.5    Serieromaner, Seriemagasin </a:t>
            </a:r>
          </a:p>
          <a:p>
            <a:r>
              <a:rPr lang="sv-SE" sz="2000" dirty="0"/>
              <a:t>741.56  Tecknade serier (</a:t>
            </a:r>
            <a:r>
              <a:rPr lang="sv-SE" sz="2000" dirty="0" err="1"/>
              <a:t>Comics</a:t>
            </a:r>
            <a:r>
              <a:rPr lang="sv-SE" sz="2000" dirty="0"/>
              <a:t>, </a:t>
            </a:r>
            <a:r>
              <a:rPr lang="sv-SE" sz="2000" dirty="0" err="1"/>
              <a:t>Cartoons</a:t>
            </a:r>
            <a:r>
              <a:rPr lang="sv-SE" sz="2000" dirty="0"/>
              <a:t>)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565666" y="2288062"/>
            <a:ext cx="30963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Helt efter språkkod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Inga gemensam genrer för märkning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72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Mixed </a:t>
            </a:r>
            <a:r>
              <a:rPr lang="sv-SE" dirty="0" err="1" smtClean="0"/>
              <a:t>translation</a:t>
            </a:r>
            <a:r>
              <a:rPr lang="sv-SE" dirty="0" smtClean="0"/>
              <a:t> - </a:t>
            </a:r>
            <a:r>
              <a:rPr lang="sv-SE" dirty="0" err="1" smtClean="0"/>
              <a:t>cataloguers</a:t>
            </a:r>
            <a:endParaRPr lang="sv-SE" dirty="0"/>
          </a:p>
        </p:txBody>
      </p:sp>
      <p:pic>
        <p:nvPicPr>
          <p:cNvPr id="4" name="Snagit_PPT1C3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4" y="1978269"/>
            <a:ext cx="7942857" cy="392380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Snagit_PPT2AD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1334901"/>
            <a:ext cx="5206856" cy="262173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11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Searching</a:t>
            </a:r>
            <a:r>
              <a:rPr lang="sv-SE" dirty="0" smtClean="0"/>
              <a:t> the Swedish </a:t>
            </a:r>
            <a:r>
              <a:rPr lang="sv-SE" dirty="0" err="1" smtClean="0"/>
              <a:t>WebDewey</a:t>
            </a:r>
            <a:endParaRPr lang="sv-SE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96440"/>
            <a:ext cx="8905875" cy="33835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err="1" smtClean="0"/>
              <a:t>Browse</a:t>
            </a:r>
            <a:r>
              <a:rPr lang="sv-SE" sz="2000" dirty="0" smtClean="0"/>
              <a:t> the Swedish index</a:t>
            </a:r>
            <a:endParaRPr lang="sv-SE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smtClean="0"/>
              <a:t>Change to SAO </a:t>
            </a:r>
            <a:r>
              <a:rPr lang="sv-SE" sz="2000" dirty="0"/>
              <a:t>(Svenska ämnesord) </a:t>
            </a:r>
            <a:r>
              <a:rPr lang="sv-SE" sz="2000" dirty="0" err="1" smtClean="0"/>
              <a:t>if</a:t>
            </a:r>
            <a:r>
              <a:rPr lang="sv-SE" sz="2000" dirty="0"/>
              <a:t> </a:t>
            </a:r>
            <a:r>
              <a:rPr lang="sv-SE" sz="2000" dirty="0" err="1" smtClean="0"/>
              <a:t>you</a:t>
            </a:r>
            <a:r>
              <a:rPr lang="sv-SE" sz="2000" dirty="0" smtClean="0"/>
              <a:t> do not get </a:t>
            </a:r>
            <a:r>
              <a:rPr lang="sv-SE" sz="2000" dirty="0" err="1" smtClean="0"/>
              <a:t>good</a:t>
            </a:r>
            <a:r>
              <a:rPr lang="sv-SE" sz="2000" dirty="0" smtClean="0"/>
              <a:t> </a:t>
            </a:r>
            <a:r>
              <a:rPr lang="sv-SE" sz="2000" dirty="0" err="1" smtClean="0"/>
              <a:t>results</a:t>
            </a:r>
            <a:endParaRPr lang="sv-SE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smtClean="0"/>
              <a:t>Go to the English index</a:t>
            </a:r>
            <a:endParaRPr lang="sv-SE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smtClean="0"/>
              <a:t>Change to LCSH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do not get </a:t>
            </a:r>
            <a:r>
              <a:rPr lang="sv-SE" sz="2000" dirty="0" err="1" smtClean="0"/>
              <a:t>good</a:t>
            </a:r>
            <a:r>
              <a:rPr lang="sv-SE" sz="2000" dirty="0" smtClean="0"/>
              <a:t> </a:t>
            </a:r>
            <a:r>
              <a:rPr lang="sv-SE" sz="2000" dirty="0" err="1" smtClean="0"/>
              <a:t>results</a:t>
            </a:r>
            <a:endParaRPr lang="sv-SE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smtClean="0"/>
              <a:t>Try simple </a:t>
            </a:r>
            <a:r>
              <a:rPr lang="sv-SE" sz="2000" dirty="0" err="1" smtClean="0"/>
              <a:t>search</a:t>
            </a:r>
            <a:endParaRPr lang="sv-SE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2000" dirty="0" smtClean="0"/>
              <a:t>Go to </a:t>
            </a:r>
            <a:r>
              <a:rPr lang="sv-SE" sz="2000" dirty="0" err="1" smtClean="0"/>
              <a:t>advanced</a:t>
            </a:r>
            <a:r>
              <a:rPr lang="sv-SE" sz="2000" dirty="0" smtClean="0"/>
              <a:t> </a:t>
            </a:r>
            <a:r>
              <a:rPr lang="sv-SE" sz="2000" dirty="0" err="1" smtClean="0"/>
              <a:t>search</a:t>
            </a:r>
            <a:endParaRPr lang="sv-SE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sv-SE" sz="2000" dirty="0"/>
          </a:p>
          <a:p>
            <a:pPr marL="0" indent="0">
              <a:buNone/>
              <a:defRPr/>
            </a:pPr>
            <a:endParaRPr lang="sv-SE" sz="200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39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 </a:t>
            </a:r>
            <a:r>
              <a:rPr lang="sv-SE" dirty="0" err="1" smtClean="0"/>
              <a:t>users</a:t>
            </a:r>
            <a:r>
              <a:rPr lang="sv-SE" dirty="0" smtClean="0"/>
              <a:t> - </a:t>
            </a:r>
            <a:r>
              <a:rPr lang="sv-SE" dirty="0" err="1" smtClean="0"/>
              <a:t>WebDeweySearch</a:t>
            </a:r>
            <a:endParaRPr lang="sv-SE" dirty="0"/>
          </a:p>
        </p:txBody>
      </p:sp>
      <p:pic>
        <p:nvPicPr>
          <p:cNvPr id="4" name="Snagit_PPT4E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8056"/>
            <a:ext cx="6257198" cy="46127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7942729" y="2079812"/>
            <a:ext cx="310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Glass = </a:t>
            </a:r>
            <a:r>
              <a:rPr lang="sv-SE" sz="2000" dirty="0" err="1" smtClean="0"/>
              <a:t>Ice</a:t>
            </a:r>
            <a:r>
              <a:rPr lang="sv-SE" sz="2000" dirty="0" smtClean="0"/>
              <a:t> </a:t>
            </a:r>
            <a:r>
              <a:rPr lang="sv-SE" sz="2000" dirty="0" err="1" smtClean="0"/>
              <a:t>cream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246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200" y="736600"/>
            <a:ext cx="10716820" cy="1108075"/>
          </a:xfrm>
        </p:spPr>
        <p:txBody>
          <a:bodyPr/>
          <a:lstStyle/>
          <a:p>
            <a:r>
              <a:rPr lang="sv-SE" dirty="0" err="1" smtClean="0"/>
              <a:t>Published</a:t>
            </a:r>
            <a:r>
              <a:rPr lang="sv-SE" dirty="0" smtClean="0"/>
              <a:t> </a:t>
            </a:r>
            <a:r>
              <a:rPr lang="sv-SE" dirty="0" err="1" smtClean="0"/>
              <a:t>records</a:t>
            </a:r>
            <a:r>
              <a:rPr lang="sv-SE" dirty="0" smtClean="0"/>
              <a:t> &amp; </a:t>
            </a:r>
            <a:r>
              <a:rPr lang="sv-SE" dirty="0" err="1" smtClean="0"/>
              <a:t>automatically</a:t>
            </a:r>
            <a:r>
              <a:rPr lang="sv-SE" dirty="0" smtClean="0"/>
              <a:t> </a:t>
            </a:r>
            <a:r>
              <a:rPr lang="sv-SE" dirty="0" err="1" smtClean="0"/>
              <a:t>published</a:t>
            </a:r>
            <a:endParaRPr lang="sv-SE" dirty="0"/>
          </a:p>
        </p:txBody>
      </p:sp>
      <p:pic>
        <p:nvPicPr>
          <p:cNvPr id="3" name="Snagit_PPTBC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3" y="1966969"/>
            <a:ext cx="9311136" cy="4891031"/>
          </a:xfrm>
          <a:prstGeom prst="rect">
            <a:avLst/>
          </a:prstGeom>
        </p:spPr>
      </p:pic>
      <p:pic>
        <p:nvPicPr>
          <p:cNvPr id="4" name="Snagit_PPTF6C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1" y="3415525"/>
            <a:ext cx="7137609" cy="344247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2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Mixed 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translation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8" y="2666545"/>
            <a:ext cx="6298921" cy="40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But</a:t>
            </a:r>
            <a:r>
              <a:rPr lang="sv-SE" dirty="0" smtClean="0"/>
              <a:t> not all </a:t>
            </a:r>
            <a:r>
              <a:rPr lang="sv-SE" dirty="0" err="1" smtClean="0"/>
              <a:t>numbers</a:t>
            </a:r>
            <a:r>
              <a:rPr lang="sv-SE" dirty="0" smtClean="0"/>
              <a:t> – a problem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Snagit_PPT3A6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33" y="1629000"/>
            <a:ext cx="5133333" cy="3600000"/>
          </a:xfrm>
          <a:prstGeom prst="rect">
            <a:avLst/>
          </a:prstGeom>
        </p:spPr>
      </p:pic>
      <p:pic>
        <p:nvPicPr>
          <p:cNvPr id="4" name="Snagit_PPTB01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870"/>
          <a:stretch/>
        </p:blipFill>
        <p:spPr>
          <a:xfrm>
            <a:off x="716280" y="1661159"/>
            <a:ext cx="10711740" cy="5060315"/>
          </a:xfrm>
          <a:prstGeom prst="rect">
            <a:avLst/>
          </a:prstGeom>
        </p:spPr>
      </p:pic>
      <p:pic>
        <p:nvPicPr>
          <p:cNvPr id="9" name="Snagit_PPT3A6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14" y="2809875"/>
            <a:ext cx="6219304" cy="436159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to be </a:t>
            </a:r>
            <a:r>
              <a:rPr lang="sv-SE" dirty="0" err="1" smtClean="0"/>
              <a:t>published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8" name="Snagit_PPT94D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8" y="1664469"/>
            <a:ext cx="9319156" cy="470140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Snagit_PPTC4F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03" y="2657382"/>
            <a:ext cx="7285714" cy="43333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3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36600"/>
            <a:ext cx="10589820" cy="924559"/>
          </a:xfrm>
        </p:spPr>
        <p:txBody>
          <a:bodyPr/>
          <a:lstStyle/>
          <a:p>
            <a:r>
              <a:rPr lang="sv-SE" altLang="sv-SE" dirty="0" err="1" smtClean="0"/>
              <a:t>Classification</a:t>
            </a:r>
            <a:r>
              <a:rPr lang="sv-SE" altLang="sv-SE" dirty="0" smtClean="0"/>
              <a:t> in Sweden - </a:t>
            </a:r>
            <a:r>
              <a:rPr lang="sv-SE" altLang="sv-SE" dirty="0" err="1" smtClean="0"/>
              <a:t>history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Tx/>
            </a:pPr>
            <a:r>
              <a:rPr lang="sv-SE" altLang="sv-SE" sz="2000" dirty="0" smtClean="0"/>
              <a:t>1917 </a:t>
            </a:r>
            <a:br>
              <a:rPr lang="sv-SE" altLang="sv-SE" sz="2000" dirty="0" smtClean="0"/>
            </a:br>
            <a:r>
              <a:rPr lang="sv-SE" altLang="sv-SE" sz="2000" dirty="0" smtClean="0"/>
              <a:t>Decision to </a:t>
            </a:r>
            <a:r>
              <a:rPr lang="sv-SE" altLang="sv-SE" sz="2000" dirty="0" err="1" smtClean="0"/>
              <a:t>develope</a:t>
            </a:r>
            <a:r>
              <a:rPr lang="sv-SE" altLang="sv-SE" sz="2000" dirty="0" smtClean="0"/>
              <a:t> a national Swedish </a:t>
            </a:r>
            <a:r>
              <a:rPr lang="sv-SE" altLang="sv-SE" sz="2000" dirty="0" err="1" smtClean="0"/>
              <a:t>Classification</a:t>
            </a:r>
            <a:r>
              <a:rPr lang="sv-SE" altLang="sv-SE" sz="2000" dirty="0" smtClean="0"/>
              <a:t> System (SAB)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 smtClean="0"/>
              <a:t>1921 – 1st edition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 smtClean="0"/>
              <a:t>1920-1930</a:t>
            </a:r>
            <a:br>
              <a:rPr lang="sv-SE" altLang="sv-SE" sz="2000" dirty="0" smtClean="0"/>
            </a:br>
            <a:r>
              <a:rPr lang="sv-SE" altLang="sv-SE" sz="2000" dirty="0" smtClean="0"/>
              <a:t>SAB is </a:t>
            </a:r>
            <a:r>
              <a:rPr lang="sv-SE" altLang="sv-SE" sz="2000" dirty="0" err="1" smtClean="0"/>
              <a:t>adopted</a:t>
            </a:r>
            <a:r>
              <a:rPr lang="sv-SE" altLang="sv-SE" sz="2000" dirty="0" smtClean="0"/>
              <a:t> by public </a:t>
            </a:r>
            <a:r>
              <a:rPr lang="sv-SE" altLang="sv-SE" sz="2000" dirty="0" err="1" smtClean="0"/>
              <a:t>libraries</a:t>
            </a:r>
            <a:r>
              <a:rPr lang="sv-SE" altLang="sv-SE" sz="2000" dirty="0" smtClean="0"/>
              <a:t> and the national </a:t>
            </a:r>
            <a:r>
              <a:rPr lang="sv-SE" altLang="sv-SE" sz="2000" dirty="0" err="1" smtClean="0"/>
              <a:t>bibliography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 smtClean="0"/>
              <a:t>1950-1970</a:t>
            </a:r>
            <a:br>
              <a:rPr lang="sv-SE" altLang="sv-SE" sz="2000" dirty="0" smtClean="0"/>
            </a:br>
            <a:r>
              <a:rPr lang="sv-SE" altLang="sv-SE" sz="2000" dirty="0" smtClean="0"/>
              <a:t>The National </a:t>
            </a:r>
            <a:r>
              <a:rPr lang="sv-SE" altLang="sv-SE" sz="2000" dirty="0" err="1" smtClean="0"/>
              <a:t>library</a:t>
            </a:r>
            <a:r>
              <a:rPr lang="sv-SE" altLang="sv-SE" sz="2000" dirty="0" smtClean="0"/>
              <a:t> and </a:t>
            </a:r>
            <a:r>
              <a:rPr lang="sv-SE" altLang="sv-SE" sz="2000" dirty="0" err="1" smtClean="0"/>
              <a:t>university</a:t>
            </a:r>
            <a:r>
              <a:rPr lang="sv-SE" altLang="sv-SE" sz="2000" dirty="0" smtClean="0"/>
              <a:t> </a:t>
            </a:r>
            <a:r>
              <a:rPr lang="sv-SE" altLang="sv-SE" sz="2000" dirty="0" err="1" smtClean="0"/>
              <a:t>libries</a:t>
            </a:r>
            <a:r>
              <a:rPr lang="sv-SE" altLang="sv-SE" sz="2000" dirty="0" smtClean="0"/>
              <a:t> start </a:t>
            </a:r>
            <a:r>
              <a:rPr lang="sv-SE" altLang="sv-SE" sz="2000" dirty="0" err="1" smtClean="0"/>
              <a:t>using</a:t>
            </a:r>
            <a:r>
              <a:rPr lang="sv-SE" altLang="sv-SE" sz="2000" dirty="0" smtClean="0"/>
              <a:t> SAB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/>
              <a:t>2011 </a:t>
            </a:r>
            <a:r>
              <a:rPr lang="sv-SE" altLang="sv-SE" sz="2000" dirty="0" smtClean="0"/>
              <a:t/>
            </a:r>
            <a:br>
              <a:rPr lang="sv-SE" altLang="sv-SE" sz="2000" dirty="0" smtClean="0"/>
            </a:br>
            <a:r>
              <a:rPr lang="sv-SE" altLang="sv-SE" sz="2000" dirty="0" smtClean="0"/>
              <a:t>The </a:t>
            </a:r>
            <a:r>
              <a:rPr lang="sv-SE" altLang="sv-SE" sz="2000" dirty="0"/>
              <a:t>National </a:t>
            </a:r>
            <a:r>
              <a:rPr lang="sv-SE" altLang="sv-SE" sz="2000" dirty="0" err="1" smtClean="0"/>
              <a:t>library</a:t>
            </a:r>
            <a:r>
              <a:rPr lang="sv-SE" altLang="sv-SE" sz="2000" dirty="0" smtClean="0"/>
              <a:t> (</a:t>
            </a:r>
            <a:r>
              <a:rPr lang="sv-SE" altLang="sv-SE" sz="2000" dirty="0" err="1" smtClean="0"/>
              <a:t>including</a:t>
            </a:r>
            <a:r>
              <a:rPr lang="sv-SE" altLang="sv-SE" sz="2000" dirty="0" smtClean="0"/>
              <a:t> the national </a:t>
            </a:r>
            <a:r>
              <a:rPr lang="sv-SE" altLang="sv-SE" sz="2000" dirty="0" err="1" smtClean="0"/>
              <a:t>bibliography</a:t>
            </a:r>
            <a:r>
              <a:rPr lang="sv-SE" altLang="sv-SE" sz="2000" dirty="0" smtClean="0"/>
              <a:t>) </a:t>
            </a:r>
            <a:r>
              <a:rPr lang="sv-SE" altLang="sv-SE" sz="2000" dirty="0"/>
              <a:t>and </a:t>
            </a:r>
            <a:r>
              <a:rPr lang="sv-SE" altLang="sv-SE" sz="2000" dirty="0" err="1"/>
              <a:t>university</a:t>
            </a:r>
            <a:r>
              <a:rPr lang="sv-SE" altLang="sv-SE" sz="2000" dirty="0"/>
              <a:t> </a:t>
            </a:r>
            <a:r>
              <a:rPr lang="sv-SE" altLang="sv-SE" sz="2000" dirty="0" err="1"/>
              <a:t>libries</a:t>
            </a:r>
            <a:r>
              <a:rPr lang="sv-SE" altLang="sv-SE" sz="2000" dirty="0"/>
              <a:t> start </a:t>
            </a:r>
            <a:r>
              <a:rPr lang="sv-SE" altLang="sv-SE" sz="2000" dirty="0" err="1"/>
              <a:t>using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Dewey.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24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Hierarchies</a:t>
            </a:r>
            <a:r>
              <a:rPr lang="sv-SE" dirty="0" smtClean="0"/>
              <a:t> – not </a:t>
            </a:r>
            <a:r>
              <a:rPr lang="sv-SE" dirty="0" err="1" smtClean="0"/>
              <a:t>automatically</a:t>
            </a:r>
            <a:r>
              <a:rPr lang="sv-SE" dirty="0" smtClean="0"/>
              <a:t> </a:t>
            </a:r>
            <a:r>
              <a:rPr lang="sv-SE" dirty="0" err="1" smtClean="0"/>
              <a:t>correct</a:t>
            </a:r>
            <a:endParaRPr lang="sv-SE" dirty="0"/>
          </a:p>
        </p:txBody>
      </p:sp>
      <p:pic>
        <p:nvPicPr>
          <p:cNvPr id="1027" name="Bildobjek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8694"/>
            <a:ext cx="6155770" cy="318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ildobjekt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8" b="38234"/>
          <a:stretch/>
        </p:blipFill>
        <p:spPr bwMode="auto">
          <a:xfrm>
            <a:off x="5381898" y="3470154"/>
            <a:ext cx="6648994" cy="19855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838200" y="5547360"/>
            <a:ext cx="438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Swedish </a:t>
            </a:r>
            <a:r>
              <a:rPr lang="sv-SE" sz="2000" dirty="0" err="1" smtClean="0"/>
              <a:t>WebDewey</a:t>
            </a: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6019800" y="5547360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English </a:t>
            </a:r>
            <a:r>
              <a:rPr lang="sv-SE" sz="2000" dirty="0" err="1" smtClean="0"/>
              <a:t>WebDewey</a:t>
            </a:r>
            <a:endParaRPr lang="sv-SE" sz="20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Updated</a:t>
            </a:r>
            <a:r>
              <a:rPr lang="sv-SE" dirty="0" smtClean="0"/>
              <a:t> &amp; in </a:t>
            </a:r>
            <a:r>
              <a:rPr lang="sv-SE" dirty="0" err="1" smtClean="0"/>
              <a:t>production</a:t>
            </a:r>
            <a:endParaRPr lang="sv-SE" dirty="0"/>
          </a:p>
        </p:txBody>
      </p:sp>
      <p:pic>
        <p:nvPicPr>
          <p:cNvPr id="6" name="Snagit_PPT9BB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" r="17952"/>
          <a:stretch/>
        </p:blipFill>
        <p:spPr>
          <a:xfrm>
            <a:off x="726676" y="2556588"/>
            <a:ext cx="10693993" cy="350521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2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Nummerbyggnation - schemat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6178-B7E7-4A8B-86A6-DD3CA17EF6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Platshållare för innehåll 4"/>
          <p:cNvSpPr>
            <a:spLocks noGrp="1"/>
          </p:cNvSpPr>
          <p:nvPr>
            <p:ph idx="4294967295"/>
          </p:nvPr>
        </p:nvSpPr>
        <p:spPr>
          <a:xfrm>
            <a:off x="838200" y="1835150"/>
            <a:ext cx="6459538" cy="3544888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635.93362	Pioner (trädgårdsskötsel)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Tillfoga till basnummer 635.93 de nummer som följer 58 under 583-588, t. ex rosor 635.93</a:t>
            </a:r>
            <a:r>
              <a:rPr lang="sv-SE" sz="2000" b="1" dirty="0">
                <a:solidFill>
                  <a:srgbClr val="00B050"/>
                </a:solidFill>
              </a:rPr>
              <a:t>3734</a:t>
            </a:r>
          </a:p>
          <a:p>
            <a:pPr marL="0" indent="0">
              <a:buNone/>
            </a:pPr>
            <a:r>
              <a:rPr lang="sv-SE" sz="2000" dirty="0"/>
              <a:t>58</a:t>
            </a:r>
            <a:r>
              <a:rPr lang="sv-SE" sz="2000" b="1" dirty="0">
                <a:solidFill>
                  <a:srgbClr val="00B050"/>
                </a:solidFill>
              </a:rPr>
              <a:t>3.62</a:t>
            </a:r>
            <a:r>
              <a:rPr lang="sv-SE" sz="2000" dirty="0"/>
              <a:t>	Pioner (botanik)</a:t>
            </a:r>
          </a:p>
          <a:p>
            <a:pPr marL="0" indent="0">
              <a:buNone/>
            </a:pPr>
            <a:r>
              <a:rPr lang="sv-SE" sz="2000" dirty="0"/>
              <a:t>635.93 + </a:t>
            </a:r>
            <a:r>
              <a:rPr lang="sv-SE" sz="2000" b="1" dirty="0">
                <a:solidFill>
                  <a:srgbClr val="00B050"/>
                </a:solidFill>
              </a:rPr>
              <a:t>362</a:t>
            </a:r>
          </a:p>
          <a:p>
            <a:pPr marL="0" indent="0">
              <a:buNone/>
            </a:pPr>
            <a:r>
              <a:rPr lang="sv-SE" sz="2000" dirty="0"/>
              <a:t>635.93</a:t>
            </a:r>
            <a:r>
              <a:rPr lang="sv-SE" sz="2000" b="1" dirty="0">
                <a:solidFill>
                  <a:srgbClr val="00B050"/>
                </a:solidFill>
              </a:rPr>
              <a:t>362</a:t>
            </a:r>
            <a:r>
              <a:rPr lang="sv-SE" sz="2000" b="1" dirty="0">
                <a:solidFill>
                  <a:srgbClr val="7030A0"/>
                </a:solidFill>
              </a:rPr>
              <a:t>  </a:t>
            </a:r>
            <a:r>
              <a:rPr lang="sv-SE" sz="2000" dirty="0"/>
              <a:t>Pioner (trädgårdsskötsel)</a:t>
            </a:r>
            <a:endParaRPr lang="sv-SE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7851" y="2681674"/>
            <a:ext cx="3588463" cy="4786247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1847528" y="620688"/>
            <a:ext cx="8228801" cy="61007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 flipH="1">
            <a:off x="1990724" y="476673"/>
            <a:ext cx="7849692" cy="6041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87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7" y="219419"/>
            <a:ext cx="10838095" cy="55047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Snagit_PPTBDF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26" y="1725565"/>
            <a:ext cx="8933333" cy="52666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ektangel med rundade hörn 8"/>
          <p:cNvSpPr/>
          <p:nvPr/>
        </p:nvSpPr>
        <p:spPr>
          <a:xfrm>
            <a:off x="2804160" y="5455920"/>
            <a:ext cx="2560320" cy="26826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57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Automatically</a:t>
            </a:r>
            <a:r>
              <a:rPr lang="sv-SE" dirty="0" smtClean="0"/>
              <a:t> </a:t>
            </a:r>
            <a:r>
              <a:rPr lang="sv-SE" dirty="0" err="1" smtClean="0"/>
              <a:t>moved</a:t>
            </a:r>
            <a:r>
              <a:rPr lang="sv-SE" dirty="0" smtClean="0"/>
              <a:t> index term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Snagit_PPT19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3" y="2233762"/>
            <a:ext cx="10638095" cy="2390476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4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4D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4" y="0"/>
            <a:ext cx="10486472" cy="6858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562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9" y="59418"/>
            <a:ext cx="8038942" cy="6858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56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97" y="0"/>
            <a:ext cx="3281405" cy="6858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83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707" y="316723"/>
            <a:ext cx="10589820" cy="777874"/>
          </a:xfrm>
        </p:spPr>
        <p:txBody>
          <a:bodyPr/>
          <a:lstStyle/>
          <a:p>
            <a:r>
              <a:rPr lang="sv-SE" dirty="0" smtClean="0"/>
              <a:t>Problems </a:t>
            </a:r>
            <a:r>
              <a:rPr lang="sv-SE" dirty="0" err="1" smtClean="0"/>
              <a:t>with</a:t>
            </a:r>
            <a:r>
              <a:rPr lang="sv-SE" dirty="0" smtClean="0"/>
              <a:t> a mixed </a:t>
            </a:r>
            <a:r>
              <a:rPr lang="sv-SE" dirty="0" err="1" smtClean="0"/>
              <a:t>translation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0" y="1931761"/>
            <a:ext cx="10589820" cy="4191000"/>
          </a:xfrm>
        </p:spPr>
        <p:txBody>
          <a:bodyPr/>
          <a:lstStyle/>
          <a:p>
            <a:pPr>
              <a:buClrTx/>
            </a:pPr>
            <a:r>
              <a:rPr lang="sv-SE" sz="2000" dirty="0" err="1" smtClean="0"/>
              <a:t>Automatic</a:t>
            </a:r>
            <a:r>
              <a:rPr lang="sv-SE" sz="2000" dirty="0" smtClean="0"/>
              <a:t> </a:t>
            </a:r>
            <a:r>
              <a:rPr lang="sv-SE" sz="2000" dirty="0" err="1" smtClean="0"/>
              <a:t>publication</a:t>
            </a:r>
            <a:endParaRPr lang="sv-SE" sz="2000" dirty="0" smtClean="0"/>
          </a:p>
          <a:p>
            <a:pPr>
              <a:buClrTx/>
            </a:pPr>
            <a:r>
              <a:rPr lang="sv-SE" sz="2000" dirty="0" err="1" smtClean="0"/>
              <a:t>Hierachies</a:t>
            </a:r>
            <a:endParaRPr lang="sv-SE" sz="2000" dirty="0" smtClean="0"/>
          </a:p>
          <a:p>
            <a:pPr>
              <a:buClrTx/>
            </a:pPr>
            <a:r>
              <a:rPr lang="sv-SE" sz="2000" dirty="0" smtClean="0"/>
              <a:t>No </a:t>
            </a:r>
            <a:r>
              <a:rPr lang="sv-SE" sz="2000" dirty="0" err="1" smtClean="0"/>
              <a:t>update</a:t>
            </a:r>
            <a:r>
              <a:rPr lang="sv-SE" sz="2000" dirty="0" smtClean="0"/>
              <a:t> information i </a:t>
            </a:r>
            <a:r>
              <a:rPr lang="sv-SE" sz="2000" dirty="0" err="1" smtClean="0"/>
              <a:t>WebDewey</a:t>
            </a:r>
            <a:endParaRPr lang="sv-SE" sz="2000" dirty="0" smtClean="0"/>
          </a:p>
          <a:p>
            <a:pPr>
              <a:buClrTx/>
            </a:pPr>
            <a:r>
              <a:rPr lang="sv-SE" sz="2000" dirty="0" smtClean="0"/>
              <a:t>No </a:t>
            </a:r>
            <a:r>
              <a:rPr lang="sv-SE" sz="2000" dirty="0" err="1" smtClean="0"/>
              <a:t>projects</a:t>
            </a:r>
            <a:endParaRPr lang="sv-SE" sz="2000" dirty="0" smtClean="0"/>
          </a:p>
          <a:p>
            <a:pPr>
              <a:buClrTx/>
            </a:pPr>
            <a:r>
              <a:rPr lang="sv-SE" sz="2000" dirty="0" smtClean="0"/>
              <a:t>Problems for </a:t>
            </a:r>
            <a:r>
              <a:rPr lang="sv-SE" sz="2000" dirty="0" err="1" smtClean="0"/>
              <a:t>Pansoft</a:t>
            </a:r>
            <a:endParaRPr lang="sv-SE" sz="20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28</a:t>
            </a:fld>
            <a:endParaRPr lang="sv-SE" dirty="0"/>
          </a:p>
        </p:txBody>
      </p:sp>
      <p:pic>
        <p:nvPicPr>
          <p:cNvPr id="4" name="Snagit_PPT5D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17" y="3370729"/>
            <a:ext cx="6140421" cy="348727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481527" y="2864998"/>
            <a:ext cx="31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Update</a:t>
            </a:r>
            <a:r>
              <a:rPr lang="sv-SE" sz="2000" dirty="0" smtClean="0"/>
              <a:t> information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173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Automatic</a:t>
            </a:r>
            <a:r>
              <a:rPr lang="sv-SE" dirty="0" smtClean="0"/>
              <a:t> </a:t>
            </a:r>
            <a:r>
              <a:rPr lang="sv-SE" dirty="0" err="1" smtClean="0"/>
              <a:t>indexing</a:t>
            </a:r>
            <a:r>
              <a:rPr lang="sv-SE" dirty="0" smtClean="0"/>
              <a:t> is </a:t>
            </a:r>
            <a:r>
              <a:rPr lang="sv-SE" dirty="0" err="1" smtClean="0"/>
              <a:t>getting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29</a:t>
            </a:fld>
            <a:endParaRPr lang="sv-SE" dirty="0"/>
          </a:p>
        </p:txBody>
      </p:sp>
      <p:pic>
        <p:nvPicPr>
          <p:cNvPr id="1026" name="Picture 2" descr="http://biblioteksbladet.se/wp-content/uploads/2019/04/nancy-365x365.jpg?x99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82" y="2296272"/>
            <a:ext cx="2137226" cy="21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nagit_PPT7F7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92" y="2296272"/>
            <a:ext cx="8178750" cy="45617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1004596" y="4707464"/>
            <a:ext cx="241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Nancy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Norwegian</a:t>
            </a:r>
            <a:r>
              <a:rPr lang="sv-SE" dirty="0" smtClean="0"/>
              <a:t> robot</a:t>
            </a:r>
            <a:br>
              <a:rPr lang="sv-SE" dirty="0" smtClean="0"/>
            </a:br>
            <a:r>
              <a:rPr lang="sv-SE" dirty="0" err="1" smtClean="0"/>
              <a:t>Up</a:t>
            </a:r>
            <a:r>
              <a:rPr lang="sv-SE" dirty="0" smtClean="0"/>
              <a:t> to 95% </a:t>
            </a:r>
            <a:r>
              <a:rPr lang="sv-SE" dirty="0" err="1" smtClean="0"/>
              <a:t>correct</a:t>
            </a:r>
            <a:endParaRPr lang="sv-SE" dirty="0"/>
          </a:p>
        </p:txBody>
      </p:sp>
      <p:sp>
        <p:nvSpPr>
          <p:cNvPr id="9" name="Foto: Archie McPhee"/>
          <p:cNvSpPr txBox="1"/>
          <p:nvPr/>
        </p:nvSpPr>
        <p:spPr>
          <a:xfrm>
            <a:off x="2043404" y="4433499"/>
            <a:ext cx="1047215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535353"/>
                </a:solidFill>
              </a:defRPr>
            </a:lvl1pPr>
          </a:lstStyle>
          <a:p>
            <a:r>
              <a:rPr dirty="0" err="1"/>
              <a:t>Foto</a:t>
            </a:r>
            <a:r>
              <a:rPr dirty="0"/>
              <a:t>: Archie McPhee</a:t>
            </a:r>
          </a:p>
        </p:txBody>
      </p:sp>
    </p:spTree>
    <p:extLst>
      <p:ext uri="{BB962C8B-B14F-4D97-AF65-F5344CB8AC3E}">
        <p14:creationId xmlns:p14="http://schemas.microsoft.com/office/powerpoint/2010/main" val="10178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The Dewey </a:t>
            </a:r>
            <a:r>
              <a:rPr lang="sv-SE" altLang="sv-SE" dirty="0" err="1"/>
              <a:t>project</a:t>
            </a:r>
            <a:r>
              <a:rPr lang="sv-SE" altLang="sv-SE" dirty="0"/>
              <a:t> 2009 - 2011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1005840" y="1874520"/>
            <a:ext cx="6303010" cy="3894455"/>
          </a:xfrm>
        </p:spPr>
        <p:txBody>
          <a:bodyPr/>
          <a:lstStyle/>
          <a:p>
            <a:pPr>
              <a:defRPr/>
            </a:pPr>
            <a:r>
              <a:rPr lang="sv-SE" sz="2000" dirty="0"/>
              <a:t>Magdalena Svanberg, </a:t>
            </a:r>
            <a:r>
              <a:rPr lang="sv-SE" sz="2000" dirty="0" err="1" smtClean="0"/>
              <a:t>project</a:t>
            </a:r>
            <a:r>
              <a:rPr lang="sv-SE" sz="2000" dirty="0" smtClean="0"/>
              <a:t> manager</a:t>
            </a:r>
            <a:endParaRPr lang="sv-SE" sz="2000" dirty="0"/>
          </a:p>
          <a:p>
            <a:pPr>
              <a:defRPr/>
            </a:pPr>
            <a:r>
              <a:rPr lang="sv-SE" sz="2000" dirty="0" smtClean="0"/>
              <a:t>Project </a:t>
            </a:r>
            <a:r>
              <a:rPr lang="sv-SE" sz="2000" dirty="0" err="1" smtClean="0"/>
              <a:t>group</a:t>
            </a:r>
            <a:r>
              <a:rPr lang="sv-SE" sz="2000" dirty="0" smtClean="0"/>
              <a:t>: </a:t>
            </a:r>
            <a:r>
              <a:rPr lang="sv-SE" sz="2000" dirty="0"/>
              <a:t>6 persons</a:t>
            </a:r>
          </a:p>
          <a:p>
            <a:pPr>
              <a:defRPr/>
            </a:pPr>
            <a:r>
              <a:rPr lang="sv-SE" sz="2000" dirty="0"/>
              <a:t>9.3 </a:t>
            </a:r>
            <a:r>
              <a:rPr lang="sv-SE" sz="2000" dirty="0" err="1"/>
              <a:t>years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 (for </a:t>
            </a:r>
            <a:r>
              <a:rPr lang="sv-SE" sz="2000" dirty="0" err="1"/>
              <a:t>one</a:t>
            </a:r>
            <a:r>
              <a:rPr lang="sv-SE" sz="2000" dirty="0"/>
              <a:t> person)</a:t>
            </a:r>
            <a:br>
              <a:rPr lang="sv-SE" sz="2000" dirty="0"/>
            </a:br>
            <a:endParaRPr lang="sv-SE" sz="2000" dirty="0"/>
          </a:p>
          <a:p>
            <a:pPr>
              <a:defRPr/>
            </a:pPr>
            <a:r>
              <a:rPr lang="sv-SE" sz="2000" dirty="0"/>
              <a:t>Mixed </a:t>
            </a:r>
            <a:r>
              <a:rPr lang="sv-SE" sz="2000" dirty="0" err="1"/>
              <a:t>translation</a:t>
            </a:r>
            <a:r>
              <a:rPr lang="sv-SE" sz="2000" dirty="0"/>
              <a:t> -  40 %</a:t>
            </a:r>
          </a:p>
          <a:p>
            <a:pPr lvl="1">
              <a:defRPr/>
            </a:pPr>
            <a:r>
              <a:rPr lang="sv-SE" sz="2000" dirty="0"/>
              <a:t>SAB (the Swedish </a:t>
            </a:r>
            <a:r>
              <a:rPr lang="sv-SE" sz="2000" dirty="0" err="1"/>
              <a:t>Classification</a:t>
            </a:r>
            <a:r>
              <a:rPr lang="sv-SE" sz="2000" dirty="0"/>
              <a:t> System)</a:t>
            </a:r>
          </a:p>
          <a:p>
            <a:pPr lvl="1">
              <a:defRPr/>
            </a:pPr>
            <a:r>
              <a:rPr lang="sv-SE" sz="2000" dirty="0"/>
              <a:t>The </a:t>
            </a:r>
            <a:r>
              <a:rPr lang="sv-SE" sz="2000" dirty="0" err="1"/>
              <a:t>Abridged</a:t>
            </a:r>
            <a:r>
              <a:rPr lang="sv-SE" sz="2000" dirty="0"/>
              <a:t> edition</a:t>
            </a:r>
          </a:p>
          <a:p>
            <a:pPr lvl="1">
              <a:defRPr/>
            </a:pPr>
            <a:r>
              <a:rPr lang="en-US" sz="2000" dirty="0"/>
              <a:t>All superordinate classes to translated classes</a:t>
            </a:r>
          </a:p>
          <a:p>
            <a:pPr lvl="1">
              <a:defRPr/>
            </a:pPr>
            <a:r>
              <a:rPr lang="sv-SE" sz="2000" dirty="0"/>
              <a:t>All </a:t>
            </a:r>
            <a:r>
              <a:rPr lang="sv-SE" sz="2000" dirty="0" err="1"/>
              <a:t>tables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Training</a:t>
            </a:r>
            <a:endParaRPr lang="sv-SE" sz="2000" dirty="0"/>
          </a:p>
          <a:p>
            <a:pPr>
              <a:defRPr/>
            </a:pPr>
            <a:r>
              <a:rPr lang="sv-SE" sz="2000" dirty="0" err="1"/>
              <a:t>Mappings</a:t>
            </a:r>
            <a:endParaRPr lang="sv-SE" sz="2000" dirty="0"/>
          </a:p>
          <a:p>
            <a:endParaRPr lang="sv-SE" dirty="0"/>
          </a:p>
        </p:txBody>
      </p:sp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14" y="1986280"/>
            <a:ext cx="3838207" cy="27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2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76569" y="2434298"/>
            <a:ext cx="59753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v-SE" dirty="0">
              <a:ea typeface="ＭＳ Ｐゴシック" pitchFamily="-111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ea typeface="ＭＳ Ｐゴシック" pitchFamily="-111" charset="-128"/>
              </a:rPr>
              <a:t>harriet.aagaard@kb.se</a:t>
            </a:r>
          </a:p>
          <a:p>
            <a:pPr eaLnBrk="1" hangingPunct="1">
              <a:spcBef>
                <a:spcPct val="50000"/>
              </a:spcBef>
            </a:pPr>
            <a:r>
              <a:rPr lang="sv-SE" dirty="0">
                <a:ea typeface="ＭＳ Ｐゴシック" pitchFamily="-111" charset="-128"/>
                <a:hlinkClick r:id="rId3"/>
              </a:rPr>
              <a:t>dewey@kb.se</a:t>
            </a:r>
            <a:endParaRPr lang="sv-SE" dirty="0">
              <a:ea typeface="ＭＳ Ｐゴシック" pitchFamily="-111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 smtClean="0">
                <a:solidFill>
                  <a:srgbClr val="777777"/>
                </a:solidFill>
                <a:ea typeface="ＭＳ Ｐゴシック" pitchFamily="-111" charset="-128"/>
              </a:rPr>
              <a:t>@</a:t>
            </a:r>
            <a:r>
              <a:rPr lang="sv-SE" dirty="0" err="1" smtClean="0">
                <a:solidFill>
                  <a:srgbClr val="777777"/>
                </a:solidFill>
                <a:ea typeface="ＭＳ Ｐゴシック" pitchFamily="-111" charset="-128"/>
              </a:rPr>
              <a:t>haraag</a:t>
            </a:r>
            <a:endParaRPr lang="sv-SE" dirty="0">
              <a:solidFill>
                <a:srgbClr val="777777"/>
              </a:solidFill>
              <a:ea typeface="ＭＳ Ｐゴシック" pitchFamily="-111" charset="-128"/>
            </a:endParaRPr>
          </a:p>
          <a:p>
            <a:pPr eaLnBrk="1" hangingPunct="1">
              <a:spcBef>
                <a:spcPct val="50000"/>
              </a:spcBef>
            </a:pPr>
            <a:endParaRPr lang="sv-SE" sz="2400" dirty="0">
              <a:solidFill>
                <a:srgbClr val="777777"/>
              </a:solidFill>
              <a:ea typeface="ＭＳ Ｐゴシック" pitchFamily="-111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sv-SE" dirty="0">
              <a:ea typeface="ＭＳ Ｐゴシック" pitchFamily="-111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sv-SE" dirty="0">
              <a:ea typeface="ＭＳ Ｐゴシック" pitchFamily="-111" charset="-128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4580" name="Platshållare för datum 1"/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mtClean="0">
                <a:ea typeface="ＭＳ Ｐゴシック" pitchFamily="-111" charset="-128"/>
              </a:rPr>
              <a:t>2019-05-10 EDUG 2019</a:t>
            </a: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6178-B7E7-4A8B-86A6-DD3CA17EF6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10" y="2668588"/>
            <a:ext cx="1575816" cy="1828800"/>
          </a:xfrm>
          <a:prstGeom prst="rect">
            <a:avLst/>
          </a:prstGeom>
        </p:spPr>
      </p:pic>
      <p:pic>
        <p:nvPicPr>
          <p:cNvPr id="3074" name="Picture 2" descr="EDUG banner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5" y="6121400"/>
            <a:ext cx="4873624" cy="4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The Swedish Dewey </a:t>
            </a:r>
            <a:r>
              <a:rPr lang="sv-SE" altLang="sv-SE" dirty="0" err="1"/>
              <a:t>project</a:t>
            </a:r>
            <a:r>
              <a:rPr lang="sv-SE" altLang="sv-SE" dirty="0"/>
              <a:t> - </a:t>
            </a:r>
            <a:r>
              <a:rPr lang="sv-SE" altLang="sv-SE" dirty="0" err="1"/>
              <a:t>goals</a:t>
            </a:r>
            <a:r>
              <a:rPr lang="sv-SE" altLang="sv-SE" dirty="0"/>
              <a:t>	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altLang="sv-SE" sz="2000" dirty="0"/>
          </a:p>
          <a:p>
            <a:pPr>
              <a:buClrTx/>
            </a:pPr>
            <a:r>
              <a:rPr lang="sv-SE" altLang="sv-SE" sz="2000" dirty="0"/>
              <a:t>Translate DDC </a:t>
            </a:r>
            <a:r>
              <a:rPr lang="sv-SE" altLang="sv-SE" sz="2000" dirty="0" err="1"/>
              <a:t>to</a:t>
            </a:r>
            <a:r>
              <a:rPr lang="sv-SE" altLang="sv-SE" sz="2000" dirty="0"/>
              <a:t> Swedish </a:t>
            </a:r>
            <a:r>
              <a:rPr lang="sv-SE" altLang="sv-SE" sz="2000" dirty="0" err="1"/>
              <a:t>using</a:t>
            </a:r>
            <a:r>
              <a:rPr lang="sv-SE" altLang="sv-SE" sz="2000" dirty="0"/>
              <a:t> the mixed </a:t>
            </a:r>
            <a:r>
              <a:rPr lang="sv-SE" altLang="sv-SE" sz="2000" dirty="0" err="1"/>
              <a:t>model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 err="1"/>
              <a:t>Map</a:t>
            </a:r>
            <a:r>
              <a:rPr lang="sv-SE" altLang="sv-SE" sz="2000" dirty="0"/>
              <a:t> Swedish </a:t>
            </a:r>
            <a:r>
              <a:rPr lang="sv-SE" altLang="sv-SE" sz="2000" dirty="0" err="1"/>
              <a:t>S</a:t>
            </a:r>
            <a:r>
              <a:rPr lang="sv-SE" altLang="sv-SE" sz="2000" dirty="0" err="1" smtClean="0"/>
              <a:t>ubject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H</a:t>
            </a:r>
            <a:r>
              <a:rPr lang="sv-SE" altLang="sv-SE" sz="2000" dirty="0" err="1" smtClean="0"/>
              <a:t>eadings</a:t>
            </a:r>
            <a:r>
              <a:rPr lang="sv-SE" altLang="sv-SE" sz="2000" dirty="0" smtClean="0"/>
              <a:t> </a:t>
            </a:r>
            <a:r>
              <a:rPr lang="sv-SE" altLang="sv-SE" sz="2000" dirty="0"/>
              <a:t>to DDC</a:t>
            </a:r>
          </a:p>
          <a:p>
            <a:pPr>
              <a:buClrTx/>
            </a:pPr>
            <a:r>
              <a:rPr lang="en-GB" altLang="sv-SE" sz="2000" dirty="0"/>
              <a:t>Update and revise the existing conversion table </a:t>
            </a:r>
            <a:r>
              <a:rPr lang="en-GB" altLang="sv-SE" sz="2000" dirty="0" smtClean="0"/>
              <a:t>SAB - DDC</a:t>
            </a:r>
            <a:endParaRPr lang="en-GB" altLang="sv-SE" sz="2000" dirty="0"/>
          </a:p>
          <a:p>
            <a:pPr>
              <a:buClrTx/>
            </a:pPr>
            <a:r>
              <a:rPr lang="sv-SE" altLang="sv-SE" sz="2000" dirty="0" err="1"/>
              <a:t>Develop</a:t>
            </a:r>
            <a:r>
              <a:rPr lang="sv-SE" altLang="sv-SE" sz="2000" dirty="0"/>
              <a:t> </a:t>
            </a:r>
            <a:r>
              <a:rPr lang="sv-SE" altLang="sv-SE" sz="2000" dirty="0" err="1"/>
              <a:t>tools</a:t>
            </a:r>
            <a:r>
              <a:rPr lang="sv-SE" altLang="sv-SE" sz="2000" dirty="0"/>
              <a:t> for joint </a:t>
            </a:r>
            <a:r>
              <a:rPr lang="sv-SE" altLang="sv-SE" sz="2000" dirty="0" err="1"/>
              <a:t>search</a:t>
            </a:r>
            <a:r>
              <a:rPr lang="sv-SE" altLang="sv-SE" sz="2000" dirty="0"/>
              <a:t> and navigation </a:t>
            </a:r>
            <a:r>
              <a:rPr lang="sv-SE" altLang="sv-SE" sz="2000" dirty="0" err="1"/>
              <a:t>of</a:t>
            </a:r>
            <a:r>
              <a:rPr lang="sv-SE" altLang="sv-SE" sz="2000" dirty="0"/>
              <a:t> </a:t>
            </a:r>
            <a:r>
              <a:rPr lang="sv-SE" altLang="sv-SE" sz="2000" dirty="0" err="1" smtClean="0"/>
              <a:t>records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with</a:t>
            </a:r>
            <a:r>
              <a:rPr lang="sv-SE" altLang="sv-SE" sz="2000" dirty="0"/>
              <a:t> SAB </a:t>
            </a:r>
            <a:r>
              <a:rPr lang="sv-SE" altLang="sv-SE" sz="2000" dirty="0" err="1"/>
              <a:t>codes</a:t>
            </a:r>
            <a:r>
              <a:rPr lang="sv-SE" altLang="sv-SE" sz="2000" dirty="0"/>
              <a:t> and </a:t>
            </a:r>
            <a:r>
              <a:rPr lang="sv-SE" altLang="sv-SE" sz="2000" dirty="0" err="1" smtClean="0"/>
              <a:t>records</a:t>
            </a:r>
            <a:r>
              <a:rPr lang="sv-SE" altLang="sv-SE" sz="2000" dirty="0" smtClean="0"/>
              <a:t> </a:t>
            </a:r>
            <a:r>
              <a:rPr lang="sv-SE" altLang="sv-SE" sz="2000" dirty="0" err="1"/>
              <a:t>with</a:t>
            </a:r>
            <a:r>
              <a:rPr lang="sv-SE" altLang="sv-SE" sz="2000" dirty="0"/>
              <a:t> DDC </a:t>
            </a:r>
            <a:r>
              <a:rPr lang="sv-SE" altLang="sv-SE" sz="2000" dirty="0" err="1"/>
              <a:t>numbers</a:t>
            </a:r>
            <a:endParaRPr lang="sv-SE" altLang="sv-SE" sz="2000" dirty="0"/>
          </a:p>
          <a:p>
            <a:pPr>
              <a:buClrTx/>
            </a:pPr>
            <a:r>
              <a:rPr lang="sv-SE" altLang="sv-SE" sz="2000" dirty="0" err="1"/>
              <a:t>Train</a:t>
            </a:r>
            <a:r>
              <a:rPr lang="sv-SE" altLang="sv-SE" sz="2000" dirty="0"/>
              <a:t> </a:t>
            </a:r>
            <a:r>
              <a:rPr lang="sv-SE" altLang="sv-SE" sz="2000" dirty="0" err="1" smtClean="0"/>
              <a:t>librarians</a:t>
            </a:r>
            <a:endParaRPr lang="sv-SE" altLang="sv-SE" sz="2000" dirty="0"/>
          </a:p>
          <a:p>
            <a:pPr>
              <a:buClrTx/>
            </a:pPr>
            <a:endParaRPr lang="sv-SE" altLang="sv-SE" sz="2000" dirty="0"/>
          </a:p>
          <a:p>
            <a:pPr>
              <a:buClrTx/>
            </a:pPr>
            <a:r>
              <a:rPr lang="sv-SE" altLang="sv-SE" sz="2000" dirty="0" err="1"/>
              <a:t>Started</a:t>
            </a:r>
            <a:r>
              <a:rPr lang="sv-SE" altLang="sv-SE" sz="2000" dirty="0"/>
              <a:t> May 2009</a:t>
            </a:r>
          </a:p>
          <a:p>
            <a:endParaRPr lang="sv-SE" altLang="sv-SE" dirty="0"/>
          </a:p>
          <a:p>
            <a:endParaRPr lang="sv-SE" alt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Dewey Decimal </a:t>
            </a:r>
            <a:r>
              <a:rPr lang="sv-SE" dirty="0" err="1" smtClean="0"/>
              <a:t>Classification</a:t>
            </a:r>
            <a:endParaRPr lang="sv-SE" dirty="0"/>
          </a:p>
        </p:txBody>
      </p:sp>
      <p:pic>
        <p:nvPicPr>
          <p:cNvPr id="5" name="Platshållare för innehåll 4" descr="Ett rött hjärta, som symbolen oftast avbildas.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03423"/>
            <a:ext cx="4193138" cy="3836722"/>
          </a:xfrm>
        </p:spPr>
      </p:pic>
      <p:sp>
        <p:nvSpPr>
          <p:cNvPr id="6" name="textruta 5"/>
          <p:cNvSpPr txBox="1"/>
          <p:nvPr/>
        </p:nvSpPr>
        <p:spPr>
          <a:xfrm>
            <a:off x="4727848" y="328498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DDK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943872" y="414908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Dewey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168008" y="2996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DDC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2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Public </a:t>
            </a:r>
            <a:r>
              <a:rPr lang="sv-SE" dirty="0" err="1" smtClean="0"/>
              <a:t>libraries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916113"/>
          <a:ext cx="65849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4" y="1732124"/>
            <a:ext cx="5644035" cy="403747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l="3412" t="889" r="3085" b="4331"/>
          <a:stretch/>
        </p:blipFill>
        <p:spPr>
          <a:xfrm>
            <a:off x="6385560" y="2042160"/>
            <a:ext cx="4480560" cy="26060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981200" y="4868864"/>
            <a:ext cx="250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2016 (survey)</a:t>
            </a:r>
            <a:br>
              <a:rPr lang="sv-SE" sz="2400" dirty="0" smtClean="0"/>
            </a:br>
            <a:r>
              <a:rPr lang="sv-SE" sz="2400" dirty="0" smtClean="0"/>
              <a:t>80% </a:t>
            </a:r>
            <a:r>
              <a:rPr lang="sv-SE" sz="2400" dirty="0" err="1" smtClean="0"/>
              <a:t>answered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6385560" y="4958236"/>
            <a:ext cx="580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2019</a:t>
            </a:r>
            <a:r>
              <a:rPr lang="sv-SE" sz="2400" dirty="0"/>
              <a:t>:</a:t>
            </a:r>
            <a:r>
              <a:rPr lang="sv-SE" sz="2400" dirty="0" smtClean="0"/>
              <a:t> all 290 ”kommuner”</a:t>
            </a:r>
          </a:p>
          <a:p>
            <a:pPr lvl="1"/>
            <a:r>
              <a:rPr lang="sv-SE" sz="2400" dirty="0" smtClean="0"/>
              <a:t>36   </a:t>
            </a:r>
            <a:r>
              <a:rPr lang="sv-SE" sz="2400" dirty="0" err="1" smtClean="0"/>
              <a:t>with</a:t>
            </a:r>
            <a:r>
              <a:rPr lang="sv-SE" sz="2400" dirty="0" smtClean="0"/>
              <a:t> DDC</a:t>
            </a:r>
            <a:br>
              <a:rPr lang="sv-SE" sz="2400" dirty="0" smtClean="0"/>
            </a:br>
            <a:r>
              <a:rPr lang="sv-SE" sz="2400" dirty="0" smtClean="0"/>
              <a:t>254 </a:t>
            </a:r>
            <a:r>
              <a:rPr lang="sv-SE" sz="2400" dirty="0" err="1" smtClean="0"/>
              <a:t>with</a:t>
            </a:r>
            <a:r>
              <a:rPr lang="sv-SE" sz="2400" dirty="0" smtClean="0"/>
              <a:t> SAB</a:t>
            </a:r>
          </a:p>
          <a:p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5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Is </a:t>
            </a:r>
            <a:r>
              <a:rPr lang="sv-SE" dirty="0"/>
              <a:t>SAB </a:t>
            </a:r>
            <a:r>
              <a:rPr lang="sv-SE" dirty="0" err="1" smtClean="0"/>
              <a:t>Classification</a:t>
            </a:r>
            <a:r>
              <a:rPr lang="sv-SE" dirty="0" smtClean="0"/>
              <a:t> still </a:t>
            </a:r>
            <a:r>
              <a:rPr lang="sv-SE" dirty="0" err="1" smtClean="0"/>
              <a:t>alive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4606"/>
            <a:ext cx="6528725" cy="48965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895599" y="3169920"/>
            <a:ext cx="23843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400" b="1" dirty="0">
              <a:latin typeface="Calibri" panose="020F0502020204030204" pitchFamily="34" charset="0"/>
            </a:endParaRPr>
          </a:p>
          <a:p>
            <a:pPr algn="ctr"/>
            <a:r>
              <a:rPr lang="sv-SE" sz="3200" b="1" dirty="0">
                <a:latin typeface="Calibri" panose="020F0502020204030204" pitchFamily="34" charset="0"/>
              </a:rPr>
              <a:t>SAB</a:t>
            </a:r>
          </a:p>
          <a:p>
            <a:pPr algn="ctr"/>
            <a:r>
              <a:rPr lang="sv-SE" sz="3200" b="1" dirty="0">
                <a:latin typeface="Calibri" panose="020F0502020204030204" pitchFamily="34" charset="0"/>
              </a:rPr>
              <a:t>1921-2013</a:t>
            </a:r>
          </a:p>
        </p:txBody>
      </p:sp>
      <p:sp>
        <p:nvSpPr>
          <p:cNvPr id="7" name="Rektangel 6"/>
          <p:cNvSpPr/>
          <p:nvPr/>
        </p:nvSpPr>
        <p:spPr>
          <a:xfrm>
            <a:off x="7956037" y="3035278"/>
            <a:ext cx="3516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Not </a:t>
            </a:r>
            <a:r>
              <a:rPr lang="sv-SE" sz="3200" dirty="0" err="1" smtClean="0"/>
              <a:t>updated</a:t>
            </a:r>
            <a:r>
              <a:rPr lang="sv-SE" sz="3200" dirty="0" smtClean="0"/>
              <a:t> </a:t>
            </a:r>
            <a:r>
              <a:rPr lang="sv-SE" sz="3200" dirty="0" err="1" smtClean="0"/>
              <a:t>since</a:t>
            </a:r>
            <a:endParaRPr lang="sv-SE" sz="3200" dirty="0"/>
          </a:p>
          <a:p>
            <a:r>
              <a:rPr lang="sv-SE" sz="3200" b="1" dirty="0"/>
              <a:t>D</a:t>
            </a:r>
            <a:r>
              <a:rPr lang="sv-SE" sz="3200" b="1" dirty="0" smtClean="0"/>
              <a:t>ecember </a:t>
            </a:r>
            <a:r>
              <a:rPr lang="sv-SE" sz="3200" b="1" dirty="0"/>
              <a:t>2013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34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Public </a:t>
            </a:r>
            <a:r>
              <a:rPr lang="sv-SE" dirty="0" err="1" smtClean="0"/>
              <a:t>libraries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support!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9" y="1772104"/>
            <a:ext cx="6330323" cy="3322411"/>
          </a:xfrm>
          <a:prstGeom prst="rect">
            <a:avLst/>
          </a:prstGeom>
        </p:spPr>
      </p:pic>
      <p:pic>
        <p:nvPicPr>
          <p:cNvPr id="9" name="Snagit_PPT40A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4155"/>
            <a:ext cx="3577435" cy="4922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78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libraries</a:t>
            </a:r>
            <a:r>
              <a:rPr lang="sv-SE" dirty="0" smtClean="0"/>
              <a:t> – inspiration to </a:t>
            </a:r>
            <a:r>
              <a:rPr lang="sv-SE" dirty="0" err="1" smtClean="0"/>
              <a:t>others</a:t>
            </a:r>
            <a:endParaRPr lang="sv-SE" dirty="0"/>
          </a:p>
        </p:txBody>
      </p:sp>
      <p:pic>
        <p:nvPicPr>
          <p:cNvPr id="6" name="Snagit_PPTEB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2204"/>
          <a:stretch/>
        </p:blipFill>
        <p:spPr>
          <a:xfrm>
            <a:off x="6217920" y="1874520"/>
            <a:ext cx="5439987" cy="4664392"/>
          </a:xfrm>
          <a:prstGeom prst="rect">
            <a:avLst/>
          </a:prstGeom>
        </p:spPr>
      </p:pic>
      <p:pic>
        <p:nvPicPr>
          <p:cNvPr id="7" name="Snagit_PPTA9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745" r="-298" b="1"/>
          <a:stretch/>
        </p:blipFill>
        <p:spPr>
          <a:xfrm>
            <a:off x="974073" y="1874520"/>
            <a:ext cx="5106023" cy="448183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2019-05-10 EDUG 2019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5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KB-tema Violett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9B041705-93EF-400C-8258-E9C472BDEDD7}"/>
    </a:ext>
  </a:extLst>
</a:theme>
</file>

<file path=ppt/theme/theme2.xml><?xml version="1.0" encoding="utf-8"?>
<a:theme xmlns:a="http://schemas.openxmlformats.org/drawingml/2006/main" name="KB-tema Mörkblå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881C8853-5AB8-459C-800C-37E8CA6319EF}"/>
    </a:ext>
  </a:extLst>
</a:theme>
</file>

<file path=ppt/theme/theme3.xml><?xml version="1.0" encoding="utf-8"?>
<a:theme xmlns:a="http://schemas.openxmlformats.org/drawingml/2006/main" name="KB-tema Cayenne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0771DB7F-B320-4447-866E-14E2BF910911}"/>
    </a:ext>
  </a:extLst>
</a:theme>
</file>

<file path=ppt/theme/theme4.xml><?xml version="1.0" encoding="utf-8"?>
<a:theme xmlns:a="http://schemas.openxmlformats.org/drawingml/2006/main" name="KB-tema Gräsgrön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180215_1400.potx" id="{DEA12986-ED39-47D9-951A-8B2A899F15E7}" vid="{05B1DEF8-252C-4C6B-96DA-27B4AF7A078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k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spek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Kungliga biblioteket_16x9</Template>
  <TotalTime>5410</TotalTime>
  <Words>446</Words>
  <Application>Microsoft Office PowerPoint</Application>
  <PresentationFormat>Bredbild</PresentationFormat>
  <Paragraphs>187</Paragraphs>
  <Slides>30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Georgia</vt:lpstr>
      <vt:lpstr>KB-tema Violett</vt:lpstr>
      <vt:lpstr>KB-tema Mörkblå</vt:lpstr>
      <vt:lpstr>KB-tema Cayenne</vt:lpstr>
      <vt:lpstr>KB-tema Gräsgrön</vt:lpstr>
      <vt:lpstr>The Swedish WebDewey</vt:lpstr>
      <vt:lpstr>Classification in Sweden - history</vt:lpstr>
      <vt:lpstr>The Dewey project 2009 - 2011</vt:lpstr>
      <vt:lpstr>The Swedish Dewey project - goals </vt:lpstr>
      <vt:lpstr>Dewey Decimal Classification</vt:lpstr>
      <vt:lpstr>Public libraries</vt:lpstr>
      <vt:lpstr>Is SAB Classification still alive?</vt:lpstr>
      <vt:lpstr>Public libraries need support!</vt:lpstr>
      <vt:lpstr>Large libraries – inspiration to others</vt:lpstr>
      <vt:lpstr>PowerPoint-presentation</vt:lpstr>
      <vt:lpstr>PowerPoint-presentation</vt:lpstr>
      <vt:lpstr>Nationell standard -  fiction (adults)</vt:lpstr>
      <vt:lpstr>Mixed translation - cataloguers</vt:lpstr>
      <vt:lpstr>Searching the Swedish WebDewey</vt:lpstr>
      <vt:lpstr>End users - WebDeweySearch</vt:lpstr>
      <vt:lpstr>Published records &amp; automatically published</vt:lpstr>
      <vt:lpstr>Mixed  up translation</vt:lpstr>
      <vt:lpstr>But not all numbers – a problem</vt:lpstr>
      <vt:lpstr>Some numbers have to be published!</vt:lpstr>
      <vt:lpstr>Hierarchies – not automatically correct</vt:lpstr>
      <vt:lpstr>Updated &amp; in production</vt:lpstr>
      <vt:lpstr>Nummerbyggnation - schemat</vt:lpstr>
      <vt:lpstr>PowerPoint-presentation</vt:lpstr>
      <vt:lpstr>Automatically moved index term</vt:lpstr>
      <vt:lpstr>PowerPoint-presentation</vt:lpstr>
      <vt:lpstr>PowerPoint-presentation</vt:lpstr>
      <vt:lpstr>PowerPoint-presentation</vt:lpstr>
      <vt:lpstr>Problems with a mixed translation</vt:lpstr>
      <vt:lpstr>Automatic indexing is getting better</vt:lpstr>
      <vt:lpstr>Thank you!</vt:lpstr>
    </vt:vector>
  </TitlesOfParts>
  <Company>Kungliga 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Harriet Aagaard</dc:creator>
  <cp:lastModifiedBy>Harriet Aagaard</cp:lastModifiedBy>
  <cp:revision>90</cp:revision>
  <dcterms:created xsi:type="dcterms:W3CDTF">2019-03-07T12:10:46Z</dcterms:created>
  <dcterms:modified xsi:type="dcterms:W3CDTF">2019-05-24T11:44:07Z</dcterms:modified>
</cp:coreProperties>
</file>