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9" r:id="rId1"/>
    <p:sldMasterId id="2147483885" r:id="rId2"/>
    <p:sldMasterId id="2147483895" r:id="rId3"/>
    <p:sldMasterId id="2147483905" r:id="rId4"/>
  </p:sldMasterIdLst>
  <p:notesMasterIdLst>
    <p:notesMasterId r:id="rId35"/>
  </p:notesMasterIdLst>
  <p:sldIdLst>
    <p:sldId id="268" r:id="rId5"/>
    <p:sldId id="299" r:id="rId6"/>
    <p:sldId id="293" r:id="rId7"/>
    <p:sldId id="294" r:id="rId8"/>
    <p:sldId id="288" r:id="rId9"/>
    <p:sldId id="286" r:id="rId10"/>
    <p:sldId id="295" r:id="rId11"/>
    <p:sldId id="289" r:id="rId12"/>
    <p:sldId id="291" r:id="rId13"/>
    <p:sldId id="313" r:id="rId14"/>
    <p:sldId id="308" r:id="rId15"/>
    <p:sldId id="307" r:id="rId16"/>
    <p:sldId id="300" r:id="rId17"/>
    <p:sldId id="301" r:id="rId18"/>
    <p:sldId id="302" r:id="rId19"/>
    <p:sldId id="309" r:id="rId20"/>
    <p:sldId id="303" r:id="rId21"/>
    <p:sldId id="266" r:id="rId22"/>
    <p:sldId id="296" r:id="rId23"/>
    <p:sldId id="267" r:id="rId24"/>
    <p:sldId id="274" r:id="rId25"/>
    <p:sldId id="305" r:id="rId26"/>
    <p:sldId id="283" r:id="rId27"/>
    <p:sldId id="275" r:id="rId28"/>
    <p:sldId id="278" r:id="rId29"/>
    <p:sldId id="277" r:id="rId30"/>
    <p:sldId id="292" r:id="rId31"/>
    <p:sldId id="306" r:id="rId32"/>
    <p:sldId id="312" r:id="rId33"/>
    <p:sldId id="311" r:id="rId3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 E" initials="EE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  <a:srgbClr val="C439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81325" autoAdjust="0"/>
  </p:normalViewPr>
  <p:slideViewPr>
    <p:cSldViewPr snapToGrid="0">
      <p:cViewPr varScale="1">
        <p:scale>
          <a:sx n="58" d="100"/>
          <a:sy n="58" d="100"/>
        </p:scale>
        <p:origin x="72" y="17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Cecilia%20lokalt\Dewey\Deweyexport_20160430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16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Har!$D$7:$D$9</c:f>
              <c:strCache>
                <c:ptCount val="3"/>
                <c:pt idx="0">
                  <c:v>SAB</c:v>
                </c:pt>
                <c:pt idx="1">
                  <c:v>Dewey</c:v>
                </c:pt>
                <c:pt idx="2">
                  <c:v>Både SAB och Dewey</c:v>
                </c:pt>
              </c:strCache>
            </c:strRef>
          </c:cat>
          <c:val>
            <c:numRef>
              <c:f>Har!$E$7:$E$9</c:f>
              <c:numCache>
                <c:formatCode>0%</c:formatCode>
                <c:ptCount val="3"/>
                <c:pt idx="0">
                  <c:v>0.88</c:v>
                </c:pt>
                <c:pt idx="1">
                  <c:v>0.01</c:v>
                </c:pt>
                <c:pt idx="2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D5-4B2C-827A-9761AF9C4905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200" b="1">
          <a:solidFill>
            <a:schemeClr val="tx1"/>
          </a:solidFill>
          <a:latin typeface="Gill Sans MT" panose="020B0502020104020203" pitchFamily="34" charset="0"/>
        </a:defRPr>
      </a:pPr>
      <a:endParaRPr lang="sv-SE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D2DF53-3A49-914A-AC82-BE22292B8326}" type="datetimeFigureOut">
              <a:rPr lang="en-US" smtClean="0"/>
              <a:t>5/24/2019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8B4C93-831D-8245-9C1C-EAB8584AE7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055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9C3B19-4FA0-48C5-8DF8-5DE3548661FE}" type="slidenum">
              <a:rPr lang="sv-SE" altLang="sv-SE"/>
              <a:pPr/>
              <a:t>4</a:t>
            </a:fld>
            <a:endParaRPr lang="sv-SE" altLang="sv-SE"/>
          </a:p>
        </p:txBody>
      </p:sp>
      <p:sp>
        <p:nvSpPr>
          <p:cNvPr id="264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742276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7B88F14-9355-4EA7-82D0-DCF8B678C647}" type="slidenum">
              <a:rPr lang="en-US" smtClean="0"/>
              <a:pPr eaLnBrk="1" hangingPunct="1"/>
              <a:t>14</a:t>
            </a:fld>
            <a:endParaRPr lang="en-US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4538"/>
            <a:ext cx="6615113" cy="3722687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sv-SE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30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Vid </a:t>
            </a:r>
            <a:r>
              <a:rPr lang="sv-SE" dirty="0" smtClean="0">
                <a:effectLst/>
              </a:rPr>
              <a:t> </a:t>
            </a:r>
          </a:p>
          <a:p>
            <a:r>
              <a:rPr lang="sv-SE" dirty="0" smtClean="0">
                <a:effectLst/>
              </a:rPr>
              <a:t> </a:t>
            </a:r>
          </a:p>
          <a:p>
            <a:r>
              <a:rPr lang="sv-SE" b="0" dirty="0" smtClean="0">
                <a:effectLst/>
              </a:rPr>
              <a:t>635.9/33-635.9/38</a:t>
            </a:r>
            <a:r>
              <a:rPr lang="sv-SE" b="0" baseline="0" dirty="0" smtClean="0">
                <a:effectLst/>
              </a:rPr>
              <a:t>   </a:t>
            </a:r>
            <a:r>
              <a:rPr lang="sv-SE" b="0" dirty="0" err="1" smtClean="0">
                <a:effectLst/>
              </a:rPr>
              <a:t>Taxonomic</a:t>
            </a:r>
            <a:r>
              <a:rPr lang="sv-SE" b="0" dirty="0" smtClean="0">
                <a:effectLst/>
              </a:rPr>
              <a:t> </a:t>
            </a:r>
            <a:r>
              <a:rPr lang="sv-SE" b="0" dirty="0" err="1" smtClean="0">
                <a:effectLst/>
              </a:rPr>
              <a:t>groupings</a:t>
            </a:r>
            <a:r>
              <a:rPr lang="sv-SE" b="0" dirty="0" smtClean="0">
                <a:effectLst/>
              </a:rPr>
              <a:t> hittar man anvisning om hur man ska bygga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D0C509-D668-496A-AB3B-53FFF0389437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305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5113" cy="3722687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A3C56-CEC4-409D-B89B-5CFAA7505EEA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89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d, rubrik, ingres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A62368BA-F2AF-4679-8EB5-2DE0647DF2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7" y="1089024"/>
            <a:ext cx="9988551" cy="86272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lnSpc>
                <a:spcPct val="90000"/>
              </a:lnSpc>
              <a:defRPr sz="5400" b="1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Skriv titel här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A17F7B32-AC9B-4804-9856-1FFA57AE66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1951745"/>
            <a:ext cx="9988550" cy="5455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– skriv undertitel här</a:t>
            </a:r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1454F5EC-0DB6-4AB4-96CC-8977D6A5A18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87" y="6375986"/>
            <a:ext cx="4410075" cy="3454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Förnamn Efternamn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d, rubrik, ingress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A62368BA-F2AF-4679-8EB5-2DE0647DF2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7" y="1089024"/>
            <a:ext cx="9988551" cy="86272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lnSpc>
                <a:spcPct val="90000"/>
              </a:lnSpc>
              <a:defRPr sz="5400" b="1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Skriv titel här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A17F7B32-AC9B-4804-9856-1FFA57AE66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1951745"/>
            <a:ext cx="9988550" cy="5455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– skriv undertitel här</a:t>
            </a:r>
          </a:p>
        </p:txBody>
      </p:sp>
      <p:sp>
        <p:nvSpPr>
          <p:cNvPr id="7" name="Platshållare för text 5">
            <a:extLst>
              <a:ext uri="{FF2B5EF4-FFF2-40B4-BE49-F238E27FC236}">
                <a16:creationId xmlns:a16="http://schemas.microsoft.com/office/drawing/2014/main" id="{6590247E-7C22-0E4F-BF31-0B1B29FF2BA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87" y="6375986"/>
            <a:ext cx="4410075" cy="3454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Förnamn Efternamn</a:t>
            </a:r>
          </a:p>
        </p:txBody>
      </p:sp>
    </p:spTree>
    <p:extLst>
      <p:ext uri="{BB962C8B-B14F-4D97-AF65-F5344CB8AC3E}">
        <p14:creationId xmlns:p14="http://schemas.microsoft.com/office/powerpoint/2010/main" val="3197076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(förvald eller egen), rubrik, ingress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6974C00-3486-4CDA-96CC-FA93F7C5478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dirty="0"/>
              <a:t>Lägg till egen bakgrundsbild genom att klicka på bildikonen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0D9A425F-F29C-4DEF-BF12-253AB7949C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7" y="1089024"/>
            <a:ext cx="9988551" cy="86272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lnSpc>
                <a:spcPct val="90000"/>
              </a:lnSpc>
              <a:defRPr sz="5400" b="1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Skriv titel här</a:t>
            </a:r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47976395-2A14-4EC3-A6D5-BBF86F715F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1951745"/>
            <a:ext cx="9988550" cy="5455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– skriv undertitel här</a:t>
            </a:r>
          </a:p>
        </p:txBody>
      </p:sp>
      <p:sp>
        <p:nvSpPr>
          <p:cNvPr id="7" name="Platshållare för text 5">
            <a:extLst>
              <a:ext uri="{FF2B5EF4-FFF2-40B4-BE49-F238E27FC236}">
                <a16:creationId xmlns:a16="http://schemas.microsoft.com/office/drawing/2014/main" id="{41AF7282-A216-794E-826A-4A73289894B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87" y="6375986"/>
            <a:ext cx="4410075" cy="3454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Förnamn Efternamn</a:t>
            </a:r>
          </a:p>
        </p:txBody>
      </p:sp>
    </p:spTree>
    <p:extLst>
      <p:ext uri="{BB962C8B-B14F-4D97-AF65-F5344CB8AC3E}">
        <p14:creationId xmlns:p14="http://schemas.microsoft.com/office/powerpoint/2010/main" val="936262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10589820" cy="77787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 baseline="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Skriv rubrik här med plats för en rad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1F42423-2891-47C8-B9E0-E1BF65C4D6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4C7C74A-82E9-4E08-B581-C47742DCE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E3DD935-6933-426E-864F-9C4FC99B0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EA193844-F090-4300-9C20-94CE3D66DF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44675"/>
            <a:ext cx="10589820" cy="4191000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buSzPct val="100000"/>
              <a:buFont typeface="Arial" panose="020B0604020202020204" pitchFamily="34" charset="0"/>
              <a:buChar char="•"/>
              <a:defRPr sz="1800"/>
            </a:lvl1pPr>
            <a:lvl2pPr marL="468000" indent="-216000">
              <a:lnSpc>
                <a:spcPts val="24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80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defRPr/>
            </a:lvl4pPr>
            <a:lvl5pPr marL="2057400" indent="-228600"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6712314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orient="horz" pos="116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10589821" cy="12668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Skriv rubrik här</a:t>
            </a:r>
            <a:br>
              <a:rPr lang="sv-SE" dirty="0"/>
            </a:br>
            <a:r>
              <a:rPr lang="sv-SE" dirty="0"/>
              <a:t>med plats för två rader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7BA38D83-141C-4C62-A7AC-A12C26C2352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2095500"/>
            <a:ext cx="10589821" cy="4025900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defRPr sz="1800"/>
            </a:lvl1pPr>
            <a:lvl2pPr marL="685800" indent="-22860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–"/>
              <a:defRPr sz="1800" baseline="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defRPr/>
            </a:lvl4pPr>
            <a:lvl5pPr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defRPr/>
            </a:lvl5pPr>
          </a:lstStyle>
          <a:p>
            <a:pPr lvl="0"/>
            <a:r>
              <a:rPr lang="sv-SE" dirty="0"/>
              <a:t>Skriv punktlista för första nivån, eller vanlig text genom att trycka </a:t>
            </a:r>
            <a:r>
              <a:rPr lang="sv-SE" dirty="0" err="1"/>
              <a:t>backsteg</a:t>
            </a:r>
            <a:r>
              <a:rPr lang="sv-SE" dirty="0"/>
              <a:t> för att ta bort punktlista.</a:t>
            </a:r>
          </a:p>
          <a:p>
            <a:pPr lvl="1"/>
            <a:r>
              <a:rPr lang="sv-SE" dirty="0"/>
              <a:t>Skriv andra nivås punktlista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E02AF752-079A-4755-BCD9-74CFFD079B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D1DD68C5-E5E7-41B0-AE39-2353B92B1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1E5C034E-63F1-4F55-BC14-EF0D6C827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758787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197">
          <p15:clr>
            <a:srgbClr val="FBAE40"/>
          </p15:clr>
        </p15:guide>
        <p15:guide id="2" orient="horz" pos="322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gress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10589820" cy="129222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Skriv rubrik här</a:t>
            </a:r>
            <a:br>
              <a:rPr lang="sv-SE" dirty="0"/>
            </a:br>
            <a:r>
              <a:rPr lang="sv-SE" dirty="0"/>
              <a:t>med plats för två rader</a:t>
            </a:r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EA193844-F090-4300-9C20-94CE3D66DF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11395"/>
            <a:ext cx="10589820" cy="3324280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buSzPct val="100000"/>
              <a:buFont typeface="Arial" panose="020B0604020202020204" pitchFamily="34" charset="0"/>
              <a:buChar char="•"/>
              <a:defRPr sz="1800"/>
            </a:lvl1pPr>
            <a:lvl2pPr marL="468000" indent="-216000">
              <a:lnSpc>
                <a:spcPts val="24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80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defRPr/>
            </a:lvl4pPr>
            <a:lvl5pPr marL="2057400" indent="-228600"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15DE9479-ED5E-4744-97BE-BF95C971BF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2028826"/>
            <a:ext cx="10590213" cy="4919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sv-SE" dirty="0"/>
              <a:t>Skriv undertitel här</a:t>
            </a:r>
          </a:p>
        </p:txBody>
      </p:sp>
      <p:sp>
        <p:nvSpPr>
          <p:cNvPr id="9" name="Platshållare för datum 3">
            <a:extLst>
              <a:ext uri="{FF2B5EF4-FFF2-40B4-BE49-F238E27FC236}">
                <a16:creationId xmlns:a16="http://schemas.microsoft.com/office/drawing/2014/main" id="{CADBB7FD-E569-44FC-BF8C-17042BCE52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BC9A5AAE-6682-44D7-A6BA-8B38EC3ED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96FBF6F6-339F-4C6B-91E3-11217F89A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54872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orient="horz" pos="1162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5591175" cy="7874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EA193844-F090-4300-9C20-94CE3D66DF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06575"/>
            <a:ext cx="5591174" cy="4229100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buSzPct val="100000"/>
              <a:buFont typeface="Arial" panose="020B0604020202020204" pitchFamily="34" charset="0"/>
              <a:buChar char="•"/>
              <a:defRPr sz="1800"/>
            </a:lvl1pPr>
            <a:lvl2pPr marL="468000" indent="-216000">
              <a:lnSpc>
                <a:spcPts val="24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80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defRPr/>
            </a:lvl4pPr>
            <a:lvl5pPr marL="2057400" indent="-228600"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6EFEED0-7FE9-4BA7-87AD-7B9D6D4C34D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00826" y="736601"/>
            <a:ext cx="5591174" cy="43846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dirty="0"/>
              <a:t>Dra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 hit,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ikonen</a:t>
            </a:r>
            <a:r>
              <a:rPr lang="en-US" dirty="0"/>
              <a:t> </a:t>
            </a:r>
            <a:r>
              <a:rPr lang="en-US" dirty="0" err="1"/>
              <a:t>nedan</a:t>
            </a:r>
            <a:endParaRPr lang="sv-SE" dirty="0"/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A96B7CFA-538A-4C90-ABCD-4485056494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4FD3C38F-55C4-47F1-B79A-64A98C7F6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523CE5EE-C194-4F44-9B15-001C9D87B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243595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orient="horz" pos="3226">
          <p15:clr>
            <a:srgbClr val="FBAE40"/>
          </p15:clr>
        </p15:guide>
        <p15:guide id="3" pos="415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10589821" cy="12668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Skriv rubrik här</a:t>
            </a:r>
            <a:br>
              <a:rPr lang="sv-SE" dirty="0"/>
            </a:br>
            <a:r>
              <a:rPr lang="sv-SE" dirty="0"/>
              <a:t>med plats för två rader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7BA38D83-141C-4C62-A7AC-A12C26C2352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2095500"/>
            <a:ext cx="5133975" cy="4025900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defRPr sz="1800"/>
            </a:lvl1pPr>
            <a:lvl2pPr marL="685800" indent="-22860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–"/>
              <a:defRPr sz="1800" baseline="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defRPr/>
            </a:lvl4pPr>
            <a:lvl5pPr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Platshållare för innehåll 9">
            <a:extLst>
              <a:ext uri="{FF2B5EF4-FFF2-40B4-BE49-F238E27FC236}">
                <a16:creationId xmlns:a16="http://schemas.microsoft.com/office/drawing/2014/main" id="{0FB31599-C149-4C34-96FC-65CFBB79840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19826" y="2106721"/>
            <a:ext cx="5208196" cy="4025900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defRPr sz="1800"/>
            </a:lvl1pPr>
            <a:lvl2pPr marL="685800" indent="-22860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–"/>
              <a:defRPr sz="1800" baseline="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defRPr/>
            </a:lvl4pPr>
            <a:lvl5pPr>
              <a:lnSpc>
                <a:spcPts val="2400"/>
              </a:lnSpc>
              <a:spcBef>
                <a:spcPts val="1000"/>
              </a:spcBef>
              <a:buClr>
                <a:schemeClr val="bg2"/>
              </a:buClr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5E5F5A30-79A5-486E-8384-5EE573354E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173512AE-92BA-427E-BEAF-EC8744363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22B326AC-2F1F-4FDE-AC27-4069C69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444632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197">
          <p15:clr>
            <a:srgbClr val="FBAE40"/>
          </p15:clr>
        </p15:guide>
        <p15:guide id="2" orient="horz" pos="322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m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679C56E7-82AB-4922-ACC6-DB93CF3145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C20DEBF-CD8E-4DFC-8ED1-4A480A31C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BBBD4592-25F7-42EF-BAA4-1FB9A19B4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21543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 uta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datum 3">
            <a:extLst>
              <a:ext uri="{FF2B5EF4-FFF2-40B4-BE49-F238E27FC236}">
                <a16:creationId xmlns:a16="http://schemas.microsoft.com/office/drawing/2014/main" id="{EBB1C809-7BC7-4DD5-902D-A413C7EC51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DD7E4D14-E82D-4B30-B778-1DE4860E5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9CF6A344-490D-4851-AB58-772C75ECE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482735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d, rubrik, ingres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A62368BA-F2AF-4679-8EB5-2DE0647DF2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7" y="1089024"/>
            <a:ext cx="9988551" cy="86272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lnSpc>
                <a:spcPct val="90000"/>
              </a:lnSpc>
              <a:defRPr sz="5400" b="1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Skriv titel här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A17F7B32-AC9B-4804-9856-1FFA57AE66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1951745"/>
            <a:ext cx="9988550" cy="5455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– skriv undertitel här</a:t>
            </a:r>
          </a:p>
        </p:txBody>
      </p:sp>
      <p:sp>
        <p:nvSpPr>
          <p:cNvPr id="7" name="Platshållare för text 5">
            <a:extLst>
              <a:ext uri="{FF2B5EF4-FFF2-40B4-BE49-F238E27FC236}">
                <a16:creationId xmlns:a16="http://schemas.microsoft.com/office/drawing/2014/main" id="{784D8C65-4190-234E-82D4-DFE1B760AE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87" y="6375986"/>
            <a:ext cx="4410075" cy="3454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Förnamn Efternamn</a:t>
            </a:r>
          </a:p>
        </p:txBody>
      </p:sp>
    </p:spTree>
    <p:extLst>
      <p:ext uri="{BB962C8B-B14F-4D97-AF65-F5344CB8AC3E}">
        <p14:creationId xmlns:p14="http://schemas.microsoft.com/office/powerpoint/2010/main" val="1369516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(förvald eller egen), rubrik, ingress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6974C00-3486-4CDA-96CC-FA93F7C5478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dirty="0"/>
              <a:t>Lägg till egen bakgrundsbild genom att klicka på bildikonen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0D9A425F-F29C-4DEF-BF12-253AB7949C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7" y="1089024"/>
            <a:ext cx="9988551" cy="86272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lnSpc>
                <a:spcPct val="90000"/>
              </a:lnSpc>
              <a:defRPr sz="5400" b="1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Skriv titel här</a:t>
            </a:r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47976395-2A14-4EC3-A6D5-BBF86F715F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1951745"/>
            <a:ext cx="9988550" cy="5455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– skriv undertitel här</a:t>
            </a:r>
          </a:p>
        </p:txBody>
      </p:sp>
      <p:sp>
        <p:nvSpPr>
          <p:cNvPr id="7" name="Platshållare för text 5">
            <a:extLst>
              <a:ext uri="{FF2B5EF4-FFF2-40B4-BE49-F238E27FC236}">
                <a16:creationId xmlns:a16="http://schemas.microsoft.com/office/drawing/2014/main" id="{CEF1FE1C-AAD0-694F-9254-7FA922E6C4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87" y="6375986"/>
            <a:ext cx="4410075" cy="3454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Förnamn Efternamn</a:t>
            </a:r>
          </a:p>
        </p:txBody>
      </p:sp>
    </p:spTree>
    <p:extLst>
      <p:ext uri="{BB962C8B-B14F-4D97-AF65-F5344CB8AC3E}">
        <p14:creationId xmlns:p14="http://schemas.microsoft.com/office/powerpoint/2010/main" val="25834268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(förvald eller egen), rubrik, ingress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6974C00-3486-4CDA-96CC-FA93F7C5478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dirty="0"/>
              <a:t>Lägg till egen bakgrundsbild genom att klicka på bildikonen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0D9A425F-F29C-4DEF-BF12-253AB7949C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7" y="1089024"/>
            <a:ext cx="9988551" cy="86272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lnSpc>
                <a:spcPct val="90000"/>
              </a:lnSpc>
              <a:defRPr sz="5400" b="1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Skriv titel här</a:t>
            </a:r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47976395-2A14-4EC3-A6D5-BBF86F715F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1951745"/>
            <a:ext cx="9988550" cy="5455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– skriv undertitel här</a:t>
            </a:r>
          </a:p>
        </p:txBody>
      </p:sp>
      <p:sp>
        <p:nvSpPr>
          <p:cNvPr id="7" name="Platshållare för text 5">
            <a:extLst>
              <a:ext uri="{FF2B5EF4-FFF2-40B4-BE49-F238E27FC236}">
                <a16:creationId xmlns:a16="http://schemas.microsoft.com/office/drawing/2014/main" id="{CD244E68-DEF3-D64A-BD1C-D8D05E94F2A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87" y="6375986"/>
            <a:ext cx="4410075" cy="3454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Förnamn Efternamn</a:t>
            </a:r>
          </a:p>
        </p:txBody>
      </p:sp>
    </p:spTree>
    <p:extLst>
      <p:ext uri="{BB962C8B-B14F-4D97-AF65-F5344CB8AC3E}">
        <p14:creationId xmlns:p14="http://schemas.microsoft.com/office/powerpoint/2010/main" val="13483373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10589820" cy="77787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 baseline="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Skriv rubrik här med plats för en rad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1F42423-2891-47C8-B9E0-E1BF65C4D6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4C7C74A-82E9-4E08-B581-C47742DCE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E3DD935-6933-426E-864F-9C4FC99B0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EA193844-F090-4300-9C20-94CE3D66DF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44675"/>
            <a:ext cx="10589820" cy="4191000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buSzPct val="100000"/>
              <a:buFont typeface="Arial" panose="020B0604020202020204" pitchFamily="34" charset="0"/>
              <a:buChar char="•"/>
              <a:defRPr sz="1800"/>
            </a:lvl1pPr>
            <a:lvl2pPr marL="468000" indent="-216000">
              <a:lnSpc>
                <a:spcPts val="24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80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/>
            </a:lvl4pPr>
            <a:lvl5pPr marL="2057400" indent="-228600"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695650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orient="horz" pos="116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10589821" cy="12668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Skriv rubrik här</a:t>
            </a:r>
            <a:br>
              <a:rPr lang="sv-SE" dirty="0"/>
            </a:br>
            <a:r>
              <a:rPr lang="sv-SE" dirty="0"/>
              <a:t>med plats för två rader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7BA38D83-141C-4C62-A7AC-A12C26C2352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2095500"/>
            <a:ext cx="10589821" cy="4025900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 sz="1800"/>
            </a:lvl1pPr>
            <a:lvl2pPr marL="685800" indent="-22860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–"/>
              <a:defRPr sz="1800" baseline="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/>
            </a:lvl4pPr>
            <a:lvl5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/>
            </a:lvl5pPr>
          </a:lstStyle>
          <a:p>
            <a:pPr lvl="0"/>
            <a:r>
              <a:rPr lang="sv-SE" dirty="0"/>
              <a:t>Skriv punktlista för första nivån, eller vanlig text genom att trycka </a:t>
            </a:r>
            <a:r>
              <a:rPr lang="sv-SE" dirty="0" err="1"/>
              <a:t>backsteg</a:t>
            </a:r>
            <a:r>
              <a:rPr lang="sv-SE" dirty="0"/>
              <a:t> för att ta bort punktlista.</a:t>
            </a:r>
          </a:p>
          <a:p>
            <a:pPr lvl="1"/>
            <a:r>
              <a:rPr lang="sv-SE" dirty="0"/>
              <a:t>Skriv andra nivås punktlista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E02AF752-079A-4755-BCD9-74CFFD079B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D1DD68C5-E5E7-41B0-AE39-2353B92B1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1E5C034E-63F1-4F55-BC14-EF0D6C827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345076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197">
          <p15:clr>
            <a:srgbClr val="FBAE40"/>
          </p15:clr>
        </p15:guide>
        <p15:guide id="2" orient="horz" pos="322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gress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10589820" cy="129222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Skriv rubrik här</a:t>
            </a:r>
            <a:br>
              <a:rPr lang="sv-SE" dirty="0"/>
            </a:br>
            <a:r>
              <a:rPr lang="sv-SE" dirty="0"/>
              <a:t>med plats för två rader</a:t>
            </a:r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EA193844-F090-4300-9C20-94CE3D66DF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11395"/>
            <a:ext cx="10589820" cy="3324280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buSzPct val="100000"/>
              <a:buFont typeface="Arial" panose="020B0604020202020204" pitchFamily="34" charset="0"/>
              <a:buChar char="•"/>
              <a:defRPr sz="1800"/>
            </a:lvl1pPr>
            <a:lvl2pPr marL="468000" indent="-216000">
              <a:lnSpc>
                <a:spcPts val="24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80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/>
            </a:lvl4pPr>
            <a:lvl5pPr marL="2057400" indent="-228600"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15DE9479-ED5E-4744-97BE-BF95C971BF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2028826"/>
            <a:ext cx="10590213" cy="4919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5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sv-SE" dirty="0"/>
              <a:t>Skriv undertitel här</a:t>
            </a:r>
          </a:p>
        </p:txBody>
      </p:sp>
      <p:sp>
        <p:nvSpPr>
          <p:cNvPr id="9" name="Platshållare för datum 3">
            <a:extLst>
              <a:ext uri="{FF2B5EF4-FFF2-40B4-BE49-F238E27FC236}">
                <a16:creationId xmlns:a16="http://schemas.microsoft.com/office/drawing/2014/main" id="{CADBB7FD-E569-44FC-BF8C-17042BCE52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BC9A5AAE-6682-44D7-A6BA-8B38EC3ED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96FBF6F6-339F-4C6B-91E3-11217F89A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627406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orient="horz" pos="116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5591175" cy="7874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EA193844-F090-4300-9C20-94CE3D66DF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06575"/>
            <a:ext cx="5591174" cy="4229100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buSzPct val="100000"/>
              <a:buFont typeface="Arial" panose="020B0604020202020204" pitchFamily="34" charset="0"/>
              <a:buChar char="•"/>
              <a:defRPr sz="1800"/>
            </a:lvl1pPr>
            <a:lvl2pPr marL="468000" indent="-216000">
              <a:lnSpc>
                <a:spcPts val="24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80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/>
            </a:lvl4pPr>
            <a:lvl5pPr marL="2057400" indent="-228600"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6EFEED0-7FE9-4BA7-87AD-7B9D6D4C34D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00826" y="736601"/>
            <a:ext cx="5591174" cy="43846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dirty="0"/>
              <a:t>Dra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 hit,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ikonen</a:t>
            </a:r>
            <a:r>
              <a:rPr lang="en-US" dirty="0"/>
              <a:t> </a:t>
            </a:r>
            <a:r>
              <a:rPr lang="en-US" dirty="0" err="1"/>
              <a:t>nedan</a:t>
            </a:r>
            <a:endParaRPr lang="sv-SE" dirty="0"/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A96B7CFA-538A-4C90-ABCD-4485056494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4FD3C38F-55C4-47F1-B79A-64A98C7F6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523CE5EE-C194-4F44-9B15-001C9D87B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477439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orient="horz" pos="3226">
          <p15:clr>
            <a:srgbClr val="FBAE40"/>
          </p15:clr>
        </p15:guide>
        <p15:guide id="3" pos="415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10589821" cy="12668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Skriv rubrik här</a:t>
            </a:r>
            <a:br>
              <a:rPr lang="sv-SE" dirty="0"/>
            </a:br>
            <a:r>
              <a:rPr lang="sv-SE" dirty="0"/>
              <a:t>med plats för två rader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7BA38D83-141C-4C62-A7AC-A12C26C2352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2095500"/>
            <a:ext cx="5133975" cy="4025900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 sz="1800"/>
            </a:lvl1pPr>
            <a:lvl2pPr marL="685800" indent="-22860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–"/>
              <a:defRPr sz="1800" baseline="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/>
            </a:lvl4pPr>
            <a:lvl5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Platshållare för innehåll 9">
            <a:extLst>
              <a:ext uri="{FF2B5EF4-FFF2-40B4-BE49-F238E27FC236}">
                <a16:creationId xmlns:a16="http://schemas.microsoft.com/office/drawing/2014/main" id="{0FB31599-C149-4C34-96FC-65CFBB79840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19826" y="2106721"/>
            <a:ext cx="5208196" cy="4025900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 sz="1800"/>
            </a:lvl1pPr>
            <a:lvl2pPr marL="685800" indent="-22860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–"/>
              <a:defRPr sz="1800" baseline="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/>
            </a:lvl4pPr>
            <a:lvl5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5E5F5A30-79A5-486E-8384-5EE573354E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173512AE-92BA-427E-BEAF-EC8744363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22B326AC-2F1F-4FDE-AC27-4069C69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729004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197">
          <p15:clr>
            <a:srgbClr val="FBAE40"/>
          </p15:clr>
        </p15:guide>
        <p15:guide id="2" orient="horz" pos="322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m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679C56E7-82AB-4922-ACC6-DB93CF3145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C20DEBF-CD8E-4DFC-8ED1-4A480A31C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BBBD4592-25F7-42EF-BAA4-1FB9A19B4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571076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 uta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datum 3">
            <a:extLst>
              <a:ext uri="{FF2B5EF4-FFF2-40B4-BE49-F238E27FC236}">
                <a16:creationId xmlns:a16="http://schemas.microsoft.com/office/drawing/2014/main" id="{EBB1C809-7BC7-4DD5-902D-A413C7EC51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DD7E4D14-E82D-4B30-B778-1DE4860E5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9CF6A344-490D-4851-AB58-772C75ECE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11848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kgrund, rubrik, ingres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A62368BA-F2AF-4679-8EB5-2DE0647DF2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7" y="1089024"/>
            <a:ext cx="9988551" cy="86272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lnSpc>
                <a:spcPct val="90000"/>
              </a:lnSpc>
              <a:defRPr sz="5400" b="1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Skriv titel här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A17F7B32-AC9B-4804-9856-1FFA57AE66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1951745"/>
            <a:ext cx="9988550" cy="5455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– skriv undertitel här</a:t>
            </a:r>
          </a:p>
        </p:txBody>
      </p:sp>
      <p:sp>
        <p:nvSpPr>
          <p:cNvPr id="7" name="Platshållare för text 5">
            <a:extLst>
              <a:ext uri="{FF2B5EF4-FFF2-40B4-BE49-F238E27FC236}">
                <a16:creationId xmlns:a16="http://schemas.microsoft.com/office/drawing/2014/main" id="{EF62F46D-85C7-E14E-9282-9758A0FD38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87" y="6375986"/>
            <a:ext cx="4410075" cy="3454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Förnamn Efternamn</a:t>
            </a:r>
          </a:p>
        </p:txBody>
      </p:sp>
    </p:spTree>
    <p:extLst>
      <p:ext uri="{BB962C8B-B14F-4D97-AF65-F5344CB8AC3E}">
        <p14:creationId xmlns:p14="http://schemas.microsoft.com/office/powerpoint/2010/main" val="17951855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(förvald eller egen), rubrik, ingress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6974C00-3486-4CDA-96CC-FA93F7C5478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 dirty="0"/>
              <a:t>Lägg till egen bakgrundsbild genom att klicka på bildikonen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0D9A425F-F29C-4DEF-BF12-253AB7949C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9787" y="1089024"/>
            <a:ext cx="9988551" cy="86272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lnSpc>
                <a:spcPct val="90000"/>
              </a:lnSpc>
              <a:defRPr sz="5400" b="1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Skriv titel här</a:t>
            </a:r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47976395-2A14-4EC3-A6D5-BBF86F715F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8" y="1951745"/>
            <a:ext cx="9988550" cy="5455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1">
                <a:solidFill>
                  <a:schemeClr val="bg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sv-SE" dirty="0"/>
              <a:t>– skriv undertitel här</a:t>
            </a:r>
          </a:p>
        </p:txBody>
      </p:sp>
      <p:sp>
        <p:nvSpPr>
          <p:cNvPr id="7" name="Platshållare för text 5">
            <a:extLst>
              <a:ext uri="{FF2B5EF4-FFF2-40B4-BE49-F238E27FC236}">
                <a16:creationId xmlns:a16="http://schemas.microsoft.com/office/drawing/2014/main" id="{3DB1317F-424C-0B46-8F86-70D443C17E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9787" y="6375986"/>
            <a:ext cx="4410075" cy="3454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Förnamn Efternamn</a:t>
            </a:r>
          </a:p>
        </p:txBody>
      </p:sp>
    </p:spTree>
    <p:extLst>
      <p:ext uri="{BB962C8B-B14F-4D97-AF65-F5344CB8AC3E}">
        <p14:creationId xmlns:p14="http://schemas.microsoft.com/office/powerpoint/2010/main" val="3945648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10589820" cy="77787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 baseline="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Skriv rubrik här med plats för en rad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1F42423-2891-47C8-B9E0-E1BF65C4D6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4C7C74A-82E9-4E08-B581-C47742DCE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E3DD935-6933-426E-864F-9C4FC99B0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EA193844-F090-4300-9C20-94CE3D66DF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44675"/>
            <a:ext cx="10589820" cy="4191000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sz="1800"/>
            </a:lvl1pPr>
            <a:lvl2pPr marL="468000" indent="-216000">
              <a:lnSpc>
                <a:spcPts val="24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80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defRPr/>
            </a:lvl4pPr>
            <a:lvl5pPr marL="2057400" indent="-228600"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orient="horz" pos="1162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10589820" cy="77787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 baseline="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Skriv rubrik här med plats för en rad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1F42423-2891-47C8-B9E0-E1BF65C4D6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4C7C74A-82E9-4E08-B581-C47742DCE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E3DD935-6933-426E-864F-9C4FC99B0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EA193844-F090-4300-9C20-94CE3D66DF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44675"/>
            <a:ext cx="10589820" cy="4191000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  <a:defRPr sz="1800"/>
            </a:lvl1pPr>
            <a:lvl2pPr marL="468000" indent="-216000">
              <a:lnSpc>
                <a:spcPts val="24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80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defRPr/>
            </a:lvl4pPr>
            <a:lvl5pPr marL="2057400" indent="-228600">
              <a:lnSpc>
                <a:spcPts val="2400"/>
              </a:lnSpc>
              <a:spcBef>
                <a:spcPts val="1000"/>
              </a:spcBef>
              <a:buClr>
                <a:srgbClr val="92D050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7815905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orient="horz" pos="1162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10589821" cy="12668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Skriv rubrik här</a:t>
            </a:r>
            <a:br>
              <a:rPr lang="sv-SE" dirty="0"/>
            </a:br>
            <a:r>
              <a:rPr lang="sv-SE" dirty="0"/>
              <a:t>med plats för två rader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7BA38D83-141C-4C62-A7AC-A12C26C2352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2095500"/>
            <a:ext cx="10589821" cy="4025900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 sz="1800"/>
            </a:lvl1pPr>
            <a:lvl2pPr marL="685800" indent="-22860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–"/>
              <a:defRPr sz="1800" baseline="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/>
            </a:lvl4pPr>
            <a:lvl5pPr>
              <a:lnSpc>
                <a:spcPts val="2400"/>
              </a:lnSpc>
              <a:spcBef>
                <a:spcPts val="1000"/>
              </a:spcBef>
              <a:buClr>
                <a:schemeClr val="accent6"/>
              </a:buClr>
              <a:defRPr/>
            </a:lvl5pPr>
          </a:lstStyle>
          <a:p>
            <a:pPr lvl="0"/>
            <a:r>
              <a:rPr lang="sv-SE" dirty="0"/>
              <a:t>Skriv punktlista för första nivån, eller vanlig text genom att trycka </a:t>
            </a:r>
            <a:r>
              <a:rPr lang="sv-SE" dirty="0" err="1"/>
              <a:t>backsteg</a:t>
            </a:r>
            <a:r>
              <a:rPr lang="sv-SE" dirty="0"/>
              <a:t> för att ta bort punktlista.</a:t>
            </a:r>
          </a:p>
          <a:p>
            <a:pPr lvl="1"/>
            <a:r>
              <a:rPr lang="sv-SE" dirty="0"/>
              <a:t>Skriv andra nivås punktlista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E02AF752-079A-4755-BCD9-74CFFD079B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D1DD68C5-E5E7-41B0-AE39-2353B92B1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1E5C034E-63F1-4F55-BC14-EF0D6C827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53895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197">
          <p15:clr>
            <a:srgbClr val="FBAE40"/>
          </p15:clr>
        </p15:guide>
        <p15:guide id="2" orient="horz" pos="322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gress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10589820" cy="129222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Skriv rubrik här</a:t>
            </a:r>
            <a:br>
              <a:rPr lang="sv-SE" dirty="0"/>
            </a:br>
            <a:r>
              <a:rPr lang="sv-SE" dirty="0"/>
              <a:t>med plats för två rader</a:t>
            </a:r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EA193844-F090-4300-9C20-94CE3D66DF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11395"/>
            <a:ext cx="10589820" cy="3324280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  <a:defRPr sz="1800"/>
            </a:lvl1pPr>
            <a:lvl2pPr marL="468000" indent="-216000">
              <a:lnSpc>
                <a:spcPts val="24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80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defRPr/>
            </a:lvl4pPr>
            <a:lvl5pPr marL="2057400" indent="-228600"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15DE9479-ED5E-4744-97BE-BF95C971BF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2028826"/>
            <a:ext cx="10590213" cy="4919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3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sv-SE" dirty="0"/>
              <a:t>Skriv undertitel här</a:t>
            </a:r>
          </a:p>
        </p:txBody>
      </p:sp>
      <p:sp>
        <p:nvSpPr>
          <p:cNvPr id="9" name="Platshållare för datum 3">
            <a:extLst>
              <a:ext uri="{FF2B5EF4-FFF2-40B4-BE49-F238E27FC236}">
                <a16:creationId xmlns:a16="http://schemas.microsoft.com/office/drawing/2014/main" id="{CADBB7FD-E569-44FC-BF8C-17042BCE52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BC9A5AAE-6682-44D7-A6BA-8B38EC3ED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96FBF6F6-339F-4C6B-91E3-11217F89A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582732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orient="horz" pos="1162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5591175" cy="7874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EA193844-F090-4300-9C20-94CE3D66DF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06575"/>
            <a:ext cx="5591174" cy="4229100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buSzPct val="100000"/>
              <a:buFont typeface="Arial" panose="020B0604020202020204" pitchFamily="34" charset="0"/>
              <a:buChar char="•"/>
              <a:defRPr sz="1800"/>
            </a:lvl1pPr>
            <a:lvl2pPr marL="468000" indent="-216000">
              <a:lnSpc>
                <a:spcPts val="24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80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defRPr/>
            </a:lvl4pPr>
            <a:lvl5pPr marL="2057400" indent="-228600"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6EFEED0-7FE9-4BA7-87AD-7B9D6D4C34D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00826" y="736601"/>
            <a:ext cx="5591174" cy="43846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dirty="0"/>
              <a:t>Dra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 hit,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ikonen</a:t>
            </a:r>
            <a:r>
              <a:rPr lang="en-US" dirty="0"/>
              <a:t> </a:t>
            </a:r>
            <a:r>
              <a:rPr lang="en-US" dirty="0" err="1"/>
              <a:t>nedan</a:t>
            </a:r>
            <a:endParaRPr lang="sv-SE" dirty="0"/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A96B7CFA-538A-4C90-ABCD-4485056494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4FD3C38F-55C4-47F1-B79A-64A98C7F6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523CE5EE-C194-4F44-9B15-001C9D87B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524198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orient="horz" pos="3226">
          <p15:clr>
            <a:srgbClr val="FBAE40"/>
          </p15:clr>
        </p15:guide>
        <p15:guide id="3" pos="4158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10589821" cy="12668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Skriv rubrik här</a:t>
            </a:r>
            <a:br>
              <a:rPr lang="sv-SE" dirty="0"/>
            </a:br>
            <a:r>
              <a:rPr lang="sv-SE" dirty="0"/>
              <a:t>med plats för två rader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7BA38D83-141C-4C62-A7AC-A12C26C2352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2095500"/>
            <a:ext cx="5133975" cy="4025900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defRPr sz="1800"/>
            </a:lvl1pPr>
            <a:lvl2pPr marL="685800" indent="-22860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–"/>
              <a:defRPr sz="1800" baseline="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defRPr/>
            </a:lvl4pPr>
            <a:lvl5pPr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Platshållare för innehåll 9">
            <a:extLst>
              <a:ext uri="{FF2B5EF4-FFF2-40B4-BE49-F238E27FC236}">
                <a16:creationId xmlns:a16="http://schemas.microsoft.com/office/drawing/2014/main" id="{0FB31599-C149-4C34-96FC-65CFBB79840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19826" y="2106721"/>
            <a:ext cx="5208196" cy="4025900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defRPr sz="1800"/>
            </a:lvl1pPr>
            <a:lvl2pPr marL="685800" indent="-22860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–"/>
              <a:defRPr sz="1800" baseline="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defRPr/>
            </a:lvl4pPr>
            <a:lvl5pPr>
              <a:lnSpc>
                <a:spcPts val="2400"/>
              </a:lnSpc>
              <a:spcBef>
                <a:spcPts val="1000"/>
              </a:spcBef>
              <a:buClr>
                <a:schemeClr val="accent4"/>
              </a:buClr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5E5F5A30-79A5-486E-8384-5EE573354E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173512AE-92BA-427E-BEAF-EC8744363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22B326AC-2F1F-4FDE-AC27-4069C69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475843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197">
          <p15:clr>
            <a:srgbClr val="FBAE40"/>
          </p15:clr>
        </p15:guide>
        <p15:guide id="2" orient="horz" pos="322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m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679C56E7-82AB-4922-ACC6-DB93CF3145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C20DEBF-CD8E-4DFC-8ED1-4A480A31C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BBBD4592-25F7-42EF-BAA4-1FB9A19B4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410307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 uta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datum 3">
            <a:extLst>
              <a:ext uri="{FF2B5EF4-FFF2-40B4-BE49-F238E27FC236}">
                <a16:creationId xmlns:a16="http://schemas.microsoft.com/office/drawing/2014/main" id="{EBB1C809-7BC7-4DD5-902D-A413C7EC51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DD7E4D14-E82D-4B30-B778-1DE4860E5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9CF6A344-490D-4851-AB58-772C75ECE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306470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09600" y="1600199"/>
            <a:ext cx="9744000" cy="3780000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800" smtClean="0"/>
              <a:t>Sidnummer </a:t>
            </a:r>
            <a:fld id="{1EF22DC9-761D-41F9-AA5F-851485B82DA2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9553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sz="1067" smtClean="0"/>
              <a:t>Sidnummer </a:t>
            </a:r>
            <a:fld id="{1EF22DC9-761D-41F9-AA5F-851485B82DA2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85434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10589821" cy="12668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Skriv rubrik här</a:t>
            </a:r>
            <a:br>
              <a:rPr lang="sv-SE" dirty="0"/>
            </a:br>
            <a:r>
              <a:rPr lang="sv-SE" dirty="0"/>
              <a:t>med plats för två rader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7BA38D83-141C-4C62-A7AC-A12C26C2352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2095500"/>
            <a:ext cx="10589821" cy="4025900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defRPr sz="1800"/>
            </a:lvl1pPr>
            <a:lvl2pPr marL="685800" indent="-22860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–"/>
              <a:defRPr sz="1800" baseline="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defRPr/>
            </a:lvl4pPr>
            <a:lvl5pPr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defRPr/>
            </a:lvl5pPr>
          </a:lstStyle>
          <a:p>
            <a:pPr lvl="0"/>
            <a:r>
              <a:rPr lang="sv-SE" dirty="0"/>
              <a:t>Skriv punktlista för första nivån, eller vanlig text genom att trycka </a:t>
            </a:r>
            <a:r>
              <a:rPr lang="sv-SE" dirty="0" err="1"/>
              <a:t>backsteg</a:t>
            </a:r>
            <a:r>
              <a:rPr lang="sv-SE" dirty="0"/>
              <a:t> för att ta bort punktlista.</a:t>
            </a:r>
          </a:p>
          <a:p>
            <a:pPr lvl="1"/>
            <a:r>
              <a:rPr lang="sv-SE" dirty="0"/>
              <a:t>Skriv andra nivås punktlista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E02AF752-079A-4755-BCD9-74CFFD079B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D1DD68C5-E5E7-41B0-AE39-2353B92B1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1E5C034E-63F1-4F55-BC14-EF0D6C827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pos="7197">
          <p15:clr>
            <a:srgbClr val="FBAE40"/>
          </p15:clr>
        </p15:guide>
        <p15:guide id="2" orient="horz" pos="322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gress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10589820" cy="129222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Skriv rubrik här</a:t>
            </a:r>
            <a:br>
              <a:rPr lang="sv-SE" dirty="0"/>
            </a:br>
            <a:r>
              <a:rPr lang="sv-SE" dirty="0"/>
              <a:t>med plats för två rader</a:t>
            </a:r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EA193844-F090-4300-9C20-94CE3D66DF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711395"/>
            <a:ext cx="10589820" cy="3324280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sz="1800"/>
            </a:lvl1pPr>
            <a:lvl2pPr marL="468000" indent="-216000">
              <a:lnSpc>
                <a:spcPts val="24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80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defRPr/>
            </a:lvl4pPr>
            <a:lvl5pPr marL="2057400" indent="-228600"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15DE9479-ED5E-4744-97BE-BF95C971BF8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2028826"/>
            <a:ext cx="10590213" cy="4919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sv-SE" dirty="0"/>
              <a:t>Skriv undertitel här</a:t>
            </a:r>
          </a:p>
        </p:txBody>
      </p:sp>
      <p:sp>
        <p:nvSpPr>
          <p:cNvPr id="9" name="Platshållare för datum 3">
            <a:extLst>
              <a:ext uri="{FF2B5EF4-FFF2-40B4-BE49-F238E27FC236}">
                <a16:creationId xmlns:a16="http://schemas.microsoft.com/office/drawing/2014/main" id="{CADBB7FD-E569-44FC-BF8C-17042BCE52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10" name="Platshållare för sidfot 4">
            <a:extLst>
              <a:ext uri="{FF2B5EF4-FFF2-40B4-BE49-F238E27FC236}">
                <a16:creationId xmlns:a16="http://schemas.microsoft.com/office/drawing/2014/main" id="{BC9A5AAE-6682-44D7-A6BA-8B38EC3ED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96FBF6F6-339F-4C6B-91E3-11217F89A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orient="horz" pos="116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5591175" cy="7874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Skriv rubrik här</a:t>
            </a:r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EA193844-F090-4300-9C20-94CE3D66DF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06575"/>
            <a:ext cx="5591174" cy="4229100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 sz="1800"/>
            </a:lvl1pPr>
            <a:lvl2pPr marL="468000" indent="-216000">
              <a:lnSpc>
                <a:spcPts val="24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80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defRPr/>
            </a:lvl4pPr>
            <a:lvl5pPr marL="2057400" indent="-228600"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6EFEED0-7FE9-4BA7-87AD-7B9D6D4C34D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00826" y="736601"/>
            <a:ext cx="5591174" cy="43846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dirty="0"/>
              <a:t>Dra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bild</a:t>
            </a:r>
            <a:r>
              <a:rPr lang="en-US" dirty="0"/>
              <a:t> hit, </a:t>
            </a:r>
            <a:r>
              <a:rPr lang="en-US" dirty="0" err="1"/>
              <a:t>eller</a:t>
            </a:r>
            <a:r>
              <a:rPr lang="en-US" dirty="0"/>
              <a:t> </a:t>
            </a:r>
            <a:r>
              <a:rPr lang="en-US" dirty="0" err="1"/>
              <a:t>klicka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ikonen</a:t>
            </a:r>
            <a:r>
              <a:rPr lang="en-US" dirty="0"/>
              <a:t> </a:t>
            </a:r>
            <a:r>
              <a:rPr lang="en-US" dirty="0" err="1"/>
              <a:t>nedan</a:t>
            </a:r>
            <a:endParaRPr lang="sv-SE" dirty="0"/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A96B7CFA-538A-4C90-ABCD-4485056494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4FD3C38F-55C4-47F1-B79A-64A98C7F6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523CE5EE-C194-4F44-9B15-001C9D87B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orient="horz" pos="3226">
          <p15:clr>
            <a:srgbClr val="FBAE40"/>
          </p15:clr>
        </p15:guide>
        <p15:guide id="3" pos="415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,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F5936E-910E-4353-B061-553450E57C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736601"/>
            <a:ext cx="10589821" cy="12668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4000" b="1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Skriv rubrik här</a:t>
            </a:r>
            <a:br>
              <a:rPr lang="sv-SE" dirty="0"/>
            </a:br>
            <a:r>
              <a:rPr lang="sv-SE" dirty="0"/>
              <a:t>med plats för två rader</a:t>
            </a:r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7BA38D83-141C-4C62-A7AC-A12C26C2352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2095500"/>
            <a:ext cx="5133975" cy="4025900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defRPr sz="1800"/>
            </a:lvl1pPr>
            <a:lvl2pPr marL="685800" indent="-22860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–"/>
              <a:defRPr sz="1800" baseline="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defRPr/>
            </a:lvl4pPr>
            <a:lvl5pPr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4" name="Platshållare för innehåll 9">
            <a:extLst>
              <a:ext uri="{FF2B5EF4-FFF2-40B4-BE49-F238E27FC236}">
                <a16:creationId xmlns:a16="http://schemas.microsoft.com/office/drawing/2014/main" id="{0FB31599-C149-4C34-96FC-65CFBB79840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19826" y="2106721"/>
            <a:ext cx="5208196" cy="4025900"/>
          </a:xfrm>
          <a:prstGeom prst="rect">
            <a:avLst/>
          </a:prstGeom>
        </p:spPr>
        <p:txBody>
          <a:bodyPr/>
          <a:lstStyle>
            <a:lvl1pPr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defRPr sz="1800"/>
            </a:lvl1pPr>
            <a:lvl2pPr marL="685800" indent="-228600">
              <a:lnSpc>
                <a:spcPts val="2400"/>
              </a:lnSpc>
              <a:spcBef>
                <a:spcPts val="1000"/>
              </a:spcBef>
              <a:buFont typeface="Arial" panose="020B0604020202020204" pitchFamily="34" charset="0"/>
              <a:buChar char="–"/>
              <a:defRPr sz="1800" baseline="0"/>
            </a:lvl2pPr>
            <a:lvl3pPr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defRPr sz="1800"/>
            </a:lvl3pPr>
            <a:lvl4pPr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defRPr/>
            </a:lvl4pPr>
            <a:lvl5pPr>
              <a:lnSpc>
                <a:spcPts val="2400"/>
              </a:lnSpc>
              <a:spcBef>
                <a:spcPts val="1000"/>
              </a:spcBef>
              <a:buClr>
                <a:schemeClr val="accent2"/>
              </a:buClr>
              <a:defRPr/>
            </a:lvl5pPr>
          </a:lstStyle>
          <a:p>
            <a:pPr lvl="0"/>
            <a:r>
              <a:rPr lang="sv-SE" dirty="0"/>
              <a:t>Skriv punktlista för första nivån här</a:t>
            </a:r>
          </a:p>
          <a:p>
            <a:pPr lvl="1"/>
            <a:r>
              <a:rPr lang="sv-SE" dirty="0"/>
              <a:t>Skriv punktlista för andra nivån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datum 3">
            <a:extLst>
              <a:ext uri="{FF2B5EF4-FFF2-40B4-BE49-F238E27FC236}">
                <a16:creationId xmlns:a16="http://schemas.microsoft.com/office/drawing/2014/main" id="{5E5F5A30-79A5-486E-8384-5EE573354E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9" name="Platshållare för sidfot 4">
            <a:extLst>
              <a:ext uri="{FF2B5EF4-FFF2-40B4-BE49-F238E27FC236}">
                <a16:creationId xmlns:a16="http://schemas.microsoft.com/office/drawing/2014/main" id="{173512AE-92BA-427E-BEAF-EC8744363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22B326AC-2F1F-4FDE-AC27-4069C69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pos="7197">
          <p15:clr>
            <a:srgbClr val="FBAE40"/>
          </p15:clr>
        </p15:guide>
        <p15:guide id="2" orient="horz" pos="3226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m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datum 3">
            <a:extLst>
              <a:ext uri="{FF2B5EF4-FFF2-40B4-BE49-F238E27FC236}">
                <a16:creationId xmlns:a16="http://schemas.microsoft.com/office/drawing/2014/main" id="{679C56E7-82AB-4922-ACC6-DB93CF3145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8" name="Platshållare för sidfot 4">
            <a:extLst>
              <a:ext uri="{FF2B5EF4-FFF2-40B4-BE49-F238E27FC236}">
                <a16:creationId xmlns:a16="http://schemas.microsoft.com/office/drawing/2014/main" id="{8C20DEBF-CD8E-4DFC-8ED1-4A480A31C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9" name="Platshållare för bildnummer 5">
            <a:extLst>
              <a:ext uri="{FF2B5EF4-FFF2-40B4-BE49-F238E27FC236}">
                <a16:creationId xmlns:a16="http://schemas.microsoft.com/office/drawing/2014/main" id="{BBBD4592-25F7-42EF-BAA4-1FB9A19B4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/>
  </p:cSld>
  <p:clrMapOvr>
    <a:masterClrMapping/>
  </p:clrMapOvr>
  <p:extLst mod="1"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 utan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datum 3">
            <a:extLst>
              <a:ext uri="{FF2B5EF4-FFF2-40B4-BE49-F238E27FC236}">
                <a16:creationId xmlns:a16="http://schemas.microsoft.com/office/drawing/2014/main" id="{EBB1C809-7BC7-4DD5-902D-A413C7EC51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7" name="Platshållare för sidfot 4">
            <a:extLst>
              <a:ext uri="{FF2B5EF4-FFF2-40B4-BE49-F238E27FC236}">
                <a16:creationId xmlns:a16="http://schemas.microsoft.com/office/drawing/2014/main" id="{DD7E4D14-E82D-4B30-B778-1DE4860E5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9CF6A344-490D-4851-AB58-772C75ECE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838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595959"/>
                </a:solidFill>
              </a:defRPr>
            </a:lvl1pPr>
          </a:lstStyle>
          <a:p>
            <a:fld id="{E541A8F5-7967-4FE2-B860-894CD6FB1340}" type="slidenum">
              <a:rPr lang="sv-SE" smtClean="0"/>
              <a:pPr/>
              <a:t>‹#›</a:t>
            </a:fld>
            <a:endParaRPr lang="sv-SE" dirty="0"/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DFA4D633-01E7-4A16-892B-E335FFC7F305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6503" y="5410055"/>
            <a:ext cx="971517" cy="144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856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884" r:id="rId2"/>
    <p:sldLayoutId id="2147483692" r:id="rId3"/>
    <p:sldLayoutId id="2147483694" r:id="rId4"/>
    <p:sldLayoutId id="2147483693" r:id="rId5"/>
    <p:sldLayoutId id="2147483696" r:id="rId6"/>
    <p:sldLayoutId id="2147483697" r:id="rId7"/>
    <p:sldLayoutId id="2147483698" r:id="rId8"/>
    <p:sldLayoutId id="2147483699" r:id="rId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4EF15803-B737-4B0E-A49C-5C05B61638B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6503" y="5407137"/>
            <a:ext cx="971518" cy="145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69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95635CD1-07A0-4C8A-97EA-A15AB484F66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6503" y="5411040"/>
            <a:ext cx="971518" cy="144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79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B9F4F384-B26D-4D18-B2DC-DCEA1EE8A5B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6503" y="5410055"/>
            <a:ext cx="971517" cy="144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414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dewey@kb.s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6" Type="http://schemas.openxmlformats.org/officeDocument/2006/relationships/image" Target="http://www.slainte.org.uk/edug/graphics/edugbanner.gif" TargetMode="Externa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E2B7ED-172F-4F98-BD71-FDFA47AB16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The Swedish </a:t>
            </a:r>
            <a:r>
              <a:rPr lang="sv-SE" dirty="0" err="1" smtClean="0"/>
              <a:t>WebDewey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AADC7E7-F0B1-4F73-8E0E-C2E4F6A05F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sv-SE" dirty="0"/>
              <a:t>– </a:t>
            </a:r>
            <a:r>
              <a:rPr lang="sv-SE" dirty="0" smtClean="0"/>
              <a:t>a mixed </a:t>
            </a:r>
            <a:r>
              <a:rPr lang="sv-SE" dirty="0" err="1" smtClean="0"/>
              <a:t>translation</a:t>
            </a:r>
            <a:r>
              <a:rPr lang="sv-SE" dirty="0" smtClean="0"/>
              <a:t> or a mixed </a:t>
            </a:r>
            <a:r>
              <a:rPr lang="sv-SE" dirty="0" err="1" smtClean="0"/>
              <a:t>up</a:t>
            </a:r>
            <a:r>
              <a:rPr lang="sv-SE" dirty="0" smtClean="0"/>
              <a:t> </a:t>
            </a:r>
            <a:r>
              <a:rPr lang="sv-SE" dirty="0" err="1" smtClean="0"/>
              <a:t>translation</a:t>
            </a:r>
            <a:r>
              <a:rPr lang="sv-SE" dirty="0" smtClean="0"/>
              <a:t>?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2"/>
          </p:nvPr>
        </p:nvSpPr>
        <p:spPr>
          <a:xfrm>
            <a:off x="725715" y="5849257"/>
            <a:ext cx="4524148" cy="872219"/>
          </a:xfrm>
        </p:spPr>
        <p:txBody>
          <a:bodyPr/>
          <a:lstStyle/>
          <a:p>
            <a:r>
              <a:rPr lang="sv-SE" dirty="0" smtClean="0"/>
              <a:t>Harriet Aagaard</a:t>
            </a:r>
          </a:p>
          <a:p>
            <a:r>
              <a:rPr lang="sv-SE" dirty="0" smtClean="0"/>
              <a:t>EDUG 2019</a:t>
            </a:r>
            <a:endParaRPr lang="sv-SE" dirty="0"/>
          </a:p>
        </p:txBody>
      </p:sp>
      <p:pic>
        <p:nvPicPr>
          <p:cNvPr id="6" name="Picture 2" descr="MC900015882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930" y="3524586"/>
            <a:ext cx="2882263" cy="2324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702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10</a:t>
            </a:fld>
            <a:endParaRPr lang="sv-SE" dirty="0"/>
          </a:p>
        </p:txBody>
      </p:sp>
      <p:pic>
        <p:nvPicPr>
          <p:cNvPr id="4100" name="Picture 4" descr="Bildresultat fÃ¶r sveriges kommu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663" y="197215"/>
            <a:ext cx="3047999" cy="670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llips 6"/>
          <p:cNvSpPr/>
          <p:nvPr/>
        </p:nvSpPr>
        <p:spPr>
          <a:xfrm>
            <a:off x="4339389" y="197215"/>
            <a:ext cx="2490536" cy="270640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Ellips 7"/>
          <p:cNvSpPr/>
          <p:nvPr/>
        </p:nvSpPr>
        <p:spPr>
          <a:xfrm>
            <a:off x="4105275" y="6534150"/>
            <a:ext cx="161925" cy="1143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Ellips 8"/>
          <p:cNvSpPr/>
          <p:nvPr/>
        </p:nvSpPr>
        <p:spPr>
          <a:xfrm>
            <a:off x="4339389" y="5772150"/>
            <a:ext cx="61161" cy="4571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Ellips 9"/>
          <p:cNvSpPr/>
          <p:nvPr/>
        </p:nvSpPr>
        <p:spPr>
          <a:xfrm>
            <a:off x="5591175" y="4791075"/>
            <a:ext cx="45719" cy="45719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/>
          <p:cNvSpPr/>
          <p:nvPr/>
        </p:nvSpPr>
        <p:spPr>
          <a:xfrm>
            <a:off x="5636894" y="4638675"/>
            <a:ext cx="45719" cy="4571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Ellips 11"/>
          <p:cNvSpPr/>
          <p:nvPr/>
        </p:nvSpPr>
        <p:spPr>
          <a:xfrm>
            <a:off x="5362575" y="3314700"/>
            <a:ext cx="45719" cy="4571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211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en-US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" r="19414" b="-1"/>
          <a:stretch/>
        </p:blipFill>
        <p:spPr>
          <a:xfrm>
            <a:off x="1494507" y="418232"/>
            <a:ext cx="8786451" cy="6120680"/>
          </a:xfrm>
          <a:prstGeom prst="rect">
            <a:avLst/>
          </a:prstGeom>
        </p:spPr>
      </p:pic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11</a:t>
            </a:fld>
            <a:endParaRPr lang="sv-SE" dirty="0"/>
          </a:p>
        </p:txBody>
      </p:sp>
      <p:pic>
        <p:nvPicPr>
          <p:cNvPr id="5" name="Platshållare för innehåll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10732" y="2643639"/>
            <a:ext cx="4451741" cy="333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2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Nationell standard -  fiction (</a:t>
            </a:r>
            <a:r>
              <a:rPr lang="sv-SE" dirty="0" err="1" smtClean="0"/>
              <a:t>adults</a:t>
            </a:r>
            <a:r>
              <a:rPr lang="sv-SE" dirty="0" smtClean="0"/>
              <a:t>)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en-US"/>
          </a:p>
        </p:txBody>
      </p:sp>
      <p:sp>
        <p:nvSpPr>
          <p:cNvPr id="5" name="Rektangel med rundade hörn 4"/>
          <p:cNvSpPr/>
          <p:nvPr/>
        </p:nvSpPr>
        <p:spPr>
          <a:xfrm>
            <a:off x="1130361" y="2218669"/>
            <a:ext cx="1217017" cy="2016224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  <a:p>
            <a:pPr algn="ctr"/>
            <a:endParaRPr lang="sv-SE" dirty="0"/>
          </a:p>
          <a:p>
            <a:pPr algn="ctr"/>
            <a:endParaRPr lang="sv-SE" dirty="0"/>
          </a:p>
          <a:p>
            <a:pPr algn="ctr"/>
            <a:r>
              <a:rPr lang="sv-SE" dirty="0">
                <a:solidFill>
                  <a:schemeClr val="tx1"/>
                </a:solidFill>
              </a:rPr>
              <a:t>Roman </a:t>
            </a:r>
          </a:p>
          <a:p>
            <a:pPr algn="ctr"/>
            <a:endParaRPr lang="sv-SE" dirty="0">
              <a:solidFill>
                <a:schemeClr val="tx1"/>
              </a:solidFill>
            </a:endParaRPr>
          </a:p>
          <a:p>
            <a:pPr algn="ctr"/>
            <a:r>
              <a:rPr lang="sv-SE" dirty="0">
                <a:solidFill>
                  <a:schemeClr val="tx1"/>
                </a:solidFill>
              </a:rPr>
              <a:t>STR</a:t>
            </a:r>
          </a:p>
        </p:txBody>
      </p:sp>
      <p:sp>
        <p:nvSpPr>
          <p:cNvPr id="12" name="Rektangel med rundade hörn 11"/>
          <p:cNvSpPr/>
          <p:nvPr/>
        </p:nvSpPr>
        <p:spPr>
          <a:xfrm>
            <a:off x="2730781" y="2219004"/>
            <a:ext cx="1218439" cy="2016224"/>
          </a:xfrm>
          <a:prstGeom prst="roundRect">
            <a:avLst>
              <a:gd name="adj" fmla="val 19023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  <a:p>
            <a:pPr algn="ctr"/>
            <a:endParaRPr lang="sv-SE" dirty="0"/>
          </a:p>
          <a:p>
            <a:pPr algn="ctr"/>
            <a:endParaRPr lang="sv-SE" dirty="0"/>
          </a:p>
          <a:p>
            <a:pPr algn="ctr"/>
            <a:r>
              <a:rPr lang="sv-SE" dirty="0">
                <a:solidFill>
                  <a:schemeClr val="tx1"/>
                </a:solidFill>
              </a:rPr>
              <a:t>Novell</a:t>
            </a:r>
          </a:p>
          <a:p>
            <a:pPr algn="ctr"/>
            <a:r>
              <a:rPr lang="sv-SE" dirty="0" err="1">
                <a:solidFill>
                  <a:schemeClr val="tx1"/>
                </a:solidFill>
              </a:rPr>
              <a:t>eng</a:t>
            </a:r>
            <a:endParaRPr lang="sv-SE" dirty="0">
              <a:solidFill>
                <a:schemeClr val="tx1"/>
              </a:solidFill>
            </a:endParaRPr>
          </a:p>
          <a:p>
            <a:pPr algn="ctr"/>
            <a:r>
              <a:rPr lang="sv-SE" dirty="0">
                <a:solidFill>
                  <a:schemeClr val="tx1"/>
                </a:solidFill>
              </a:rPr>
              <a:t>STR</a:t>
            </a:r>
          </a:p>
        </p:txBody>
      </p:sp>
      <p:sp>
        <p:nvSpPr>
          <p:cNvPr id="13" name="Rektangel med rundade hörn 12"/>
          <p:cNvSpPr/>
          <p:nvPr/>
        </p:nvSpPr>
        <p:spPr>
          <a:xfrm>
            <a:off x="4332623" y="2218669"/>
            <a:ext cx="1368152" cy="2016224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  <a:p>
            <a:pPr algn="ctr"/>
            <a:endParaRPr lang="sv-SE" dirty="0"/>
          </a:p>
          <a:p>
            <a:pPr algn="ctr"/>
            <a:endParaRPr lang="sv-SE" dirty="0"/>
          </a:p>
          <a:p>
            <a:pPr algn="ctr"/>
            <a:endParaRPr lang="sv-SE" dirty="0"/>
          </a:p>
          <a:p>
            <a:pPr algn="ctr"/>
            <a:r>
              <a:rPr lang="sv-SE" dirty="0">
                <a:solidFill>
                  <a:schemeClr val="tx1"/>
                </a:solidFill>
              </a:rPr>
              <a:t>Drama</a:t>
            </a:r>
          </a:p>
          <a:p>
            <a:pPr algn="ctr"/>
            <a:endParaRPr lang="sv-SE" dirty="0">
              <a:solidFill>
                <a:schemeClr val="tx1"/>
              </a:solidFill>
            </a:endParaRPr>
          </a:p>
          <a:p>
            <a:pPr algn="ctr"/>
            <a:r>
              <a:rPr lang="sv-SE" dirty="0">
                <a:solidFill>
                  <a:schemeClr val="tx1"/>
                </a:solidFill>
              </a:rPr>
              <a:t>STR</a:t>
            </a:r>
          </a:p>
          <a:p>
            <a:pPr algn="ctr"/>
            <a:endParaRPr lang="sv-SE" dirty="0"/>
          </a:p>
        </p:txBody>
      </p:sp>
      <p:sp>
        <p:nvSpPr>
          <p:cNvPr id="14" name="Rektangel med rundade hörn 13"/>
          <p:cNvSpPr/>
          <p:nvPr/>
        </p:nvSpPr>
        <p:spPr>
          <a:xfrm>
            <a:off x="6084178" y="2218669"/>
            <a:ext cx="1275796" cy="2016224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  <a:p>
            <a:pPr algn="ctr"/>
            <a:endParaRPr lang="sv-SE" dirty="0"/>
          </a:p>
          <a:p>
            <a:pPr algn="ctr"/>
            <a:endParaRPr lang="sv-SE" dirty="0"/>
          </a:p>
          <a:p>
            <a:pPr algn="ctr"/>
            <a:r>
              <a:rPr lang="sv-SE" dirty="0">
                <a:solidFill>
                  <a:schemeClr val="tx1"/>
                </a:solidFill>
              </a:rPr>
              <a:t>Poesi</a:t>
            </a:r>
          </a:p>
          <a:p>
            <a:pPr algn="ctr"/>
            <a:r>
              <a:rPr lang="sv-SE" dirty="0" err="1">
                <a:solidFill>
                  <a:schemeClr val="tx1"/>
                </a:solidFill>
              </a:rPr>
              <a:t>fre</a:t>
            </a:r>
            <a:endParaRPr lang="sv-SE" dirty="0">
              <a:solidFill>
                <a:schemeClr val="tx1"/>
              </a:solidFill>
            </a:endParaRPr>
          </a:p>
          <a:p>
            <a:pPr algn="ctr"/>
            <a:r>
              <a:rPr lang="sv-SE" dirty="0">
                <a:solidFill>
                  <a:schemeClr val="tx1"/>
                </a:solidFill>
              </a:rPr>
              <a:t>STR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2189719" y="4797152"/>
            <a:ext cx="51845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Serier enligt DDK</a:t>
            </a:r>
          </a:p>
          <a:p>
            <a:r>
              <a:rPr lang="sv-SE" sz="2000" dirty="0"/>
              <a:t>741.5    Serieromaner, Seriemagasin </a:t>
            </a:r>
          </a:p>
          <a:p>
            <a:r>
              <a:rPr lang="sv-SE" sz="2000" dirty="0"/>
              <a:t>741.56  Tecknade serier (</a:t>
            </a:r>
            <a:r>
              <a:rPr lang="sv-SE" sz="2000" dirty="0" err="1"/>
              <a:t>Comics</a:t>
            </a:r>
            <a:r>
              <a:rPr lang="sv-SE" sz="2000" dirty="0"/>
              <a:t>, </a:t>
            </a:r>
            <a:r>
              <a:rPr lang="sv-SE" sz="2000" dirty="0" err="1"/>
              <a:t>Cartoons</a:t>
            </a:r>
            <a:r>
              <a:rPr lang="sv-SE" sz="2000" dirty="0"/>
              <a:t>) 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7565666" y="2288062"/>
            <a:ext cx="309634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Helt efter språkkod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000" dirty="0"/>
              <a:t>Inga gemensam genrer för märkning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12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3728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Mixed </a:t>
            </a:r>
            <a:r>
              <a:rPr lang="sv-SE" dirty="0" err="1" smtClean="0"/>
              <a:t>translation</a:t>
            </a:r>
            <a:r>
              <a:rPr lang="sv-SE" dirty="0" smtClean="0"/>
              <a:t> - </a:t>
            </a:r>
            <a:r>
              <a:rPr lang="sv-SE" dirty="0" err="1" smtClean="0"/>
              <a:t>cataloguers</a:t>
            </a:r>
            <a:endParaRPr lang="sv-SE" dirty="0"/>
          </a:p>
        </p:txBody>
      </p:sp>
      <p:pic>
        <p:nvPicPr>
          <p:cNvPr id="4" name="Snagit_PPT1C3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454" y="1978269"/>
            <a:ext cx="7942857" cy="3923809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5" name="Snagit_PPT2ADC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662" y="1334901"/>
            <a:ext cx="5206856" cy="262173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13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8114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dirty="0" err="1" smtClean="0"/>
              <a:t>Searching</a:t>
            </a:r>
            <a:r>
              <a:rPr lang="sv-SE" dirty="0" smtClean="0"/>
              <a:t> the Swedish </a:t>
            </a:r>
            <a:r>
              <a:rPr lang="sv-SE" dirty="0" err="1" smtClean="0"/>
              <a:t>WebDewey</a:t>
            </a:r>
            <a:endParaRPr lang="sv-SE" dirty="0" smtClean="0"/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996440"/>
            <a:ext cx="8905875" cy="338359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  <a:defRPr/>
            </a:pPr>
            <a:r>
              <a:rPr lang="sv-SE" sz="2000" dirty="0" err="1" smtClean="0"/>
              <a:t>Browse</a:t>
            </a:r>
            <a:r>
              <a:rPr lang="sv-SE" sz="2000" dirty="0" smtClean="0"/>
              <a:t> the Swedish index</a:t>
            </a:r>
            <a:endParaRPr lang="sv-SE" sz="2000"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sv-SE" sz="2000" dirty="0" smtClean="0"/>
              <a:t>Change to SAO </a:t>
            </a:r>
            <a:r>
              <a:rPr lang="sv-SE" sz="2000" dirty="0"/>
              <a:t>(Svenska ämnesord) </a:t>
            </a:r>
            <a:r>
              <a:rPr lang="sv-SE" sz="2000" dirty="0" err="1" smtClean="0"/>
              <a:t>if</a:t>
            </a:r>
            <a:r>
              <a:rPr lang="sv-SE" sz="2000" dirty="0"/>
              <a:t> </a:t>
            </a:r>
            <a:r>
              <a:rPr lang="sv-SE" sz="2000" dirty="0" err="1" smtClean="0"/>
              <a:t>you</a:t>
            </a:r>
            <a:r>
              <a:rPr lang="sv-SE" sz="2000" dirty="0" smtClean="0"/>
              <a:t> do not get </a:t>
            </a:r>
            <a:r>
              <a:rPr lang="sv-SE" sz="2000" dirty="0" err="1" smtClean="0"/>
              <a:t>good</a:t>
            </a:r>
            <a:r>
              <a:rPr lang="sv-SE" sz="2000" dirty="0" smtClean="0"/>
              <a:t> </a:t>
            </a:r>
            <a:r>
              <a:rPr lang="sv-SE" sz="2000" dirty="0" err="1" smtClean="0"/>
              <a:t>results</a:t>
            </a:r>
            <a:endParaRPr lang="sv-SE" sz="20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sv-SE" sz="2000" dirty="0" smtClean="0"/>
              <a:t>Go to the English index</a:t>
            </a:r>
            <a:endParaRPr lang="sv-SE" sz="2000"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sv-SE" sz="2000" dirty="0" smtClean="0"/>
              <a:t>Change to LCSH </a:t>
            </a:r>
            <a:r>
              <a:rPr lang="sv-SE" sz="2000" dirty="0" err="1"/>
              <a:t>if</a:t>
            </a:r>
            <a:r>
              <a:rPr lang="sv-SE" sz="2000" dirty="0"/>
              <a:t> </a:t>
            </a:r>
            <a:r>
              <a:rPr lang="sv-SE" sz="2000" dirty="0" err="1"/>
              <a:t>you</a:t>
            </a:r>
            <a:r>
              <a:rPr lang="sv-SE" sz="2000" dirty="0"/>
              <a:t> do not get </a:t>
            </a:r>
            <a:r>
              <a:rPr lang="sv-SE" sz="2000" dirty="0" err="1" smtClean="0"/>
              <a:t>good</a:t>
            </a:r>
            <a:r>
              <a:rPr lang="sv-SE" sz="2000" dirty="0" smtClean="0"/>
              <a:t> </a:t>
            </a:r>
            <a:r>
              <a:rPr lang="sv-SE" sz="2000" dirty="0" err="1" smtClean="0"/>
              <a:t>results</a:t>
            </a:r>
            <a:endParaRPr lang="sv-SE" sz="2000"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sv-SE" sz="2000" dirty="0" smtClean="0"/>
              <a:t>Try simple </a:t>
            </a:r>
            <a:r>
              <a:rPr lang="sv-SE" sz="2000" dirty="0" err="1" smtClean="0"/>
              <a:t>search</a:t>
            </a:r>
            <a:endParaRPr lang="sv-SE" sz="2000" dirty="0"/>
          </a:p>
          <a:p>
            <a:pPr marL="457200" indent="-457200">
              <a:buFont typeface="+mj-lt"/>
              <a:buAutoNum type="arabicPeriod"/>
              <a:defRPr/>
            </a:pPr>
            <a:r>
              <a:rPr lang="sv-SE" sz="2000" dirty="0" smtClean="0"/>
              <a:t>Go to </a:t>
            </a:r>
            <a:r>
              <a:rPr lang="sv-SE" sz="2000" dirty="0" err="1" smtClean="0"/>
              <a:t>advanced</a:t>
            </a:r>
            <a:r>
              <a:rPr lang="sv-SE" sz="2000" dirty="0" smtClean="0"/>
              <a:t> </a:t>
            </a:r>
            <a:r>
              <a:rPr lang="sv-SE" sz="2000" dirty="0" err="1" smtClean="0"/>
              <a:t>search</a:t>
            </a:r>
            <a:endParaRPr lang="sv-SE" sz="2000" dirty="0"/>
          </a:p>
          <a:p>
            <a:pPr marL="457200" indent="-457200">
              <a:buFont typeface="+mj-lt"/>
              <a:buAutoNum type="arabicPeriod"/>
              <a:defRPr/>
            </a:pPr>
            <a:endParaRPr lang="sv-SE" sz="2000" dirty="0"/>
          </a:p>
          <a:p>
            <a:pPr marL="0" indent="0">
              <a:buNone/>
              <a:defRPr/>
            </a:pPr>
            <a:endParaRPr lang="sv-SE" sz="2000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392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End </a:t>
            </a:r>
            <a:r>
              <a:rPr lang="sv-SE" dirty="0" err="1" smtClean="0"/>
              <a:t>users</a:t>
            </a:r>
            <a:r>
              <a:rPr lang="sv-SE" dirty="0" smtClean="0"/>
              <a:t> - </a:t>
            </a:r>
            <a:r>
              <a:rPr lang="sv-SE" dirty="0" err="1" smtClean="0"/>
              <a:t>WebDeweySearch</a:t>
            </a:r>
            <a:endParaRPr lang="sv-SE" dirty="0"/>
          </a:p>
        </p:txBody>
      </p:sp>
      <p:pic>
        <p:nvPicPr>
          <p:cNvPr id="4" name="Snagit_PPT4E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88056"/>
            <a:ext cx="6257198" cy="4612744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15</a:t>
            </a:fld>
            <a:endParaRPr lang="sv-SE" dirty="0"/>
          </a:p>
        </p:txBody>
      </p:sp>
      <p:sp>
        <p:nvSpPr>
          <p:cNvPr id="3" name="textruta 2"/>
          <p:cNvSpPr txBox="1"/>
          <p:nvPr/>
        </p:nvSpPr>
        <p:spPr>
          <a:xfrm>
            <a:off x="7942729" y="2079812"/>
            <a:ext cx="3101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Glass = </a:t>
            </a:r>
            <a:r>
              <a:rPr lang="sv-SE" sz="2000" dirty="0" err="1" smtClean="0"/>
              <a:t>Ice</a:t>
            </a:r>
            <a:r>
              <a:rPr lang="sv-SE" sz="2000" dirty="0" smtClean="0"/>
              <a:t> </a:t>
            </a:r>
            <a:r>
              <a:rPr lang="sv-SE" sz="2000" dirty="0" err="1" smtClean="0"/>
              <a:t>cream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422464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11200" y="736600"/>
            <a:ext cx="10716820" cy="1108075"/>
          </a:xfrm>
        </p:spPr>
        <p:txBody>
          <a:bodyPr/>
          <a:lstStyle/>
          <a:p>
            <a:r>
              <a:rPr lang="sv-SE" dirty="0" err="1" smtClean="0"/>
              <a:t>Published</a:t>
            </a:r>
            <a:r>
              <a:rPr lang="sv-SE" dirty="0" smtClean="0"/>
              <a:t> </a:t>
            </a:r>
            <a:r>
              <a:rPr lang="sv-SE" dirty="0" err="1" smtClean="0"/>
              <a:t>records</a:t>
            </a:r>
            <a:r>
              <a:rPr lang="sv-SE" dirty="0" smtClean="0"/>
              <a:t> &amp; </a:t>
            </a:r>
            <a:r>
              <a:rPr lang="sv-SE" dirty="0" err="1" smtClean="0"/>
              <a:t>automatically</a:t>
            </a:r>
            <a:r>
              <a:rPr lang="sv-SE" dirty="0" smtClean="0"/>
              <a:t> </a:t>
            </a:r>
            <a:r>
              <a:rPr lang="sv-SE" dirty="0" err="1" smtClean="0"/>
              <a:t>published</a:t>
            </a:r>
            <a:endParaRPr lang="sv-SE" dirty="0"/>
          </a:p>
        </p:txBody>
      </p:sp>
      <p:pic>
        <p:nvPicPr>
          <p:cNvPr id="3" name="Snagit_PPTBC4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423" y="1966969"/>
            <a:ext cx="9311136" cy="4891031"/>
          </a:xfrm>
          <a:prstGeom prst="rect">
            <a:avLst/>
          </a:prstGeom>
        </p:spPr>
      </p:pic>
      <p:pic>
        <p:nvPicPr>
          <p:cNvPr id="4" name="Snagit_PPTF6CC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281" y="3415525"/>
            <a:ext cx="7137609" cy="3442475"/>
          </a:xfrm>
          <a:prstGeom prst="rect">
            <a:avLst/>
          </a:prstGeom>
        </p:spPr>
      </p:pic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16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8022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Mixed  </a:t>
            </a:r>
            <a:r>
              <a:rPr lang="sv-SE" dirty="0" err="1" smtClean="0"/>
              <a:t>up</a:t>
            </a:r>
            <a:r>
              <a:rPr lang="sv-SE" dirty="0" smtClean="0"/>
              <a:t> </a:t>
            </a:r>
            <a:r>
              <a:rPr lang="sv-SE" dirty="0" err="1" smtClean="0"/>
              <a:t>translation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17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28" y="2666545"/>
            <a:ext cx="6298921" cy="4054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97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But</a:t>
            </a:r>
            <a:r>
              <a:rPr lang="sv-SE" dirty="0" smtClean="0"/>
              <a:t> not all </a:t>
            </a:r>
            <a:r>
              <a:rPr lang="sv-SE" dirty="0" err="1" smtClean="0"/>
              <a:t>numbers</a:t>
            </a:r>
            <a:r>
              <a:rPr lang="sv-SE" dirty="0" smtClean="0"/>
              <a:t> – a problem</a:t>
            </a:r>
            <a:endParaRPr lang="sv-SE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2" name="Snagit_PPT3A6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333" y="1629000"/>
            <a:ext cx="5133333" cy="3600000"/>
          </a:xfrm>
          <a:prstGeom prst="rect">
            <a:avLst/>
          </a:prstGeom>
        </p:spPr>
      </p:pic>
      <p:pic>
        <p:nvPicPr>
          <p:cNvPr id="4" name="Snagit_PPTB01D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" t="870"/>
          <a:stretch/>
        </p:blipFill>
        <p:spPr>
          <a:xfrm>
            <a:off x="716280" y="1661159"/>
            <a:ext cx="10711740" cy="5060315"/>
          </a:xfrm>
          <a:prstGeom prst="rect">
            <a:avLst/>
          </a:prstGeom>
        </p:spPr>
      </p:pic>
      <p:pic>
        <p:nvPicPr>
          <p:cNvPr id="9" name="Snagit_PPT3A6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014" y="2809875"/>
            <a:ext cx="6219304" cy="4361590"/>
          </a:xfrm>
          <a:prstGeom prst="rect">
            <a:avLst/>
          </a:prstGeom>
        </p:spPr>
      </p:pic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18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7845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Some</a:t>
            </a:r>
            <a:r>
              <a:rPr lang="sv-SE" dirty="0" smtClean="0"/>
              <a:t> </a:t>
            </a:r>
            <a:r>
              <a:rPr lang="sv-SE" dirty="0" err="1" smtClean="0"/>
              <a:t>numbers</a:t>
            </a:r>
            <a:r>
              <a:rPr lang="sv-SE" dirty="0" smtClean="0"/>
              <a:t> </a:t>
            </a:r>
            <a:r>
              <a:rPr lang="sv-SE" dirty="0" err="1" smtClean="0"/>
              <a:t>have</a:t>
            </a:r>
            <a:r>
              <a:rPr lang="sv-SE" dirty="0" smtClean="0"/>
              <a:t> to be </a:t>
            </a:r>
            <a:r>
              <a:rPr lang="sv-SE" dirty="0" err="1" smtClean="0"/>
              <a:t>published</a:t>
            </a:r>
            <a:r>
              <a:rPr lang="sv-SE" dirty="0" smtClean="0"/>
              <a:t>!</a:t>
            </a:r>
            <a:endParaRPr lang="sv-SE" dirty="0"/>
          </a:p>
        </p:txBody>
      </p:sp>
      <p:pic>
        <p:nvPicPr>
          <p:cNvPr id="8" name="Snagit_PPT94D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98" y="1664469"/>
            <a:ext cx="9319156" cy="470140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9" name="Snagit_PPTC4FC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703" y="2657382"/>
            <a:ext cx="7285714" cy="4333333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19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2333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8200" y="736600"/>
            <a:ext cx="10589820" cy="924559"/>
          </a:xfrm>
        </p:spPr>
        <p:txBody>
          <a:bodyPr/>
          <a:lstStyle/>
          <a:p>
            <a:r>
              <a:rPr lang="sv-SE" altLang="sv-SE" dirty="0" err="1" smtClean="0"/>
              <a:t>Classification</a:t>
            </a:r>
            <a:r>
              <a:rPr lang="sv-SE" altLang="sv-SE" dirty="0" smtClean="0"/>
              <a:t> in Sweden - </a:t>
            </a:r>
            <a:r>
              <a:rPr lang="sv-SE" altLang="sv-SE" dirty="0" err="1" smtClean="0"/>
              <a:t>history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ClrTx/>
            </a:pPr>
            <a:r>
              <a:rPr lang="sv-SE" altLang="sv-SE" sz="2000" dirty="0" smtClean="0"/>
              <a:t>1917 </a:t>
            </a:r>
            <a:br>
              <a:rPr lang="sv-SE" altLang="sv-SE" sz="2000" dirty="0" smtClean="0"/>
            </a:br>
            <a:r>
              <a:rPr lang="sv-SE" altLang="sv-SE" sz="2000" dirty="0" smtClean="0"/>
              <a:t>Decision to </a:t>
            </a:r>
            <a:r>
              <a:rPr lang="sv-SE" altLang="sv-SE" sz="2000" dirty="0" err="1" smtClean="0"/>
              <a:t>develope</a:t>
            </a:r>
            <a:r>
              <a:rPr lang="sv-SE" altLang="sv-SE" sz="2000" dirty="0" smtClean="0"/>
              <a:t> a national Swedish </a:t>
            </a:r>
            <a:r>
              <a:rPr lang="sv-SE" altLang="sv-SE" sz="2000" dirty="0" err="1" smtClean="0"/>
              <a:t>Classification</a:t>
            </a:r>
            <a:r>
              <a:rPr lang="sv-SE" altLang="sv-SE" sz="2000" dirty="0" smtClean="0"/>
              <a:t> System (SAB)</a:t>
            </a:r>
            <a:endParaRPr lang="sv-SE" altLang="sv-SE" sz="2000" dirty="0"/>
          </a:p>
          <a:p>
            <a:pPr>
              <a:buClrTx/>
            </a:pPr>
            <a:r>
              <a:rPr lang="sv-SE" altLang="sv-SE" sz="2000" dirty="0" smtClean="0"/>
              <a:t>1921 – 1st edition</a:t>
            </a:r>
            <a:endParaRPr lang="sv-SE" altLang="sv-SE" sz="2000" dirty="0"/>
          </a:p>
          <a:p>
            <a:pPr>
              <a:buClrTx/>
            </a:pPr>
            <a:r>
              <a:rPr lang="sv-SE" altLang="sv-SE" sz="2000" dirty="0" smtClean="0"/>
              <a:t>1920-1930</a:t>
            </a:r>
            <a:br>
              <a:rPr lang="sv-SE" altLang="sv-SE" sz="2000" dirty="0" smtClean="0"/>
            </a:br>
            <a:r>
              <a:rPr lang="sv-SE" altLang="sv-SE" sz="2000" dirty="0" smtClean="0"/>
              <a:t>SAB is </a:t>
            </a:r>
            <a:r>
              <a:rPr lang="sv-SE" altLang="sv-SE" sz="2000" dirty="0" err="1" smtClean="0"/>
              <a:t>adopted</a:t>
            </a:r>
            <a:r>
              <a:rPr lang="sv-SE" altLang="sv-SE" sz="2000" dirty="0" smtClean="0"/>
              <a:t> by public </a:t>
            </a:r>
            <a:r>
              <a:rPr lang="sv-SE" altLang="sv-SE" sz="2000" dirty="0" err="1" smtClean="0"/>
              <a:t>libraries</a:t>
            </a:r>
            <a:r>
              <a:rPr lang="sv-SE" altLang="sv-SE" sz="2000" dirty="0" smtClean="0"/>
              <a:t> and the national </a:t>
            </a:r>
            <a:r>
              <a:rPr lang="sv-SE" altLang="sv-SE" sz="2000" dirty="0" err="1" smtClean="0"/>
              <a:t>bibliography</a:t>
            </a:r>
            <a:endParaRPr lang="sv-SE" altLang="sv-SE" sz="2000" dirty="0"/>
          </a:p>
          <a:p>
            <a:pPr>
              <a:buClrTx/>
            </a:pPr>
            <a:r>
              <a:rPr lang="sv-SE" altLang="sv-SE" sz="2000" dirty="0" smtClean="0"/>
              <a:t>1950-1970</a:t>
            </a:r>
            <a:br>
              <a:rPr lang="sv-SE" altLang="sv-SE" sz="2000" dirty="0" smtClean="0"/>
            </a:br>
            <a:r>
              <a:rPr lang="sv-SE" altLang="sv-SE" sz="2000" dirty="0" smtClean="0"/>
              <a:t>The National </a:t>
            </a:r>
            <a:r>
              <a:rPr lang="sv-SE" altLang="sv-SE" sz="2000" dirty="0" err="1" smtClean="0"/>
              <a:t>library</a:t>
            </a:r>
            <a:r>
              <a:rPr lang="sv-SE" altLang="sv-SE" sz="2000" dirty="0" smtClean="0"/>
              <a:t> and </a:t>
            </a:r>
            <a:r>
              <a:rPr lang="sv-SE" altLang="sv-SE" sz="2000" dirty="0" err="1" smtClean="0"/>
              <a:t>university</a:t>
            </a:r>
            <a:r>
              <a:rPr lang="sv-SE" altLang="sv-SE" sz="2000" dirty="0" smtClean="0"/>
              <a:t> </a:t>
            </a:r>
            <a:r>
              <a:rPr lang="sv-SE" altLang="sv-SE" sz="2000" dirty="0" err="1" smtClean="0"/>
              <a:t>libries</a:t>
            </a:r>
            <a:r>
              <a:rPr lang="sv-SE" altLang="sv-SE" sz="2000" dirty="0" smtClean="0"/>
              <a:t> start </a:t>
            </a:r>
            <a:r>
              <a:rPr lang="sv-SE" altLang="sv-SE" sz="2000" dirty="0" err="1" smtClean="0"/>
              <a:t>using</a:t>
            </a:r>
            <a:r>
              <a:rPr lang="sv-SE" altLang="sv-SE" sz="2000" dirty="0" smtClean="0"/>
              <a:t> SAB</a:t>
            </a:r>
            <a:endParaRPr lang="sv-SE" altLang="sv-SE" sz="2000" dirty="0"/>
          </a:p>
          <a:p>
            <a:pPr>
              <a:buClrTx/>
            </a:pPr>
            <a:r>
              <a:rPr lang="sv-SE" altLang="sv-SE" sz="2000" dirty="0"/>
              <a:t>2011 </a:t>
            </a:r>
            <a:r>
              <a:rPr lang="sv-SE" altLang="sv-SE" sz="2000" dirty="0" smtClean="0"/>
              <a:t/>
            </a:r>
            <a:br>
              <a:rPr lang="sv-SE" altLang="sv-SE" sz="2000" dirty="0" smtClean="0"/>
            </a:br>
            <a:r>
              <a:rPr lang="sv-SE" altLang="sv-SE" sz="2000" dirty="0" smtClean="0"/>
              <a:t>The </a:t>
            </a:r>
            <a:r>
              <a:rPr lang="sv-SE" altLang="sv-SE" sz="2000" dirty="0"/>
              <a:t>National </a:t>
            </a:r>
            <a:r>
              <a:rPr lang="sv-SE" altLang="sv-SE" sz="2000" dirty="0" err="1" smtClean="0"/>
              <a:t>library</a:t>
            </a:r>
            <a:r>
              <a:rPr lang="sv-SE" altLang="sv-SE" sz="2000" dirty="0" smtClean="0"/>
              <a:t> (</a:t>
            </a:r>
            <a:r>
              <a:rPr lang="sv-SE" altLang="sv-SE" sz="2000" dirty="0" err="1" smtClean="0"/>
              <a:t>including</a:t>
            </a:r>
            <a:r>
              <a:rPr lang="sv-SE" altLang="sv-SE" sz="2000" dirty="0" smtClean="0"/>
              <a:t> the national </a:t>
            </a:r>
            <a:r>
              <a:rPr lang="sv-SE" altLang="sv-SE" sz="2000" dirty="0" err="1" smtClean="0"/>
              <a:t>bibliography</a:t>
            </a:r>
            <a:r>
              <a:rPr lang="sv-SE" altLang="sv-SE" sz="2000" dirty="0" smtClean="0"/>
              <a:t>) </a:t>
            </a:r>
            <a:r>
              <a:rPr lang="sv-SE" altLang="sv-SE" sz="2000" dirty="0"/>
              <a:t>and </a:t>
            </a:r>
            <a:r>
              <a:rPr lang="sv-SE" altLang="sv-SE" sz="2000" dirty="0" err="1"/>
              <a:t>university</a:t>
            </a:r>
            <a:r>
              <a:rPr lang="sv-SE" altLang="sv-SE" sz="2000" dirty="0"/>
              <a:t> </a:t>
            </a:r>
            <a:r>
              <a:rPr lang="sv-SE" altLang="sv-SE" sz="2000" dirty="0" err="1"/>
              <a:t>libries</a:t>
            </a:r>
            <a:r>
              <a:rPr lang="sv-SE" altLang="sv-SE" sz="2000" dirty="0"/>
              <a:t> start </a:t>
            </a:r>
            <a:r>
              <a:rPr lang="sv-SE" altLang="sv-SE" sz="2000" dirty="0" err="1"/>
              <a:t>using</a:t>
            </a:r>
            <a:r>
              <a:rPr lang="sv-SE" altLang="sv-SE" sz="2000" dirty="0"/>
              <a:t> </a:t>
            </a:r>
            <a:r>
              <a:rPr lang="sv-SE" altLang="sv-SE" sz="2000" dirty="0" smtClean="0"/>
              <a:t>Dewey.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2249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Hierarchies</a:t>
            </a:r>
            <a:r>
              <a:rPr lang="sv-SE" dirty="0" smtClean="0"/>
              <a:t> – not </a:t>
            </a:r>
            <a:r>
              <a:rPr lang="sv-SE" dirty="0" err="1" smtClean="0"/>
              <a:t>automatically</a:t>
            </a:r>
            <a:r>
              <a:rPr lang="sv-SE" dirty="0" smtClean="0"/>
              <a:t> </a:t>
            </a:r>
            <a:r>
              <a:rPr lang="sv-SE" dirty="0" err="1" smtClean="0"/>
              <a:t>correct</a:t>
            </a:r>
            <a:endParaRPr lang="sv-SE" dirty="0"/>
          </a:p>
        </p:txBody>
      </p:sp>
      <p:pic>
        <p:nvPicPr>
          <p:cNvPr id="1027" name="Bildobjekt 1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68694"/>
            <a:ext cx="6155770" cy="3182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Bildobjekt 2" descr="image00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98" b="38234"/>
          <a:stretch/>
        </p:blipFill>
        <p:spPr bwMode="auto">
          <a:xfrm>
            <a:off x="5381898" y="3470154"/>
            <a:ext cx="6648994" cy="198555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ruta 5"/>
          <p:cNvSpPr txBox="1"/>
          <p:nvPr/>
        </p:nvSpPr>
        <p:spPr>
          <a:xfrm>
            <a:off x="838200" y="5547360"/>
            <a:ext cx="4389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Swedish </a:t>
            </a:r>
            <a:r>
              <a:rPr lang="sv-SE" sz="2000" dirty="0" err="1" smtClean="0"/>
              <a:t>WebDewey</a:t>
            </a:r>
            <a:endParaRPr lang="sv-SE" sz="2000" dirty="0"/>
          </a:p>
        </p:txBody>
      </p:sp>
      <p:sp>
        <p:nvSpPr>
          <p:cNvPr id="8" name="textruta 7"/>
          <p:cNvSpPr txBox="1"/>
          <p:nvPr/>
        </p:nvSpPr>
        <p:spPr>
          <a:xfrm>
            <a:off x="6019800" y="5547360"/>
            <a:ext cx="4023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smtClean="0"/>
              <a:t>English </a:t>
            </a:r>
            <a:r>
              <a:rPr lang="sv-SE" sz="2000" dirty="0" err="1" smtClean="0"/>
              <a:t>WebDewey</a:t>
            </a:r>
            <a:endParaRPr lang="sv-SE" sz="20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20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635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Updated</a:t>
            </a:r>
            <a:r>
              <a:rPr lang="sv-SE" dirty="0" smtClean="0"/>
              <a:t> &amp; in </a:t>
            </a:r>
            <a:r>
              <a:rPr lang="sv-SE" dirty="0" err="1" smtClean="0"/>
              <a:t>production</a:t>
            </a:r>
            <a:endParaRPr lang="sv-SE" dirty="0"/>
          </a:p>
        </p:txBody>
      </p:sp>
      <p:pic>
        <p:nvPicPr>
          <p:cNvPr id="6" name="Snagit_PPT9BB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0" r="17952"/>
          <a:stretch/>
        </p:blipFill>
        <p:spPr>
          <a:xfrm>
            <a:off x="726676" y="2556588"/>
            <a:ext cx="10693993" cy="3505213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21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218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Nummerbyggnation - schemat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B6178-B7E7-4A8B-86A6-DD3CA17EF6E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Platshållare för innehåll 4"/>
          <p:cNvSpPr>
            <a:spLocks noGrp="1"/>
          </p:cNvSpPr>
          <p:nvPr>
            <p:ph idx="4294967295"/>
          </p:nvPr>
        </p:nvSpPr>
        <p:spPr>
          <a:xfrm>
            <a:off x="838200" y="1835150"/>
            <a:ext cx="6459538" cy="3544888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/>
              <a:t>635.93362	Pioner (trädgårdsskötsel)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Tillfoga till basnummer 635.93 de nummer som följer 58 under 583-588, t. ex rosor 635.93</a:t>
            </a:r>
            <a:r>
              <a:rPr lang="sv-SE" sz="2000" b="1" dirty="0">
                <a:solidFill>
                  <a:srgbClr val="00B050"/>
                </a:solidFill>
              </a:rPr>
              <a:t>3734</a:t>
            </a:r>
          </a:p>
          <a:p>
            <a:pPr marL="0" indent="0">
              <a:buNone/>
            </a:pPr>
            <a:r>
              <a:rPr lang="sv-SE" sz="2000" dirty="0"/>
              <a:t>58</a:t>
            </a:r>
            <a:r>
              <a:rPr lang="sv-SE" sz="2000" b="1" dirty="0">
                <a:solidFill>
                  <a:srgbClr val="00B050"/>
                </a:solidFill>
              </a:rPr>
              <a:t>3.62</a:t>
            </a:r>
            <a:r>
              <a:rPr lang="sv-SE" sz="2000" dirty="0"/>
              <a:t>	Pioner (botanik)</a:t>
            </a:r>
          </a:p>
          <a:p>
            <a:pPr marL="0" indent="0">
              <a:buNone/>
            </a:pPr>
            <a:r>
              <a:rPr lang="sv-SE" sz="2000" dirty="0"/>
              <a:t>635.93 + </a:t>
            </a:r>
            <a:r>
              <a:rPr lang="sv-SE" sz="2000" b="1" dirty="0">
                <a:solidFill>
                  <a:srgbClr val="00B050"/>
                </a:solidFill>
              </a:rPr>
              <a:t>362</a:t>
            </a:r>
          </a:p>
          <a:p>
            <a:pPr marL="0" indent="0">
              <a:buNone/>
            </a:pPr>
            <a:r>
              <a:rPr lang="sv-SE" sz="2000" dirty="0"/>
              <a:t>635.93</a:t>
            </a:r>
            <a:r>
              <a:rPr lang="sv-SE" sz="2000" b="1" dirty="0">
                <a:solidFill>
                  <a:srgbClr val="00B050"/>
                </a:solidFill>
              </a:rPr>
              <a:t>362</a:t>
            </a:r>
            <a:r>
              <a:rPr lang="sv-SE" sz="2000" b="1" dirty="0">
                <a:solidFill>
                  <a:srgbClr val="7030A0"/>
                </a:solidFill>
              </a:rPr>
              <a:t>  </a:t>
            </a:r>
            <a:r>
              <a:rPr lang="sv-SE" sz="2000" dirty="0"/>
              <a:t>Pioner (trädgårdsskötsel)</a:t>
            </a:r>
            <a:endParaRPr lang="sv-SE" sz="20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sv-SE" dirty="0" smtClean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517851" y="2681674"/>
            <a:ext cx="3588463" cy="4786247"/>
          </a:xfrm>
          <a:prstGeom prst="rect">
            <a:avLst/>
          </a:prstGeom>
        </p:spPr>
      </p:pic>
      <p:cxnSp>
        <p:nvCxnSpPr>
          <p:cNvPr id="8" name="Rak koppling 7"/>
          <p:cNvCxnSpPr/>
          <p:nvPr/>
        </p:nvCxnSpPr>
        <p:spPr>
          <a:xfrm>
            <a:off x="1847528" y="620688"/>
            <a:ext cx="8228801" cy="610078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koppling 9"/>
          <p:cNvCxnSpPr/>
          <p:nvPr/>
        </p:nvCxnSpPr>
        <p:spPr>
          <a:xfrm flipH="1">
            <a:off x="1990724" y="476673"/>
            <a:ext cx="7849692" cy="604160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057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nagit_PPT87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57" y="219419"/>
            <a:ext cx="10838095" cy="550476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7" name="Snagit_PPTBDF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726" y="1725565"/>
            <a:ext cx="8933333" cy="526666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9" name="Rektangel med rundade hörn 8"/>
          <p:cNvSpPr/>
          <p:nvPr/>
        </p:nvSpPr>
        <p:spPr>
          <a:xfrm>
            <a:off x="2804160" y="5455920"/>
            <a:ext cx="2560320" cy="268261"/>
          </a:xfrm>
          <a:prstGeom prst="round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23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8575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Automatically</a:t>
            </a:r>
            <a:r>
              <a:rPr lang="sv-SE" dirty="0" smtClean="0"/>
              <a:t> </a:t>
            </a:r>
            <a:r>
              <a:rPr lang="sv-SE" dirty="0" err="1" smtClean="0"/>
              <a:t>moved</a:t>
            </a:r>
            <a:r>
              <a:rPr lang="sv-SE" dirty="0" smtClean="0"/>
              <a:t> index term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7" name="Snagit_PPT198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53" y="2233762"/>
            <a:ext cx="10638095" cy="2390476"/>
          </a:xfrm>
          <a:prstGeom prst="rect">
            <a:avLst/>
          </a:prstGeom>
        </p:spPr>
      </p:pic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24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6740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nagit_PPT4D3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64" y="0"/>
            <a:ext cx="10486472" cy="6858000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25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882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nagit_PPT562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639" y="59418"/>
            <a:ext cx="8038942" cy="6858000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26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933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nagit_PPT56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297" y="0"/>
            <a:ext cx="3281405" cy="6858000"/>
          </a:xfrm>
          <a:prstGeom prst="rect">
            <a:avLst/>
          </a:prstGeom>
        </p:spPr>
      </p:pic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27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5833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21707" y="316723"/>
            <a:ext cx="10589820" cy="777874"/>
          </a:xfrm>
        </p:spPr>
        <p:txBody>
          <a:bodyPr/>
          <a:lstStyle/>
          <a:p>
            <a:r>
              <a:rPr lang="sv-SE" dirty="0" smtClean="0"/>
              <a:t>Problems </a:t>
            </a:r>
            <a:r>
              <a:rPr lang="sv-SE" dirty="0" err="1" smtClean="0"/>
              <a:t>with</a:t>
            </a:r>
            <a:r>
              <a:rPr lang="sv-SE" dirty="0" smtClean="0"/>
              <a:t> a mixed </a:t>
            </a:r>
            <a:r>
              <a:rPr lang="sv-SE" dirty="0" err="1" smtClean="0"/>
              <a:t>translation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sz="quarter" idx="13"/>
          </p:nvPr>
        </p:nvSpPr>
        <p:spPr>
          <a:xfrm>
            <a:off x="838200" y="1931761"/>
            <a:ext cx="10589820" cy="4191000"/>
          </a:xfrm>
        </p:spPr>
        <p:txBody>
          <a:bodyPr/>
          <a:lstStyle/>
          <a:p>
            <a:pPr>
              <a:buClrTx/>
            </a:pPr>
            <a:r>
              <a:rPr lang="sv-SE" sz="2000" dirty="0" err="1" smtClean="0"/>
              <a:t>Automatic</a:t>
            </a:r>
            <a:r>
              <a:rPr lang="sv-SE" sz="2000" dirty="0" smtClean="0"/>
              <a:t> </a:t>
            </a:r>
            <a:r>
              <a:rPr lang="sv-SE" sz="2000" dirty="0" err="1" smtClean="0"/>
              <a:t>publication</a:t>
            </a:r>
            <a:endParaRPr lang="sv-SE" sz="2000" dirty="0" smtClean="0"/>
          </a:p>
          <a:p>
            <a:pPr>
              <a:buClrTx/>
            </a:pPr>
            <a:r>
              <a:rPr lang="sv-SE" sz="2000" dirty="0" err="1" smtClean="0"/>
              <a:t>Hierachies</a:t>
            </a:r>
            <a:endParaRPr lang="sv-SE" sz="2000" dirty="0" smtClean="0"/>
          </a:p>
          <a:p>
            <a:pPr>
              <a:buClrTx/>
            </a:pPr>
            <a:r>
              <a:rPr lang="sv-SE" sz="2000" dirty="0" smtClean="0"/>
              <a:t>No </a:t>
            </a:r>
            <a:r>
              <a:rPr lang="sv-SE" sz="2000" dirty="0" err="1" smtClean="0"/>
              <a:t>update</a:t>
            </a:r>
            <a:r>
              <a:rPr lang="sv-SE" sz="2000" dirty="0" smtClean="0"/>
              <a:t> information i </a:t>
            </a:r>
            <a:r>
              <a:rPr lang="sv-SE" sz="2000" dirty="0" err="1" smtClean="0"/>
              <a:t>WebDewey</a:t>
            </a:r>
            <a:endParaRPr lang="sv-SE" sz="2000" dirty="0" smtClean="0"/>
          </a:p>
          <a:p>
            <a:pPr>
              <a:buClrTx/>
            </a:pPr>
            <a:r>
              <a:rPr lang="sv-SE" sz="2000" dirty="0" smtClean="0"/>
              <a:t>No </a:t>
            </a:r>
            <a:r>
              <a:rPr lang="sv-SE" sz="2000" dirty="0" err="1" smtClean="0"/>
              <a:t>projects</a:t>
            </a:r>
            <a:endParaRPr lang="sv-SE" sz="2000" dirty="0" smtClean="0"/>
          </a:p>
          <a:p>
            <a:pPr>
              <a:buClrTx/>
            </a:pPr>
            <a:r>
              <a:rPr lang="sv-SE" sz="2000" dirty="0" smtClean="0"/>
              <a:t>Problems for </a:t>
            </a:r>
            <a:r>
              <a:rPr lang="sv-SE" sz="2000" dirty="0" err="1" smtClean="0"/>
              <a:t>Pansoft</a:t>
            </a:r>
            <a:endParaRPr lang="sv-SE" sz="2000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28</a:t>
            </a:fld>
            <a:endParaRPr lang="sv-SE" dirty="0"/>
          </a:p>
        </p:txBody>
      </p:sp>
      <p:pic>
        <p:nvPicPr>
          <p:cNvPr id="4" name="Snagit_PPT5D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617" y="3370729"/>
            <a:ext cx="6140421" cy="3487271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8481527" y="2864998"/>
            <a:ext cx="3172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 err="1" smtClean="0"/>
              <a:t>Update</a:t>
            </a:r>
            <a:r>
              <a:rPr lang="sv-SE" sz="2000" dirty="0" smtClean="0"/>
              <a:t> information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31739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Automatic</a:t>
            </a:r>
            <a:r>
              <a:rPr lang="sv-SE" dirty="0" smtClean="0"/>
              <a:t> </a:t>
            </a:r>
            <a:r>
              <a:rPr lang="sv-SE" dirty="0" err="1" smtClean="0"/>
              <a:t>indexing</a:t>
            </a:r>
            <a:r>
              <a:rPr lang="sv-SE" dirty="0" smtClean="0"/>
              <a:t> is </a:t>
            </a:r>
            <a:r>
              <a:rPr lang="sv-SE" dirty="0" err="1" smtClean="0"/>
              <a:t>getting</a:t>
            </a:r>
            <a:r>
              <a:rPr lang="sv-SE" dirty="0" smtClean="0"/>
              <a:t> </a:t>
            </a:r>
            <a:r>
              <a:rPr lang="sv-SE" dirty="0" err="1" smtClean="0"/>
              <a:t>better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29</a:t>
            </a:fld>
            <a:endParaRPr lang="sv-SE" dirty="0"/>
          </a:p>
        </p:txBody>
      </p:sp>
      <p:pic>
        <p:nvPicPr>
          <p:cNvPr id="1026" name="Picture 2" descr="http://biblioteksbladet.se/wp-content/uploads/2019/04/nancy-365x365.jpg?x993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82" y="2296272"/>
            <a:ext cx="2137226" cy="2137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nagit_PPT7F7C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892" y="2296272"/>
            <a:ext cx="8178750" cy="4561728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7" name="textruta 6"/>
          <p:cNvSpPr txBox="1"/>
          <p:nvPr/>
        </p:nvSpPr>
        <p:spPr>
          <a:xfrm>
            <a:off x="1004596" y="4707464"/>
            <a:ext cx="24104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Nancy</a:t>
            </a:r>
          </a:p>
          <a:p>
            <a:r>
              <a:rPr lang="sv-SE" dirty="0" smtClean="0"/>
              <a:t>the </a:t>
            </a:r>
            <a:r>
              <a:rPr lang="sv-SE" dirty="0" err="1" smtClean="0"/>
              <a:t>Norwegian</a:t>
            </a:r>
            <a:r>
              <a:rPr lang="sv-SE" dirty="0" smtClean="0"/>
              <a:t> robot</a:t>
            </a:r>
            <a:br>
              <a:rPr lang="sv-SE" dirty="0" smtClean="0"/>
            </a:br>
            <a:r>
              <a:rPr lang="sv-SE" dirty="0" err="1" smtClean="0"/>
              <a:t>Up</a:t>
            </a:r>
            <a:r>
              <a:rPr lang="sv-SE" dirty="0" smtClean="0"/>
              <a:t> to 95% </a:t>
            </a:r>
            <a:r>
              <a:rPr lang="sv-SE" dirty="0" err="1" smtClean="0"/>
              <a:t>correct</a:t>
            </a:r>
            <a:endParaRPr lang="sv-SE" dirty="0"/>
          </a:p>
        </p:txBody>
      </p:sp>
      <p:sp>
        <p:nvSpPr>
          <p:cNvPr id="9" name="Foto: Archie McPhee"/>
          <p:cNvSpPr txBox="1"/>
          <p:nvPr/>
        </p:nvSpPr>
        <p:spPr>
          <a:xfrm>
            <a:off x="2043404" y="4433499"/>
            <a:ext cx="1047215" cy="2024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800">
                <a:solidFill>
                  <a:srgbClr val="535353"/>
                </a:solidFill>
              </a:defRPr>
            </a:lvl1pPr>
          </a:lstStyle>
          <a:p>
            <a:r>
              <a:rPr dirty="0" err="1"/>
              <a:t>Foto</a:t>
            </a:r>
            <a:r>
              <a:rPr dirty="0"/>
              <a:t>: Archie McPhee</a:t>
            </a:r>
          </a:p>
        </p:txBody>
      </p:sp>
    </p:spTree>
    <p:extLst>
      <p:ext uri="{BB962C8B-B14F-4D97-AF65-F5344CB8AC3E}">
        <p14:creationId xmlns:p14="http://schemas.microsoft.com/office/powerpoint/2010/main" val="101787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dirty="0"/>
              <a:t>The Dewey </a:t>
            </a:r>
            <a:r>
              <a:rPr lang="sv-SE" altLang="sv-SE" dirty="0" err="1"/>
              <a:t>project</a:t>
            </a:r>
            <a:r>
              <a:rPr lang="sv-SE" altLang="sv-SE" dirty="0"/>
              <a:t> 2009 - 2011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4294967295"/>
          </p:nvPr>
        </p:nvSpPr>
        <p:spPr>
          <a:xfrm>
            <a:off x="1005840" y="1874520"/>
            <a:ext cx="6303010" cy="3894455"/>
          </a:xfrm>
        </p:spPr>
        <p:txBody>
          <a:bodyPr/>
          <a:lstStyle/>
          <a:p>
            <a:pPr>
              <a:defRPr/>
            </a:pPr>
            <a:r>
              <a:rPr lang="sv-SE" sz="2000" dirty="0"/>
              <a:t>Magdalena Svanberg, </a:t>
            </a:r>
            <a:r>
              <a:rPr lang="sv-SE" sz="2000" dirty="0" err="1" smtClean="0"/>
              <a:t>project</a:t>
            </a:r>
            <a:r>
              <a:rPr lang="sv-SE" sz="2000" dirty="0" smtClean="0"/>
              <a:t> manager</a:t>
            </a:r>
            <a:endParaRPr lang="sv-SE" sz="2000" dirty="0"/>
          </a:p>
          <a:p>
            <a:pPr>
              <a:defRPr/>
            </a:pPr>
            <a:r>
              <a:rPr lang="sv-SE" sz="2000" dirty="0" smtClean="0"/>
              <a:t>Project </a:t>
            </a:r>
            <a:r>
              <a:rPr lang="sv-SE" sz="2000" dirty="0" err="1" smtClean="0"/>
              <a:t>group</a:t>
            </a:r>
            <a:r>
              <a:rPr lang="sv-SE" sz="2000" dirty="0" smtClean="0"/>
              <a:t>: </a:t>
            </a:r>
            <a:r>
              <a:rPr lang="sv-SE" sz="2000" dirty="0"/>
              <a:t>6 persons</a:t>
            </a:r>
          </a:p>
          <a:p>
            <a:pPr>
              <a:defRPr/>
            </a:pPr>
            <a:r>
              <a:rPr lang="sv-SE" sz="2000" dirty="0"/>
              <a:t>9.3 </a:t>
            </a:r>
            <a:r>
              <a:rPr lang="sv-SE" sz="2000" dirty="0" err="1"/>
              <a:t>years</a:t>
            </a:r>
            <a:r>
              <a:rPr lang="sv-SE" sz="2000" dirty="0"/>
              <a:t> </a:t>
            </a:r>
            <a:r>
              <a:rPr lang="sv-SE" sz="2000" dirty="0" err="1"/>
              <a:t>of</a:t>
            </a:r>
            <a:r>
              <a:rPr lang="sv-SE" sz="2000" dirty="0"/>
              <a:t> </a:t>
            </a:r>
            <a:r>
              <a:rPr lang="sv-SE" sz="2000" dirty="0" err="1"/>
              <a:t>work</a:t>
            </a:r>
            <a:r>
              <a:rPr lang="sv-SE" sz="2000" dirty="0"/>
              <a:t> (for </a:t>
            </a:r>
            <a:r>
              <a:rPr lang="sv-SE" sz="2000" dirty="0" err="1"/>
              <a:t>one</a:t>
            </a:r>
            <a:r>
              <a:rPr lang="sv-SE" sz="2000" dirty="0"/>
              <a:t> person)</a:t>
            </a:r>
            <a:br>
              <a:rPr lang="sv-SE" sz="2000" dirty="0"/>
            </a:br>
            <a:endParaRPr lang="sv-SE" sz="2000" dirty="0"/>
          </a:p>
          <a:p>
            <a:pPr>
              <a:defRPr/>
            </a:pPr>
            <a:r>
              <a:rPr lang="sv-SE" sz="2000" dirty="0"/>
              <a:t>Mixed </a:t>
            </a:r>
            <a:r>
              <a:rPr lang="sv-SE" sz="2000" dirty="0" err="1"/>
              <a:t>translation</a:t>
            </a:r>
            <a:r>
              <a:rPr lang="sv-SE" sz="2000" dirty="0"/>
              <a:t> -  40 %</a:t>
            </a:r>
          </a:p>
          <a:p>
            <a:pPr lvl="1">
              <a:defRPr/>
            </a:pPr>
            <a:r>
              <a:rPr lang="sv-SE" sz="2000" dirty="0"/>
              <a:t>SAB (the Swedish </a:t>
            </a:r>
            <a:r>
              <a:rPr lang="sv-SE" sz="2000" dirty="0" err="1"/>
              <a:t>Classification</a:t>
            </a:r>
            <a:r>
              <a:rPr lang="sv-SE" sz="2000" dirty="0"/>
              <a:t> System)</a:t>
            </a:r>
          </a:p>
          <a:p>
            <a:pPr lvl="1">
              <a:defRPr/>
            </a:pPr>
            <a:r>
              <a:rPr lang="sv-SE" sz="2000" dirty="0"/>
              <a:t>The </a:t>
            </a:r>
            <a:r>
              <a:rPr lang="sv-SE" sz="2000" dirty="0" err="1"/>
              <a:t>Abridged</a:t>
            </a:r>
            <a:r>
              <a:rPr lang="sv-SE" sz="2000" dirty="0"/>
              <a:t> edition</a:t>
            </a:r>
          </a:p>
          <a:p>
            <a:pPr lvl="1">
              <a:defRPr/>
            </a:pPr>
            <a:r>
              <a:rPr lang="en-US" sz="2000" dirty="0"/>
              <a:t>All superordinate classes to translated classes</a:t>
            </a:r>
          </a:p>
          <a:p>
            <a:pPr lvl="1">
              <a:defRPr/>
            </a:pPr>
            <a:r>
              <a:rPr lang="sv-SE" sz="2000" dirty="0"/>
              <a:t>All </a:t>
            </a:r>
            <a:r>
              <a:rPr lang="sv-SE" sz="2000" dirty="0" err="1"/>
              <a:t>tables</a:t>
            </a:r>
            <a:endParaRPr lang="sv-SE" sz="2000" dirty="0"/>
          </a:p>
          <a:p>
            <a:pPr>
              <a:defRPr/>
            </a:pPr>
            <a:r>
              <a:rPr lang="sv-SE" sz="2000" dirty="0" err="1"/>
              <a:t>Training</a:t>
            </a:r>
            <a:endParaRPr lang="sv-SE" sz="2000" dirty="0"/>
          </a:p>
          <a:p>
            <a:pPr>
              <a:defRPr/>
            </a:pPr>
            <a:r>
              <a:rPr lang="sv-SE" sz="2000" dirty="0" err="1"/>
              <a:t>Mappings</a:t>
            </a:r>
            <a:endParaRPr lang="sv-SE" sz="2000" dirty="0"/>
          </a:p>
          <a:p>
            <a:endParaRPr lang="sv-SE" dirty="0"/>
          </a:p>
        </p:txBody>
      </p:sp>
      <p:pic>
        <p:nvPicPr>
          <p:cNvPr id="6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814" y="1986280"/>
            <a:ext cx="3838207" cy="2744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429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3776569" y="2434298"/>
            <a:ext cx="5975350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sv-SE" dirty="0">
              <a:ea typeface="ＭＳ Ｐゴシック" pitchFamily="-111" charset="-128"/>
            </a:endParaRPr>
          </a:p>
          <a:p>
            <a:pPr eaLnBrk="1" hangingPunct="1">
              <a:spcBef>
                <a:spcPct val="50000"/>
              </a:spcBef>
            </a:pPr>
            <a:r>
              <a:rPr lang="sv-SE" dirty="0">
                <a:ea typeface="ＭＳ Ｐゴシック" pitchFamily="-111" charset="-128"/>
              </a:rPr>
              <a:t>harriet.aagaard@kb.se</a:t>
            </a:r>
          </a:p>
          <a:p>
            <a:pPr eaLnBrk="1" hangingPunct="1">
              <a:spcBef>
                <a:spcPct val="50000"/>
              </a:spcBef>
            </a:pPr>
            <a:r>
              <a:rPr lang="sv-SE" dirty="0">
                <a:ea typeface="ＭＳ Ｐゴシック" pitchFamily="-111" charset="-128"/>
                <a:hlinkClick r:id="rId3"/>
              </a:rPr>
              <a:t>dewey@kb.se</a:t>
            </a:r>
            <a:endParaRPr lang="sv-SE" dirty="0">
              <a:ea typeface="ＭＳ Ｐゴシック" pitchFamily="-111" charset="-128"/>
            </a:endParaRPr>
          </a:p>
          <a:p>
            <a:pPr eaLnBrk="1" hangingPunct="1">
              <a:spcBef>
                <a:spcPct val="50000"/>
              </a:spcBef>
            </a:pPr>
            <a:r>
              <a:rPr lang="sv-SE" dirty="0" smtClean="0">
                <a:solidFill>
                  <a:srgbClr val="777777"/>
                </a:solidFill>
                <a:ea typeface="ＭＳ Ｐゴシック" pitchFamily="-111" charset="-128"/>
              </a:rPr>
              <a:t>@</a:t>
            </a:r>
            <a:r>
              <a:rPr lang="sv-SE" dirty="0" err="1" smtClean="0">
                <a:solidFill>
                  <a:srgbClr val="777777"/>
                </a:solidFill>
                <a:ea typeface="ＭＳ Ｐゴシック" pitchFamily="-111" charset="-128"/>
              </a:rPr>
              <a:t>haraag</a:t>
            </a:r>
            <a:endParaRPr lang="sv-SE" dirty="0">
              <a:solidFill>
                <a:srgbClr val="777777"/>
              </a:solidFill>
              <a:ea typeface="ＭＳ Ｐゴシック" pitchFamily="-111" charset="-128"/>
            </a:endParaRPr>
          </a:p>
          <a:p>
            <a:pPr eaLnBrk="1" hangingPunct="1">
              <a:spcBef>
                <a:spcPct val="50000"/>
              </a:spcBef>
            </a:pPr>
            <a:endParaRPr lang="sv-SE" sz="2400" dirty="0">
              <a:solidFill>
                <a:srgbClr val="777777"/>
              </a:solidFill>
              <a:ea typeface="ＭＳ Ｐゴシック" pitchFamily="-111" charset="-128"/>
            </a:endParaRPr>
          </a:p>
          <a:p>
            <a:pPr algn="ctr" eaLnBrk="1" hangingPunct="1">
              <a:spcBef>
                <a:spcPct val="50000"/>
              </a:spcBef>
            </a:pPr>
            <a:endParaRPr lang="sv-SE" dirty="0">
              <a:ea typeface="ＭＳ Ｐゴシック" pitchFamily="-111" charset="-128"/>
            </a:endParaRPr>
          </a:p>
          <a:p>
            <a:pPr algn="ctr" eaLnBrk="1" hangingPunct="1">
              <a:spcBef>
                <a:spcPct val="50000"/>
              </a:spcBef>
            </a:pPr>
            <a:endParaRPr lang="sv-SE" dirty="0">
              <a:ea typeface="ＭＳ Ｐゴシック" pitchFamily="-111" charset="-128"/>
            </a:endParaRPr>
          </a:p>
        </p:txBody>
      </p:sp>
      <p:sp>
        <p:nvSpPr>
          <p:cNvPr id="3" name="Rubri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Thank</a:t>
            </a:r>
            <a:r>
              <a:rPr lang="sv-SE" dirty="0" smtClean="0"/>
              <a:t> </a:t>
            </a:r>
            <a:r>
              <a:rPr lang="sv-SE" dirty="0" err="1" smtClean="0"/>
              <a:t>you</a:t>
            </a:r>
            <a:r>
              <a:rPr lang="sv-SE" dirty="0" smtClean="0"/>
              <a:t>!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sv-SE" dirty="0" smtClean="0"/>
          </a:p>
          <a:p>
            <a:endParaRPr lang="sv-SE" dirty="0" smtClean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24580" name="Platshållare för datum 1"/>
          <p:cNvSpPr>
            <a:spLocks noGrp="1"/>
          </p:cNvSpPr>
          <p:nvPr>
            <p:ph type="dt" sz="half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mtClean="0">
                <a:ea typeface="ＭＳ Ｐゴシック" pitchFamily="-111" charset="-128"/>
              </a:rPr>
              <a:t>2019-05-10 EDUG 2019</a:t>
            </a:r>
            <a:endParaRPr lang="en-US" smtClean="0">
              <a:ea typeface="ＭＳ Ｐゴシック" pitchFamily="-111" charset="-128"/>
            </a:endParaRP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B6178-B7E7-4A8B-86A6-DD3CA17EF6EF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110" y="2668588"/>
            <a:ext cx="1575816" cy="1828800"/>
          </a:xfrm>
          <a:prstGeom prst="rect">
            <a:avLst/>
          </a:prstGeom>
        </p:spPr>
      </p:pic>
      <p:pic>
        <p:nvPicPr>
          <p:cNvPr id="3074" name="Picture 2" descr="EDUG banner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345" y="6121400"/>
            <a:ext cx="4873624" cy="4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658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dirty="0"/>
              <a:t>The Swedish Dewey </a:t>
            </a:r>
            <a:r>
              <a:rPr lang="sv-SE" altLang="sv-SE" dirty="0" err="1"/>
              <a:t>project</a:t>
            </a:r>
            <a:r>
              <a:rPr lang="sv-SE" altLang="sv-SE" dirty="0"/>
              <a:t> - </a:t>
            </a:r>
            <a:r>
              <a:rPr lang="sv-SE" altLang="sv-SE" dirty="0" err="1"/>
              <a:t>goals</a:t>
            </a:r>
            <a:r>
              <a:rPr lang="sv-SE" altLang="sv-SE" dirty="0"/>
              <a:t>	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altLang="sv-SE" sz="2000" dirty="0"/>
          </a:p>
          <a:p>
            <a:pPr>
              <a:buClrTx/>
            </a:pPr>
            <a:r>
              <a:rPr lang="sv-SE" altLang="sv-SE" sz="2000" dirty="0"/>
              <a:t>Translate DDC </a:t>
            </a:r>
            <a:r>
              <a:rPr lang="sv-SE" altLang="sv-SE" sz="2000" dirty="0" err="1"/>
              <a:t>to</a:t>
            </a:r>
            <a:r>
              <a:rPr lang="sv-SE" altLang="sv-SE" sz="2000" dirty="0"/>
              <a:t> Swedish </a:t>
            </a:r>
            <a:r>
              <a:rPr lang="sv-SE" altLang="sv-SE" sz="2000" dirty="0" err="1"/>
              <a:t>using</a:t>
            </a:r>
            <a:r>
              <a:rPr lang="sv-SE" altLang="sv-SE" sz="2000" dirty="0"/>
              <a:t> the mixed </a:t>
            </a:r>
            <a:r>
              <a:rPr lang="sv-SE" altLang="sv-SE" sz="2000" dirty="0" err="1"/>
              <a:t>model</a:t>
            </a:r>
            <a:endParaRPr lang="sv-SE" altLang="sv-SE" sz="2000" dirty="0"/>
          </a:p>
          <a:p>
            <a:pPr>
              <a:buClrTx/>
            </a:pPr>
            <a:r>
              <a:rPr lang="sv-SE" altLang="sv-SE" sz="2000" dirty="0" err="1"/>
              <a:t>Map</a:t>
            </a:r>
            <a:r>
              <a:rPr lang="sv-SE" altLang="sv-SE" sz="2000" dirty="0"/>
              <a:t> Swedish </a:t>
            </a:r>
            <a:r>
              <a:rPr lang="sv-SE" altLang="sv-SE" sz="2000" dirty="0" err="1"/>
              <a:t>S</a:t>
            </a:r>
            <a:r>
              <a:rPr lang="sv-SE" altLang="sv-SE" sz="2000" dirty="0" err="1" smtClean="0"/>
              <a:t>ubject</a:t>
            </a:r>
            <a:r>
              <a:rPr lang="sv-SE" altLang="sv-SE" sz="2000" dirty="0" smtClean="0"/>
              <a:t> </a:t>
            </a:r>
            <a:r>
              <a:rPr lang="sv-SE" altLang="sv-SE" sz="2000" dirty="0" err="1"/>
              <a:t>H</a:t>
            </a:r>
            <a:r>
              <a:rPr lang="sv-SE" altLang="sv-SE" sz="2000" dirty="0" err="1" smtClean="0"/>
              <a:t>eadings</a:t>
            </a:r>
            <a:r>
              <a:rPr lang="sv-SE" altLang="sv-SE" sz="2000" dirty="0" smtClean="0"/>
              <a:t> </a:t>
            </a:r>
            <a:r>
              <a:rPr lang="sv-SE" altLang="sv-SE" sz="2000" dirty="0"/>
              <a:t>to DDC</a:t>
            </a:r>
          </a:p>
          <a:p>
            <a:pPr>
              <a:buClrTx/>
            </a:pPr>
            <a:r>
              <a:rPr lang="en-GB" altLang="sv-SE" sz="2000" dirty="0"/>
              <a:t>Update and revise the existing conversion table </a:t>
            </a:r>
            <a:r>
              <a:rPr lang="en-GB" altLang="sv-SE" sz="2000" dirty="0" smtClean="0"/>
              <a:t>SAB - DDC</a:t>
            </a:r>
            <a:endParaRPr lang="en-GB" altLang="sv-SE" sz="2000" dirty="0"/>
          </a:p>
          <a:p>
            <a:pPr>
              <a:buClrTx/>
            </a:pPr>
            <a:r>
              <a:rPr lang="sv-SE" altLang="sv-SE" sz="2000" dirty="0" err="1"/>
              <a:t>Develop</a:t>
            </a:r>
            <a:r>
              <a:rPr lang="sv-SE" altLang="sv-SE" sz="2000" dirty="0"/>
              <a:t> </a:t>
            </a:r>
            <a:r>
              <a:rPr lang="sv-SE" altLang="sv-SE" sz="2000" dirty="0" err="1"/>
              <a:t>tools</a:t>
            </a:r>
            <a:r>
              <a:rPr lang="sv-SE" altLang="sv-SE" sz="2000" dirty="0"/>
              <a:t> for joint </a:t>
            </a:r>
            <a:r>
              <a:rPr lang="sv-SE" altLang="sv-SE" sz="2000" dirty="0" err="1"/>
              <a:t>search</a:t>
            </a:r>
            <a:r>
              <a:rPr lang="sv-SE" altLang="sv-SE" sz="2000" dirty="0"/>
              <a:t> and navigation </a:t>
            </a:r>
            <a:r>
              <a:rPr lang="sv-SE" altLang="sv-SE" sz="2000" dirty="0" err="1"/>
              <a:t>of</a:t>
            </a:r>
            <a:r>
              <a:rPr lang="sv-SE" altLang="sv-SE" sz="2000" dirty="0"/>
              <a:t> </a:t>
            </a:r>
            <a:r>
              <a:rPr lang="sv-SE" altLang="sv-SE" sz="2000" dirty="0" err="1" smtClean="0"/>
              <a:t>records</a:t>
            </a:r>
            <a:r>
              <a:rPr lang="sv-SE" altLang="sv-SE" sz="2000" dirty="0" smtClean="0"/>
              <a:t> </a:t>
            </a:r>
            <a:r>
              <a:rPr lang="sv-SE" altLang="sv-SE" sz="2000" dirty="0" err="1"/>
              <a:t>with</a:t>
            </a:r>
            <a:r>
              <a:rPr lang="sv-SE" altLang="sv-SE" sz="2000" dirty="0"/>
              <a:t> SAB </a:t>
            </a:r>
            <a:r>
              <a:rPr lang="sv-SE" altLang="sv-SE" sz="2000" dirty="0" err="1"/>
              <a:t>codes</a:t>
            </a:r>
            <a:r>
              <a:rPr lang="sv-SE" altLang="sv-SE" sz="2000" dirty="0"/>
              <a:t> and </a:t>
            </a:r>
            <a:r>
              <a:rPr lang="sv-SE" altLang="sv-SE" sz="2000" dirty="0" err="1" smtClean="0"/>
              <a:t>records</a:t>
            </a:r>
            <a:r>
              <a:rPr lang="sv-SE" altLang="sv-SE" sz="2000" dirty="0" smtClean="0"/>
              <a:t> </a:t>
            </a:r>
            <a:r>
              <a:rPr lang="sv-SE" altLang="sv-SE" sz="2000" dirty="0" err="1"/>
              <a:t>with</a:t>
            </a:r>
            <a:r>
              <a:rPr lang="sv-SE" altLang="sv-SE" sz="2000" dirty="0"/>
              <a:t> DDC </a:t>
            </a:r>
            <a:r>
              <a:rPr lang="sv-SE" altLang="sv-SE" sz="2000" dirty="0" err="1"/>
              <a:t>numbers</a:t>
            </a:r>
            <a:endParaRPr lang="sv-SE" altLang="sv-SE" sz="2000" dirty="0"/>
          </a:p>
          <a:p>
            <a:pPr>
              <a:buClrTx/>
            </a:pPr>
            <a:r>
              <a:rPr lang="sv-SE" altLang="sv-SE" sz="2000" dirty="0" err="1"/>
              <a:t>Train</a:t>
            </a:r>
            <a:r>
              <a:rPr lang="sv-SE" altLang="sv-SE" sz="2000" dirty="0"/>
              <a:t> </a:t>
            </a:r>
            <a:r>
              <a:rPr lang="sv-SE" altLang="sv-SE" sz="2000" dirty="0" err="1" smtClean="0"/>
              <a:t>librarians</a:t>
            </a:r>
            <a:endParaRPr lang="sv-SE" altLang="sv-SE" sz="2000" dirty="0"/>
          </a:p>
          <a:p>
            <a:pPr>
              <a:buClrTx/>
            </a:pPr>
            <a:endParaRPr lang="sv-SE" altLang="sv-SE" sz="2000" dirty="0"/>
          </a:p>
          <a:p>
            <a:pPr>
              <a:buClrTx/>
            </a:pPr>
            <a:r>
              <a:rPr lang="sv-SE" altLang="sv-SE" sz="2000" dirty="0" err="1"/>
              <a:t>Started</a:t>
            </a:r>
            <a:r>
              <a:rPr lang="sv-SE" altLang="sv-SE" sz="2000" dirty="0"/>
              <a:t> May 2009</a:t>
            </a:r>
          </a:p>
          <a:p>
            <a:endParaRPr lang="sv-SE" altLang="sv-SE" dirty="0"/>
          </a:p>
          <a:p>
            <a:endParaRPr lang="sv-SE" altLang="sv-SE" dirty="0"/>
          </a:p>
        </p:txBody>
      </p:sp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848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Dewey Decimal </a:t>
            </a:r>
            <a:r>
              <a:rPr lang="sv-SE" dirty="0" err="1" smtClean="0"/>
              <a:t>Classification</a:t>
            </a:r>
            <a:endParaRPr lang="sv-SE" dirty="0"/>
          </a:p>
        </p:txBody>
      </p:sp>
      <p:pic>
        <p:nvPicPr>
          <p:cNvPr id="5" name="Platshållare för innehåll 4" descr="Ett rött hjärta, som symbolen oftast avbildas.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003423"/>
            <a:ext cx="4193138" cy="3836722"/>
          </a:xfrm>
        </p:spPr>
      </p:pic>
      <p:sp>
        <p:nvSpPr>
          <p:cNvPr id="6" name="textruta 5"/>
          <p:cNvSpPr txBox="1"/>
          <p:nvPr/>
        </p:nvSpPr>
        <p:spPr>
          <a:xfrm>
            <a:off x="4727848" y="3284984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/>
              <a:t>DDK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4943872" y="4149081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Dewey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6168008" y="2996952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/>
              <a:t>DDC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2241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 smtClean="0"/>
              <a:t>Public </a:t>
            </a:r>
            <a:r>
              <a:rPr lang="sv-SE" dirty="0" err="1" smtClean="0"/>
              <a:t>libraries</a:t>
            </a:r>
            <a:endParaRPr lang="sv-SE" dirty="0"/>
          </a:p>
        </p:txBody>
      </p:sp>
      <p:graphicFrame>
        <p:nvGraphicFramePr>
          <p:cNvPr id="5" name="Platshållare för innehåll 4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0" y="1916113"/>
          <a:ext cx="6584950" cy="295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Bildobjekt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114" y="1732124"/>
            <a:ext cx="5644035" cy="4037471"/>
          </a:xfrm>
          <a:prstGeom prst="rect">
            <a:avLst/>
          </a:prstGeom>
        </p:spPr>
      </p:pic>
      <p:pic>
        <p:nvPicPr>
          <p:cNvPr id="11" name="Bildobjekt 10"/>
          <p:cNvPicPr>
            <a:picLocks noChangeAspect="1"/>
          </p:cNvPicPr>
          <p:nvPr/>
        </p:nvPicPr>
        <p:blipFill rotWithShape="1">
          <a:blip r:embed="rId4"/>
          <a:srcRect l="3412" t="889" r="3085" b="4331"/>
          <a:stretch/>
        </p:blipFill>
        <p:spPr>
          <a:xfrm>
            <a:off x="6385560" y="2042160"/>
            <a:ext cx="4480560" cy="2606040"/>
          </a:xfrm>
          <a:prstGeom prst="rect">
            <a:avLst/>
          </a:prstGeom>
        </p:spPr>
      </p:pic>
      <p:sp>
        <p:nvSpPr>
          <p:cNvPr id="12" name="textruta 11"/>
          <p:cNvSpPr txBox="1"/>
          <p:nvPr/>
        </p:nvSpPr>
        <p:spPr>
          <a:xfrm>
            <a:off x="1981200" y="4868864"/>
            <a:ext cx="2503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2016 (survey)</a:t>
            </a:r>
            <a:br>
              <a:rPr lang="sv-SE" sz="2400" dirty="0" smtClean="0"/>
            </a:br>
            <a:r>
              <a:rPr lang="sv-SE" sz="2400" dirty="0" smtClean="0"/>
              <a:t>80% </a:t>
            </a:r>
            <a:r>
              <a:rPr lang="sv-SE" sz="2400" dirty="0" err="1" smtClean="0"/>
              <a:t>answered</a:t>
            </a:r>
            <a:endParaRPr lang="sv-SE" sz="2400" dirty="0"/>
          </a:p>
        </p:txBody>
      </p:sp>
      <p:sp>
        <p:nvSpPr>
          <p:cNvPr id="13" name="textruta 12"/>
          <p:cNvSpPr txBox="1"/>
          <p:nvPr/>
        </p:nvSpPr>
        <p:spPr>
          <a:xfrm>
            <a:off x="6385560" y="4958236"/>
            <a:ext cx="58064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 smtClean="0"/>
              <a:t>2019</a:t>
            </a:r>
            <a:r>
              <a:rPr lang="sv-SE" sz="2400" dirty="0"/>
              <a:t>:</a:t>
            </a:r>
            <a:r>
              <a:rPr lang="sv-SE" sz="2400" dirty="0" smtClean="0"/>
              <a:t> all 290 ”kommuner”</a:t>
            </a:r>
          </a:p>
          <a:p>
            <a:pPr lvl="1"/>
            <a:r>
              <a:rPr lang="sv-SE" sz="2400" dirty="0" smtClean="0"/>
              <a:t>36   </a:t>
            </a:r>
            <a:r>
              <a:rPr lang="sv-SE" sz="2400" dirty="0" err="1" smtClean="0"/>
              <a:t>with</a:t>
            </a:r>
            <a:r>
              <a:rPr lang="sv-SE" sz="2400" dirty="0" smtClean="0"/>
              <a:t> DDC</a:t>
            </a:r>
            <a:br>
              <a:rPr lang="sv-SE" sz="2400" dirty="0" smtClean="0"/>
            </a:br>
            <a:r>
              <a:rPr lang="sv-SE" sz="2400" dirty="0" smtClean="0"/>
              <a:t>254 </a:t>
            </a:r>
            <a:r>
              <a:rPr lang="sv-SE" sz="2400" dirty="0" err="1" smtClean="0"/>
              <a:t>with</a:t>
            </a:r>
            <a:r>
              <a:rPr lang="sv-SE" sz="2400" dirty="0" smtClean="0"/>
              <a:t> SAB</a:t>
            </a:r>
          </a:p>
          <a:p>
            <a:endParaRPr lang="sv-SE" sz="2400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5856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Is </a:t>
            </a:r>
            <a:r>
              <a:rPr lang="sv-SE" dirty="0"/>
              <a:t>SAB </a:t>
            </a:r>
            <a:r>
              <a:rPr lang="sv-SE" dirty="0" err="1" smtClean="0"/>
              <a:t>Classification</a:t>
            </a:r>
            <a:r>
              <a:rPr lang="sv-SE" dirty="0" smtClean="0"/>
              <a:t> still </a:t>
            </a:r>
            <a:r>
              <a:rPr lang="sv-SE" dirty="0" err="1" smtClean="0"/>
              <a:t>alive</a:t>
            </a:r>
            <a:r>
              <a:rPr lang="sv-SE" dirty="0" smtClean="0"/>
              <a:t>?</a:t>
            </a:r>
            <a:endParaRPr lang="sv-SE" dirty="0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764606"/>
            <a:ext cx="6528725" cy="4896544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2895599" y="3169920"/>
            <a:ext cx="238430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sz="1400" b="1" dirty="0">
              <a:latin typeface="Calibri" panose="020F0502020204030204" pitchFamily="34" charset="0"/>
            </a:endParaRPr>
          </a:p>
          <a:p>
            <a:pPr algn="ctr"/>
            <a:r>
              <a:rPr lang="sv-SE" sz="3200" b="1" dirty="0">
                <a:latin typeface="Calibri" panose="020F0502020204030204" pitchFamily="34" charset="0"/>
              </a:rPr>
              <a:t>SAB</a:t>
            </a:r>
          </a:p>
          <a:p>
            <a:pPr algn="ctr"/>
            <a:r>
              <a:rPr lang="sv-SE" sz="3200" b="1" dirty="0">
                <a:latin typeface="Calibri" panose="020F0502020204030204" pitchFamily="34" charset="0"/>
              </a:rPr>
              <a:t>1921-2013</a:t>
            </a:r>
          </a:p>
        </p:txBody>
      </p:sp>
      <p:sp>
        <p:nvSpPr>
          <p:cNvPr id="7" name="Rektangel 6"/>
          <p:cNvSpPr/>
          <p:nvPr/>
        </p:nvSpPr>
        <p:spPr>
          <a:xfrm>
            <a:off x="7956037" y="3035278"/>
            <a:ext cx="35165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dirty="0" smtClean="0"/>
              <a:t>Not </a:t>
            </a:r>
            <a:r>
              <a:rPr lang="sv-SE" sz="3200" dirty="0" err="1" smtClean="0"/>
              <a:t>updated</a:t>
            </a:r>
            <a:r>
              <a:rPr lang="sv-SE" sz="3200" dirty="0" smtClean="0"/>
              <a:t> </a:t>
            </a:r>
            <a:r>
              <a:rPr lang="sv-SE" sz="3200" dirty="0" err="1" smtClean="0"/>
              <a:t>since</a:t>
            </a:r>
            <a:endParaRPr lang="sv-SE" sz="3200" dirty="0"/>
          </a:p>
          <a:p>
            <a:r>
              <a:rPr lang="sv-SE" sz="3200" b="1" dirty="0"/>
              <a:t>D</a:t>
            </a:r>
            <a:r>
              <a:rPr lang="sv-SE" sz="3200" b="1" dirty="0" smtClean="0"/>
              <a:t>ecember </a:t>
            </a:r>
            <a:r>
              <a:rPr lang="sv-SE" sz="3200" b="1" dirty="0"/>
              <a:t>2013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8341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Public </a:t>
            </a:r>
            <a:r>
              <a:rPr lang="sv-SE" dirty="0" err="1" smtClean="0"/>
              <a:t>libraries</a:t>
            </a:r>
            <a:r>
              <a:rPr lang="sv-SE" dirty="0" smtClean="0"/>
              <a:t> </a:t>
            </a:r>
            <a:r>
              <a:rPr lang="sv-SE" dirty="0" err="1" smtClean="0"/>
              <a:t>need</a:t>
            </a:r>
            <a:r>
              <a:rPr lang="sv-SE" dirty="0" smtClean="0"/>
              <a:t> support!</a:t>
            </a:r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199" y="1772104"/>
            <a:ext cx="6330323" cy="3322411"/>
          </a:xfrm>
          <a:prstGeom prst="rect">
            <a:avLst/>
          </a:prstGeom>
        </p:spPr>
      </p:pic>
      <p:pic>
        <p:nvPicPr>
          <p:cNvPr id="9" name="Snagit_PPT40A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724155"/>
            <a:ext cx="3577435" cy="49220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6780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 err="1" smtClean="0"/>
              <a:t>Large</a:t>
            </a:r>
            <a:r>
              <a:rPr lang="sv-SE" dirty="0" smtClean="0"/>
              <a:t> </a:t>
            </a:r>
            <a:r>
              <a:rPr lang="sv-SE" dirty="0" err="1" smtClean="0"/>
              <a:t>libraries</a:t>
            </a:r>
            <a:r>
              <a:rPr lang="sv-SE" dirty="0" smtClean="0"/>
              <a:t> – inspiration to </a:t>
            </a:r>
            <a:r>
              <a:rPr lang="sv-SE" dirty="0" err="1" smtClean="0"/>
              <a:t>others</a:t>
            </a:r>
            <a:endParaRPr lang="sv-SE" dirty="0"/>
          </a:p>
        </p:txBody>
      </p:sp>
      <p:pic>
        <p:nvPicPr>
          <p:cNvPr id="6" name="Snagit_PPTEB7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" t="2204"/>
          <a:stretch/>
        </p:blipFill>
        <p:spPr>
          <a:xfrm>
            <a:off x="6217920" y="1874520"/>
            <a:ext cx="5439987" cy="4664392"/>
          </a:xfrm>
          <a:prstGeom prst="rect">
            <a:avLst/>
          </a:prstGeom>
        </p:spPr>
      </p:pic>
      <p:pic>
        <p:nvPicPr>
          <p:cNvPr id="7" name="Snagit_PPTA9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5" t="3745" r="-298" b="1"/>
          <a:stretch/>
        </p:blipFill>
        <p:spPr>
          <a:xfrm>
            <a:off x="974073" y="1874520"/>
            <a:ext cx="5106023" cy="448183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2019-05-10 EDUG 2019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1A8F5-7967-4FE2-B860-894CD6FB1340}" type="slidenum">
              <a:rPr lang="sv-SE" smtClean="0"/>
              <a:pPr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0506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KB-tema Violett">
  <a:themeElements>
    <a:clrScheme name="Kungliga biblioteket">
      <a:dk1>
        <a:sysClr val="windowText" lastClr="000000"/>
      </a:dk1>
      <a:lt1>
        <a:sysClr val="window" lastClr="FFFFFF"/>
      </a:lt1>
      <a:dk2>
        <a:srgbClr val="004577"/>
      </a:dk2>
      <a:lt2>
        <a:srgbClr val="009EE0"/>
      </a:lt2>
      <a:accent1>
        <a:srgbClr val="701060"/>
      </a:accent1>
      <a:accent2>
        <a:srgbClr val="E2007A"/>
      </a:accent2>
      <a:accent3>
        <a:srgbClr val="14822C"/>
      </a:accent3>
      <a:accent4>
        <a:srgbClr val="B9CB00"/>
      </a:accent4>
      <a:accent5>
        <a:srgbClr val="C4390A"/>
      </a:accent5>
      <a:accent6>
        <a:srgbClr val="F29400"/>
      </a:accent6>
      <a:hlink>
        <a:srgbClr val="0563C1"/>
      </a:hlink>
      <a:folHlink>
        <a:srgbClr val="954F72"/>
      </a:folHlink>
    </a:clrScheme>
    <a:fontScheme name="Bröd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ungliga biblioteket_180215_1400.potx" id="{DEA12986-ED39-47D9-951A-8B2A899F15E7}" vid="{9B041705-93EF-400C-8258-E9C472BDEDD7}"/>
    </a:ext>
  </a:extLst>
</a:theme>
</file>

<file path=ppt/theme/theme2.xml><?xml version="1.0" encoding="utf-8"?>
<a:theme xmlns:a="http://schemas.openxmlformats.org/drawingml/2006/main" name="KB-tema Mörkblå">
  <a:themeElements>
    <a:clrScheme name="Kungliga biblioteket">
      <a:dk1>
        <a:sysClr val="windowText" lastClr="000000"/>
      </a:dk1>
      <a:lt1>
        <a:sysClr val="window" lastClr="FFFFFF"/>
      </a:lt1>
      <a:dk2>
        <a:srgbClr val="004577"/>
      </a:dk2>
      <a:lt2>
        <a:srgbClr val="009EE0"/>
      </a:lt2>
      <a:accent1>
        <a:srgbClr val="701060"/>
      </a:accent1>
      <a:accent2>
        <a:srgbClr val="E2007A"/>
      </a:accent2>
      <a:accent3>
        <a:srgbClr val="14822C"/>
      </a:accent3>
      <a:accent4>
        <a:srgbClr val="B9CB00"/>
      </a:accent4>
      <a:accent5>
        <a:srgbClr val="C4390A"/>
      </a:accent5>
      <a:accent6>
        <a:srgbClr val="F29400"/>
      </a:accent6>
      <a:hlink>
        <a:srgbClr val="0563C1"/>
      </a:hlink>
      <a:folHlink>
        <a:srgbClr val="954F72"/>
      </a:folHlink>
    </a:clrScheme>
    <a:fontScheme name="Bröd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ungliga biblioteket_180215_1400.potx" id="{DEA12986-ED39-47D9-951A-8B2A899F15E7}" vid="{881C8853-5AB8-459C-800C-37E8CA6319EF}"/>
    </a:ext>
  </a:extLst>
</a:theme>
</file>

<file path=ppt/theme/theme3.xml><?xml version="1.0" encoding="utf-8"?>
<a:theme xmlns:a="http://schemas.openxmlformats.org/drawingml/2006/main" name="KB-tema Cayenne">
  <a:themeElements>
    <a:clrScheme name="Kungliga biblioteket">
      <a:dk1>
        <a:sysClr val="windowText" lastClr="000000"/>
      </a:dk1>
      <a:lt1>
        <a:sysClr val="window" lastClr="FFFFFF"/>
      </a:lt1>
      <a:dk2>
        <a:srgbClr val="004577"/>
      </a:dk2>
      <a:lt2>
        <a:srgbClr val="009EE0"/>
      </a:lt2>
      <a:accent1>
        <a:srgbClr val="701060"/>
      </a:accent1>
      <a:accent2>
        <a:srgbClr val="E2007A"/>
      </a:accent2>
      <a:accent3>
        <a:srgbClr val="14822C"/>
      </a:accent3>
      <a:accent4>
        <a:srgbClr val="B9CB00"/>
      </a:accent4>
      <a:accent5>
        <a:srgbClr val="C4390A"/>
      </a:accent5>
      <a:accent6>
        <a:srgbClr val="F29400"/>
      </a:accent6>
      <a:hlink>
        <a:srgbClr val="0563C1"/>
      </a:hlink>
      <a:folHlink>
        <a:srgbClr val="954F72"/>
      </a:folHlink>
    </a:clrScheme>
    <a:fontScheme name="Bröd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ungliga biblioteket_180215_1400.potx" id="{DEA12986-ED39-47D9-951A-8B2A899F15E7}" vid="{0771DB7F-B320-4447-866E-14E2BF910911}"/>
    </a:ext>
  </a:extLst>
</a:theme>
</file>

<file path=ppt/theme/theme4.xml><?xml version="1.0" encoding="utf-8"?>
<a:theme xmlns:a="http://schemas.openxmlformats.org/drawingml/2006/main" name="KB-tema Gräsgrön">
  <a:themeElements>
    <a:clrScheme name="Kungliga biblioteket">
      <a:dk1>
        <a:sysClr val="windowText" lastClr="000000"/>
      </a:dk1>
      <a:lt1>
        <a:sysClr val="window" lastClr="FFFFFF"/>
      </a:lt1>
      <a:dk2>
        <a:srgbClr val="004577"/>
      </a:dk2>
      <a:lt2>
        <a:srgbClr val="009EE0"/>
      </a:lt2>
      <a:accent1>
        <a:srgbClr val="701060"/>
      </a:accent1>
      <a:accent2>
        <a:srgbClr val="E2007A"/>
      </a:accent2>
      <a:accent3>
        <a:srgbClr val="14822C"/>
      </a:accent3>
      <a:accent4>
        <a:srgbClr val="B9CB00"/>
      </a:accent4>
      <a:accent5>
        <a:srgbClr val="C4390A"/>
      </a:accent5>
      <a:accent6>
        <a:srgbClr val="F29400"/>
      </a:accent6>
      <a:hlink>
        <a:srgbClr val="0563C1"/>
      </a:hlink>
      <a:folHlink>
        <a:srgbClr val="954F72"/>
      </a:folHlink>
    </a:clrScheme>
    <a:fontScheme name="Bröd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ungliga biblioteket_180215_1400.potx" id="{DEA12986-ED39-47D9-951A-8B2A899F15E7}" vid="{05B1DEF8-252C-4C6B-96DA-27B4AF7A0784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spek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  <a:fontScheme name="Aspekt">
    <a:majorFont>
      <a:latin typeface="Verdana"/>
      <a:ea typeface=""/>
      <a:cs typeface=""/>
      <a:font script="Jpan" typeface="ＭＳ ゴシック"/>
      <a:font script="Hang" typeface="굴림"/>
      <a:font script="Hans" typeface="微软雅黑"/>
      <a:font script="Hant" typeface="微軟正黑體"/>
      <a:font script="Arab" typeface="Tahoma"/>
      <a:font script="Hebr" typeface="Tahoma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ajorFont>
    <a:minorFont>
      <a:latin typeface="Verdana"/>
      <a:ea typeface=""/>
      <a:cs typeface=""/>
      <a:font script="Jpan" typeface="ＭＳ ゴシック"/>
      <a:font script="Hang" typeface="굴림"/>
      <a:font script="Hans" typeface="微软雅黑"/>
      <a:font script="Hant" typeface="微軟正黑體"/>
      <a:font script="Arab" typeface="Tahoma"/>
      <a:font script="Hebr" typeface="Tahoma"/>
      <a:font script="Thai" typeface="Frees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Aspekt">
    <a:fillStyleLst>
      <a:solidFill>
        <a:schemeClr val="phClr"/>
      </a:solidFill>
      <a:gradFill rotWithShape="1">
        <a:gsLst>
          <a:gs pos="0">
            <a:schemeClr val="phClr">
              <a:tint val="65000"/>
              <a:satMod val="270000"/>
            </a:schemeClr>
          </a:gs>
          <a:gs pos="25000">
            <a:schemeClr val="phClr">
              <a:tint val="60000"/>
              <a:satMod val="300000"/>
            </a:schemeClr>
          </a:gs>
          <a:gs pos="100000">
            <a:schemeClr val="phClr">
              <a:tint val="29000"/>
              <a:satMod val="40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45000"/>
              <a:satMod val="155000"/>
            </a:schemeClr>
          </a:gs>
          <a:gs pos="60000">
            <a:schemeClr val="phClr">
              <a:shade val="95000"/>
              <a:satMod val="150000"/>
            </a:schemeClr>
          </a:gs>
          <a:gs pos="100000">
            <a:schemeClr val="phClr">
              <a:tint val="87000"/>
              <a:satMod val="2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atMod val="150000"/>
          </a:schemeClr>
        </a:solidFill>
        <a:prstDash val="solid"/>
      </a:ln>
      <a:ln w="425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5500" dist="381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65500" dist="381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12000000"/>
          </a:lightRig>
        </a:scene3d>
        <a:sp3d prstMaterial="powder">
          <a:bevelT h="508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35000"/>
              <a:satMod val="150000"/>
            </a:schemeClr>
          </a:gs>
          <a:gs pos="45000">
            <a:schemeClr val="phClr">
              <a:shade val="68000"/>
              <a:satMod val="155000"/>
            </a:schemeClr>
          </a:gs>
          <a:gs pos="100000">
            <a:schemeClr val="phClr">
              <a:tint val="70000"/>
              <a:satMod val="175000"/>
            </a:schemeClr>
          </a:gs>
        </a:gsLst>
        <a:lin ang="16200000" scaled="0"/>
      </a:gradFill>
      <a:blipFill>
        <a:blip xmlns:r="http://schemas.openxmlformats.org/officeDocument/2006/relationships" r:embed="rId1">
          <a:duotone>
            <a:schemeClr val="phClr">
              <a:shade val="800"/>
              <a:satMod val="150000"/>
            </a:schemeClr>
            <a:schemeClr val="phClr">
              <a:tint val="80000"/>
              <a:satMod val="150000"/>
            </a:schemeClr>
          </a:duotone>
        </a:blip>
        <a:tile tx="0" ty="0" sx="75000" sy="75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Kungliga biblioteket_16x9</Template>
  <TotalTime>5410</TotalTime>
  <Words>446</Words>
  <Application>Microsoft Office PowerPoint</Application>
  <PresentationFormat>Bredbild</PresentationFormat>
  <Paragraphs>187</Paragraphs>
  <Slides>30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30</vt:i4>
      </vt:variant>
    </vt:vector>
  </HeadingPairs>
  <TitlesOfParts>
    <vt:vector size="38" baseType="lpstr">
      <vt:lpstr>ＭＳ Ｐゴシック</vt:lpstr>
      <vt:lpstr>Arial</vt:lpstr>
      <vt:lpstr>Calibri</vt:lpstr>
      <vt:lpstr>Georgia</vt:lpstr>
      <vt:lpstr>KB-tema Violett</vt:lpstr>
      <vt:lpstr>KB-tema Mörkblå</vt:lpstr>
      <vt:lpstr>KB-tema Cayenne</vt:lpstr>
      <vt:lpstr>KB-tema Gräsgrön</vt:lpstr>
      <vt:lpstr>The Swedish WebDewey</vt:lpstr>
      <vt:lpstr>Classification in Sweden - history</vt:lpstr>
      <vt:lpstr>The Dewey project 2009 - 2011</vt:lpstr>
      <vt:lpstr>The Swedish Dewey project - goals </vt:lpstr>
      <vt:lpstr>Dewey Decimal Classification</vt:lpstr>
      <vt:lpstr>Public libraries</vt:lpstr>
      <vt:lpstr>Is SAB Classification still alive?</vt:lpstr>
      <vt:lpstr>Public libraries need support!</vt:lpstr>
      <vt:lpstr>Large libraries – inspiration to others</vt:lpstr>
      <vt:lpstr>PowerPoint-presentation</vt:lpstr>
      <vt:lpstr>PowerPoint-presentation</vt:lpstr>
      <vt:lpstr>Nationell standard -  fiction (adults)</vt:lpstr>
      <vt:lpstr>Mixed translation - cataloguers</vt:lpstr>
      <vt:lpstr>Searching the Swedish WebDewey</vt:lpstr>
      <vt:lpstr>End users - WebDeweySearch</vt:lpstr>
      <vt:lpstr>Published records &amp; automatically published</vt:lpstr>
      <vt:lpstr>Mixed  up translation</vt:lpstr>
      <vt:lpstr>But not all numbers – a problem</vt:lpstr>
      <vt:lpstr>Some numbers have to be published!</vt:lpstr>
      <vt:lpstr>Hierarchies – not automatically correct</vt:lpstr>
      <vt:lpstr>Updated &amp; in production</vt:lpstr>
      <vt:lpstr>Nummerbyggnation - schemat</vt:lpstr>
      <vt:lpstr>PowerPoint-presentation</vt:lpstr>
      <vt:lpstr>Automatically moved index term</vt:lpstr>
      <vt:lpstr>PowerPoint-presentation</vt:lpstr>
      <vt:lpstr>PowerPoint-presentation</vt:lpstr>
      <vt:lpstr>PowerPoint-presentation</vt:lpstr>
      <vt:lpstr>Problems with a mixed translation</vt:lpstr>
      <vt:lpstr>Automatic indexing is getting better</vt:lpstr>
      <vt:lpstr>Thank you!</vt:lpstr>
    </vt:vector>
  </TitlesOfParts>
  <Company>Kungliga biblioteket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Harriet Aagaard</dc:creator>
  <cp:lastModifiedBy>Harriet Aagaard</cp:lastModifiedBy>
  <cp:revision>90</cp:revision>
  <dcterms:created xsi:type="dcterms:W3CDTF">2019-03-07T12:10:46Z</dcterms:created>
  <dcterms:modified xsi:type="dcterms:W3CDTF">2019-05-24T11:44:07Z</dcterms:modified>
</cp:coreProperties>
</file>