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292" r:id="rId3"/>
    <p:sldId id="305" r:id="rId4"/>
    <p:sldId id="293" r:id="rId5"/>
    <p:sldId id="306" r:id="rId6"/>
    <p:sldId id="294" r:id="rId7"/>
    <p:sldId id="295" r:id="rId8"/>
    <p:sldId id="296" r:id="rId9"/>
    <p:sldId id="297" r:id="rId10"/>
    <p:sldId id="298" r:id="rId11"/>
    <p:sldId id="299" r:id="rId12"/>
    <p:sldId id="300" r:id="rId13"/>
    <p:sldId id="307" r:id="rId14"/>
    <p:sldId id="301" r:id="rId15"/>
    <p:sldId id="304" r:id="rId16"/>
    <p:sldId id="302" r:id="rId17"/>
    <p:sldId id="303" r:id="rId18"/>
  </p:sldIdLst>
  <p:sldSz cx="9144000" cy="6858000" type="screen4x3"/>
  <p:notesSz cx="6805613" cy="9944100"/>
  <p:defaultTextStyle>
    <a:defPPr>
      <a:defRPr lang="de-AT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1" autoAdjust="0"/>
    <p:restoredTop sz="94704" autoAdjust="0"/>
  </p:normalViewPr>
  <p:slideViewPr>
    <p:cSldViewPr snapToGrid="0">
      <p:cViewPr>
        <p:scale>
          <a:sx n="70" d="100"/>
          <a:sy n="70" d="100"/>
        </p:scale>
        <p:origin x="-1386" y="-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2.xml"/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038" y="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7213"/>
            <a:ext cx="2949575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038" y="9447213"/>
            <a:ext cx="2949575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317A17F1-A96E-4DDD-B84A-5BA8A7C8CD3B}" type="slidenum">
              <a:rPr lang="de-AT"/>
              <a:pPr>
                <a:defRPr/>
              </a:pPr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2476816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038" y="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9163" y="747713"/>
            <a:ext cx="4967287" cy="3725862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8050" y="4722813"/>
            <a:ext cx="4989513" cy="4475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AT" noProof="0" smtClean="0"/>
              <a:t>Klicken Sie, um die Textformatierung des Masters zu bearbeiten.</a:t>
            </a:r>
          </a:p>
          <a:p>
            <a:pPr lvl="1"/>
            <a:r>
              <a:rPr lang="de-AT" noProof="0" smtClean="0"/>
              <a:t>Zweite Ebene</a:t>
            </a:r>
          </a:p>
          <a:p>
            <a:pPr lvl="2"/>
            <a:r>
              <a:rPr lang="de-AT" noProof="0" smtClean="0"/>
              <a:t>Dritte Ebene</a:t>
            </a:r>
          </a:p>
          <a:p>
            <a:pPr lvl="3"/>
            <a:r>
              <a:rPr lang="de-AT" noProof="0" smtClean="0"/>
              <a:t>Vierte Ebene</a:t>
            </a:r>
          </a:p>
          <a:p>
            <a:pPr lvl="4"/>
            <a:r>
              <a:rPr lang="de-AT" noProof="0" smtClean="0"/>
              <a:t>Fünfte Ebene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7213"/>
            <a:ext cx="2949575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038" y="9447213"/>
            <a:ext cx="2949575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70F6661-CD44-402E-B212-7ABBF64E7C08}" type="slidenum">
              <a:rPr lang="de-AT"/>
              <a:pPr>
                <a:defRPr/>
              </a:pPr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826328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1A3C875-B79B-4D35-ACB4-B1EA45156601}" type="slidenum">
              <a:rPr lang="de-AT" smtClean="0"/>
              <a:pPr/>
              <a:t>1</a:t>
            </a:fld>
            <a:endParaRPr lang="de-AT" smtClean="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C131E76-21FC-4F79-B0D9-2180279EE9A3}" type="slidenum">
              <a:rPr lang="de-AT" smtClean="0"/>
              <a:pPr/>
              <a:t>2</a:t>
            </a:fld>
            <a:endParaRPr lang="de-AT" smtClean="0"/>
          </a:p>
        </p:txBody>
      </p:sp>
      <p:sp>
        <p:nvSpPr>
          <p:cNvPr id="19459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9460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8458200" y="6324600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de-AT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 flipH="1">
            <a:off x="228600" y="304800"/>
            <a:ext cx="8915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de-AT"/>
          </a:p>
        </p:txBody>
      </p:sp>
      <p:sp>
        <p:nvSpPr>
          <p:cNvPr id="6" name="Line 9"/>
          <p:cNvSpPr>
            <a:spLocks noChangeShapeType="1"/>
          </p:cNvSpPr>
          <p:nvPr/>
        </p:nvSpPr>
        <p:spPr bwMode="auto">
          <a:xfrm>
            <a:off x="1000125" y="314325"/>
            <a:ext cx="0" cy="26955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de-AT"/>
          </a:p>
        </p:txBody>
      </p:sp>
      <p:pic>
        <p:nvPicPr>
          <p:cNvPr id="7" name="Picture 10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2250" y="990600"/>
            <a:ext cx="557213" cy="262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1447800" y="581025"/>
            <a:ext cx="7010400" cy="2619375"/>
          </a:xfrm>
        </p:spPr>
        <p:txBody>
          <a:bodyPr anchor="b"/>
          <a:lstStyle>
            <a:lvl1pPr>
              <a:defRPr/>
            </a:lvl1pPr>
          </a:lstStyle>
          <a:p>
            <a:r>
              <a:rPr lang="de-AT"/>
              <a:t>Klicken Sie, um das Format des Titel-Masters zu bearbeiten.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85900" y="3810000"/>
            <a:ext cx="6972300" cy="18288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de-AT"/>
              <a:t>Klicken Sie, um das Format des Untertitel-Masters zu bearbeiten.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quarter" idx="10"/>
          </p:nvPr>
        </p:nvSpPr>
        <p:spPr bwMode="auto">
          <a:xfrm>
            <a:off x="4495800" y="0"/>
            <a:ext cx="4648200" cy="314325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+mn-lt"/>
              </a:defRPr>
            </a:lvl1pPr>
          </a:lstStyle>
          <a:p>
            <a:pPr>
              <a:defRPr/>
            </a:pPr>
            <a:r>
              <a:rPr lang="de-DE" smtClean="0"/>
              <a:t>9 August 2012</a:t>
            </a:r>
            <a:endParaRPr lang="de-AT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1504950" y="6248400"/>
            <a:ext cx="558165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de-AT" smtClean="0"/>
              <a:t>EDUG Symposium 2013, Oslo</a:t>
            </a:r>
            <a:endParaRPr lang="de-AT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467600" y="6248400"/>
            <a:ext cx="990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985244-A578-464A-91A5-63391E75318A}" type="slidenum">
              <a:rPr lang="de-AT"/>
              <a:pPr>
                <a:defRPr/>
              </a:pPr>
              <a:t>‹#›</a:t>
            </a:fld>
            <a:endParaRPr lang="de-A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AT" smtClean="0"/>
              <a:t>EDUG Symposium 2013, Oslo</a:t>
            </a:r>
            <a:endParaRPr lang="de-A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25E535-A21A-4CAE-A156-306B3BB01741}" type="slidenum">
              <a:rPr lang="de-AT"/>
              <a:pPr>
                <a:defRPr/>
              </a:pPr>
              <a:t>‹#›</a:t>
            </a:fld>
            <a:endParaRPr lang="de-A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705600" y="609600"/>
            <a:ext cx="1752600" cy="548640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1447800" y="609600"/>
            <a:ext cx="5105400" cy="5486400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AT" smtClean="0"/>
              <a:t>EDUG Symposium 2013, Oslo</a:t>
            </a:r>
            <a:endParaRPr lang="de-A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6715EA-F681-460C-80B1-61666AAB656C}" type="slidenum">
              <a:rPr lang="de-AT"/>
              <a:pPr>
                <a:defRPr/>
              </a:pPr>
              <a:t>‹#›</a:t>
            </a:fld>
            <a:endParaRPr lang="de-AT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el, Text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47800" y="609600"/>
            <a:ext cx="7010400" cy="11430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1447800" y="1981200"/>
            <a:ext cx="3429000" cy="4114800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029200" y="1981200"/>
            <a:ext cx="3429000" cy="4114800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AT" smtClean="0"/>
              <a:t>EDUG Symposium 2013, Oslo</a:t>
            </a:r>
            <a:endParaRPr lang="de-A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920315-5E47-4728-9819-E0C1C6DF9262}" type="slidenum">
              <a:rPr lang="de-AT"/>
              <a:pPr>
                <a:defRPr/>
              </a:pPr>
              <a:t>‹#›</a:t>
            </a:fld>
            <a:endParaRPr lang="de-AT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el und Text über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47800" y="609600"/>
            <a:ext cx="7010400" cy="11430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1447800" y="1981200"/>
            <a:ext cx="7010400" cy="1981200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1447800" y="4114800"/>
            <a:ext cx="7010400" cy="1981200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AT" smtClean="0"/>
              <a:t>EDUG Symposium 2013, Oslo</a:t>
            </a:r>
            <a:endParaRPr lang="de-A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14BE5B-7CAE-48F4-93D5-EE48FD138310}" type="slidenum">
              <a:rPr lang="de-AT"/>
              <a:pPr>
                <a:defRPr/>
              </a:pPr>
              <a:t>‹#›</a:t>
            </a:fld>
            <a:endParaRPr lang="de-A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AT" smtClean="0"/>
              <a:t>EDUG Symposium 2013, Oslo</a:t>
            </a:r>
            <a:endParaRPr lang="de-A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217B82-CB5D-4B56-A83D-EBF65AC59FEB}" type="slidenum">
              <a:rPr lang="de-AT"/>
              <a:pPr>
                <a:defRPr/>
              </a:pPr>
              <a:t>‹#›</a:t>
            </a:fld>
            <a:endParaRPr lang="de-A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AT" smtClean="0"/>
              <a:t>EDUG Symposium 2013, Oslo</a:t>
            </a:r>
            <a:endParaRPr lang="de-A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4CC9B6-F382-4130-8646-60FCFD4F724A}" type="slidenum">
              <a:rPr lang="de-AT"/>
              <a:pPr>
                <a:defRPr/>
              </a:pPr>
              <a:t>‹#›</a:t>
            </a:fld>
            <a:endParaRPr lang="de-A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447800" y="19812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029200" y="19812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AT" smtClean="0"/>
              <a:t>EDUG Symposium 2013, Oslo</a:t>
            </a:r>
            <a:endParaRPr lang="de-A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1234F5-2108-4D9C-8EE8-DA61B52C8CC6}" type="slidenum">
              <a:rPr lang="de-AT"/>
              <a:pPr>
                <a:defRPr/>
              </a:pPr>
              <a:t>‹#›</a:t>
            </a:fld>
            <a:endParaRPr lang="de-A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AT" smtClean="0"/>
              <a:t>EDUG Symposium 2013, Oslo</a:t>
            </a:r>
            <a:endParaRPr lang="de-AT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E27F0E-5FA0-4696-AE54-FAA5995C7ABA}" type="slidenum">
              <a:rPr lang="de-AT"/>
              <a:pPr>
                <a:defRPr/>
              </a:pPr>
              <a:t>‹#›</a:t>
            </a:fld>
            <a:endParaRPr lang="de-A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AT" smtClean="0"/>
              <a:t>EDUG Symposium 2013, Oslo</a:t>
            </a:r>
            <a:endParaRPr lang="de-A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6CE5C6-4816-44CA-81E4-68DAF0FA73D5}" type="slidenum">
              <a:rPr lang="de-AT"/>
              <a:pPr>
                <a:defRPr/>
              </a:pPr>
              <a:t>‹#›</a:t>
            </a:fld>
            <a:endParaRPr lang="de-A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AT" smtClean="0"/>
              <a:t>EDUG Symposium 2013, Oslo</a:t>
            </a:r>
            <a:endParaRPr lang="de-AT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FD489B-E7F2-44F7-AD5F-D6A4FE21E97C}" type="slidenum">
              <a:rPr lang="de-AT"/>
              <a:pPr>
                <a:defRPr/>
              </a:pPr>
              <a:t>‹#›</a:t>
            </a:fld>
            <a:endParaRPr lang="de-A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AT" smtClean="0"/>
              <a:t>EDUG Symposium 2013, Oslo</a:t>
            </a:r>
            <a:endParaRPr lang="de-A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04C62E-B905-4636-B182-4DDD974F0DFD}" type="slidenum">
              <a:rPr lang="de-AT"/>
              <a:pPr>
                <a:defRPr/>
              </a:pPr>
              <a:t>‹#›</a:t>
            </a:fld>
            <a:endParaRPr lang="de-A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AT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AT" smtClean="0"/>
              <a:t>EDUG Symposium 2013, Oslo</a:t>
            </a:r>
            <a:endParaRPr lang="de-A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9C4C24-CC47-4775-BB6F-9732CB8EC3BE}" type="slidenum">
              <a:rPr lang="de-AT"/>
              <a:pPr>
                <a:defRPr/>
              </a:pPr>
              <a:t>‹#›</a:t>
            </a:fld>
            <a:endParaRPr lang="de-A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w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447800" y="609600"/>
            <a:ext cx="7010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AT" smtClean="0"/>
              <a:t>Hier klicken, um Master-Titelformat zu bearbeiten.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47800" y="1981200"/>
            <a:ext cx="7010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AT" smtClean="0"/>
              <a:t>Hier klicken, um Master-Textformat zu bearbeiten.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447800" y="6248400"/>
            <a:ext cx="556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>
              <a:defRPr sz="1000" smtClean="0">
                <a:latin typeface="+mn-lt"/>
              </a:defRPr>
            </a:lvl1pPr>
          </a:lstStyle>
          <a:p>
            <a:pPr>
              <a:defRPr/>
            </a:pPr>
            <a:r>
              <a:rPr lang="de-AT" smtClean="0"/>
              <a:t>EDUG Symposium 2013, Oslo</a:t>
            </a:r>
            <a:endParaRPr lang="de-AT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62800" y="62484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A14A1F59-9A33-4F08-8976-95FE012E4918}" type="slidenum">
              <a:rPr lang="de-AT"/>
              <a:pPr>
                <a:defRPr/>
              </a:pPr>
              <a:t>‹#›</a:t>
            </a:fld>
            <a:endParaRPr lang="de-AT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8458200" y="6324600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de-AT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 flipH="1">
            <a:off x="228600" y="304800"/>
            <a:ext cx="8915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de-AT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1000125" y="314325"/>
            <a:ext cx="0" cy="26955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de-AT"/>
          </a:p>
        </p:txBody>
      </p:sp>
      <p:pic>
        <p:nvPicPr>
          <p:cNvPr id="1033" name="Picture 9"/>
          <p:cNvPicPr>
            <a:picLocks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222250" y="990600"/>
            <a:ext cx="557213" cy="262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4495800" y="0"/>
            <a:ext cx="4648200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b"/>
          <a:lstStyle/>
          <a:p>
            <a:pPr algn="r">
              <a:defRPr/>
            </a:pPr>
            <a:r>
              <a:rPr lang="de-AT" sz="1200">
                <a:latin typeface="Swift" pitchFamily="2" charset="0"/>
              </a:rPr>
              <a:t>9 August 2012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19" r:id="rId2"/>
    <p:sldLayoutId id="2147483720" r:id="rId3"/>
    <p:sldLayoutId id="2147483721" r:id="rId4"/>
    <p:sldLayoutId id="2147483722" r:id="rId5"/>
    <p:sldLayoutId id="2147483723" r:id="rId6"/>
    <p:sldLayoutId id="2147483724" r:id="rId7"/>
    <p:sldLayoutId id="2147483725" r:id="rId8"/>
    <p:sldLayoutId id="2147483726" r:id="rId9"/>
    <p:sldLayoutId id="2147483727" r:id="rId10"/>
    <p:sldLayoutId id="2147483728" r:id="rId11"/>
    <p:sldLayoutId id="2147483729" r:id="rId12"/>
    <p:sldLayoutId id="2147483730" r:id="rId13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Swift" pitchFamily="2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Swift" pitchFamily="2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Swift" pitchFamily="2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Swift" pitchFamily="2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Swift" pitchFamily="2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Swift" pitchFamily="2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Swift" pitchFamily="2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Swift" pitchFamily="2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1333500" y="581025"/>
            <a:ext cx="7191375" cy="3438525"/>
          </a:xfrm>
          <a:noFill/>
        </p:spPr>
        <p:txBody>
          <a:bodyPr/>
          <a:lstStyle/>
          <a:p>
            <a:r>
              <a:rPr lang="da-DK" sz="4000" dirty="0" smtClean="0"/>
              <a:t/>
            </a:r>
            <a:br>
              <a:rPr lang="da-DK" sz="4000" dirty="0" smtClean="0"/>
            </a:br>
            <a:r>
              <a:rPr lang="da-DK" sz="4000" dirty="0" smtClean="0"/>
              <a:t/>
            </a:r>
            <a:br>
              <a:rPr lang="da-DK" sz="4000" dirty="0" smtClean="0"/>
            </a:br>
            <a:r>
              <a:rPr lang="da-DK" sz="4000" dirty="0" smtClean="0"/>
              <a:t/>
            </a:r>
            <a:br>
              <a:rPr lang="da-DK" sz="4000" dirty="0" smtClean="0"/>
            </a:br>
            <a:r>
              <a:rPr lang="da-DK" sz="4000" dirty="0" smtClean="0"/>
              <a:t/>
            </a:r>
            <a:br>
              <a:rPr lang="da-DK" sz="4000" dirty="0" smtClean="0"/>
            </a:br>
            <a:r>
              <a:rPr lang="da-DK" sz="4000" dirty="0" smtClean="0"/>
              <a:t/>
            </a:r>
            <a:br>
              <a:rPr lang="da-DK" sz="4000" dirty="0" smtClean="0"/>
            </a:br>
            <a:r>
              <a:rPr lang="da-DK" sz="4000" dirty="0" smtClean="0"/>
              <a:t/>
            </a:r>
            <a:br>
              <a:rPr lang="da-DK" sz="4000" dirty="0" smtClean="0"/>
            </a:br>
            <a:r>
              <a:rPr lang="da-DK" sz="6000" b="1" dirty="0" smtClean="0"/>
              <a:t>EDUG</a:t>
            </a:r>
            <a:r>
              <a:rPr lang="da-DK" sz="4000" dirty="0" smtClean="0"/>
              <a:t/>
            </a:r>
            <a:br>
              <a:rPr lang="da-DK" sz="4000" dirty="0" smtClean="0"/>
            </a:br>
            <a:r>
              <a:rPr lang="da-DK" sz="4000" dirty="0" smtClean="0"/>
              <a:t>Six years of cooperation</a:t>
            </a:r>
            <a:endParaRPr lang="de-AT" sz="4000" dirty="0" smtClean="0"/>
          </a:p>
        </p:txBody>
      </p:sp>
      <p:sp>
        <p:nvSpPr>
          <p:cNvPr id="3075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1476375" y="4457700"/>
            <a:ext cx="6981825" cy="1181100"/>
          </a:xfrm>
          <a:noFill/>
        </p:spPr>
        <p:txBody>
          <a:bodyPr/>
          <a:lstStyle/>
          <a:p>
            <a:pPr algn="l"/>
            <a:r>
              <a:rPr lang="da-DK" smtClean="0"/>
              <a:t>Karin Kleiber</a:t>
            </a:r>
            <a:endParaRPr lang="de-AT" smtClean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sz="1200" dirty="0" smtClean="0"/>
              <a:t>EDUG Symposium 2013, Oslo</a:t>
            </a:r>
            <a:endParaRPr lang="de-AT" sz="1200" dirty="0"/>
          </a:p>
        </p:txBody>
      </p:sp>
      <p:pic>
        <p:nvPicPr>
          <p:cNvPr id="3077" name="Grafik 6"/>
          <p:cNvPicPr>
            <a:picLocks noChangeAspect="1" noChangeArrowheads="1"/>
          </p:cNvPicPr>
          <p:nvPr/>
        </p:nvPicPr>
        <p:blipFill>
          <a:blip r:embed="rId4" cstate="print"/>
          <a:srcRect l="1321" t="17989" r="51241" b="71957"/>
          <a:stretch>
            <a:fillRect/>
          </a:stretch>
        </p:blipFill>
        <p:spPr bwMode="auto">
          <a:xfrm>
            <a:off x="3160713" y="735013"/>
            <a:ext cx="5146675" cy="682625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mtClean="0"/>
              <a:t>Activities</a:t>
            </a:r>
          </a:p>
        </p:txBody>
      </p:sp>
      <p:sp>
        <p:nvSpPr>
          <p:cNvPr id="10243" name="Inhaltsplatzhalter 2"/>
          <p:cNvSpPr>
            <a:spLocks noGrp="1"/>
          </p:cNvSpPr>
          <p:nvPr>
            <p:ph idx="1"/>
          </p:nvPr>
        </p:nvSpPr>
        <p:spPr>
          <a:xfrm>
            <a:off x="1419225" y="1504950"/>
            <a:ext cx="7038975" cy="4591050"/>
          </a:xfrm>
        </p:spPr>
        <p:txBody>
          <a:bodyPr/>
          <a:lstStyle/>
          <a:p>
            <a:r>
              <a:rPr lang="de-AT" sz="2800" dirty="0" err="1" smtClean="0"/>
              <a:t>Yearly</a:t>
            </a:r>
            <a:r>
              <a:rPr lang="de-AT" sz="2800" dirty="0" smtClean="0"/>
              <a:t> </a:t>
            </a:r>
            <a:r>
              <a:rPr lang="de-AT" sz="2800" dirty="0" err="1" smtClean="0"/>
              <a:t>symposia</a:t>
            </a:r>
            <a:r>
              <a:rPr lang="de-AT" sz="2800" dirty="0" smtClean="0"/>
              <a:t> (in </a:t>
            </a:r>
            <a:r>
              <a:rPr lang="de-AT" sz="2800" dirty="0" err="1" smtClean="0"/>
              <a:t>conjunction</a:t>
            </a:r>
            <a:r>
              <a:rPr lang="de-AT" sz="2800" dirty="0" smtClean="0"/>
              <a:t> </a:t>
            </a:r>
            <a:r>
              <a:rPr lang="de-AT" sz="2800" dirty="0" err="1" smtClean="0"/>
              <a:t>with</a:t>
            </a:r>
            <a:r>
              <a:rPr lang="de-AT" sz="2800" dirty="0" smtClean="0"/>
              <a:t> </a:t>
            </a:r>
            <a:r>
              <a:rPr lang="de-AT" sz="2800" dirty="0" err="1" smtClean="0"/>
              <a:t>the</a:t>
            </a:r>
            <a:r>
              <a:rPr lang="de-AT" sz="2800" dirty="0" smtClean="0"/>
              <a:t> </a:t>
            </a:r>
            <a:r>
              <a:rPr lang="de-AT" sz="2800" dirty="0" err="1" smtClean="0"/>
              <a:t>annual</a:t>
            </a:r>
            <a:r>
              <a:rPr lang="de-AT" sz="2800" dirty="0" smtClean="0"/>
              <a:t> </a:t>
            </a:r>
            <a:r>
              <a:rPr lang="de-AT" sz="2800" dirty="0" err="1" smtClean="0"/>
              <a:t>meetings</a:t>
            </a:r>
            <a:r>
              <a:rPr lang="de-AT" sz="2800" dirty="0" smtClean="0"/>
              <a:t>)</a:t>
            </a:r>
          </a:p>
          <a:p>
            <a:pPr lvl="1"/>
            <a:r>
              <a:rPr lang="de-AT" dirty="0" smtClean="0"/>
              <a:t>2007	Bern</a:t>
            </a:r>
          </a:p>
          <a:p>
            <a:pPr lvl="1"/>
            <a:r>
              <a:rPr lang="de-AT" dirty="0" smtClean="0"/>
              <a:t>2008	Frankfurt</a:t>
            </a:r>
          </a:p>
          <a:p>
            <a:pPr lvl="1"/>
            <a:r>
              <a:rPr lang="de-AT" dirty="0" smtClean="0"/>
              <a:t>2009	Vienna</a:t>
            </a:r>
          </a:p>
          <a:p>
            <a:pPr lvl="1"/>
            <a:r>
              <a:rPr lang="de-AT" dirty="0" smtClean="0"/>
              <a:t>2010	Alexandria</a:t>
            </a:r>
          </a:p>
          <a:p>
            <a:pPr lvl="1"/>
            <a:r>
              <a:rPr lang="de-AT" dirty="0" smtClean="0"/>
              <a:t>2011	Stockholm</a:t>
            </a:r>
          </a:p>
          <a:p>
            <a:pPr lvl="1"/>
            <a:r>
              <a:rPr lang="de-AT" dirty="0" smtClean="0"/>
              <a:t>2012	Boston </a:t>
            </a:r>
            <a:r>
              <a:rPr lang="de-AT" dirty="0" err="1" smtClean="0"/>
              <a:t>Spa</a:t>
            </a:r>
            <a:endParaRPr lang="de-AT" dirty="0" smtClean="0"/>
          </a:p>
          <a:p>
            <a:pPr lvl="1"/>
            <a:r>
              <a:rPr lang="de-AT" dirty="0" smtClean="0"/>
              <a:t>2013	Oslo</a:t>
            </a:r>
          </a:p>
        </p:txBody>
      </p:sp>
      <p:sp>
        <p:nvSpPr>
          <p:cNvPr id="1024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EDUG Symposium 2013, Oslo</a:t>
            </a:r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mtClean="0"/>
              <a:t>Activities (continued)</a:t>
            </a:r>
          </a:p>
        </p:txBody>
      </p:sp>
      <p:sp>
        <p:nvSpPr>
          <p:cNvPr id="11267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 smtClean="0"/>
              <a:t>Working </a:t>
            </a:r>
            <a:r>
              <a:rPr lang="de-AT" dirty="0" err="1" smtClean="0"/>
              <a:t>groups</a:t>
            </a:r>
            <a:endParaRPr lang="de-AT" dirty="0" smtClean="0"/>
          </a:p>
          <a:p>
            <a:pPr lvl="1"/>
            <a:r>
              <a:rPr lang="de-AT" dirty="0" smtClean="0"/>
              <a:t>340 (Law)</a:t>
            </a:r>
          </a:p>
          <a:p>
            <a:pPr lvl="1"/>
            <a:r>
              <a:rPr lang="de-AT" dirty="0" smtClean="0"/>
              <a:t>370 (Education)</a:t>
            </a:r>
          </a:p>
          <a:p>
            <a:pPr lvl="1"/>
            <a:r>
              <a:rPr lang="de-AT" dirty="0" smtClean="0"/>
              <a:t>930 (</a:t>
            </a:r>
            <a:r>
              <a:rPr lang="de-AT" dirty="0" err="1" smtClean="0"/>
              <a:t>Archaeology</a:t>
            </a:r>
            <a:r>
              <a:rPr lang="de-AT" dirty="0" smtClean="0"/>
              <a:t>) </a:t>
            </a:r>
            <a:r>
              <a:rPr lang="de-AT" dirty="0" err="1" smtClean="0"/>
              <a:t>and</a:t>
            </a:r>
            <a:r>
              <a:rPr lang="de-AT" dirty="0" smtClean="0"/>
              <a:t> </a:t>
            </a:r>
          </a:p>
          <a:p>
            <a:pPr lvl="1"/>
            <a:r>
              <a:rPr lang="de-AT" dirty="0" smtClean="0"/>
              <a:t>IT (</a:t>
            </a:r>
            <a:r>
              <a:rPr lang="de-AT" dirty="0" err="1" smtClean="0"/>
              <a:t>technical</a:t>
            </a:r>
            <a:r>
              <a:rPr lang="de-AT" dirty="0" smtClean="0"/>
              <a:t> </a:t>
            </a:r>
            <a:r>
              <a:rPr lang="de-AT" dirty="0" err="1" smtClean="0"/>
              <a:t>issues</a:t>
            </a:r>
            <a:r>
              <a:rPr lang="de-AT" dirty="0" smtClean="0"/>
              <a:t>) </a:t>
            </a:r>
          </a:p>
          <a:p>
            <a:pPr lvl="1">
              <a:buFontTx/>
              <a:buNone/>
            </a:pPr>
            <a:r>
              <a:rPr lang="de-AT" dirty="0" err="1" smtClean="0"/>
              <a:t>worked</a:t>
            </a:r>
            <a:r>
              <a:rPr lang="de-AT" dirty="0" smtClean="0"/>
              <a:t> on </a:t>
            </a:r>
            <a:r>
              <a:rPr lang="de-AT" dirty="0" err="1" smtClean="0"/>
              <a:t>critical</a:t>
            </a:r>
            <a:r>
              <a:rPr lang="de-AT" dirty="0" smtClean="0"/>
              <a:t> </a:t>
            </a:r>
            <a:r>
              <a:rPr lang="de-AT" dirty="0" err="1" smtClean="0"/>
              <a:t>topics</a:t>
            </a:r>
            <a:r>
              <a:rPr lang="de-AT" dirty="0" smtClean="0"/>
              <a:t> </a:t>
            </a:r>
            <a:r>
              <a:rPr lang="de-AT" dirty="0" err="1" smtClean="0"/>
              <a:t>and</a:t>
            </a:r>
            <a:r>
              <a:rPr lang="de-AT" dirty="0" smtClean="0"/>
              <a:t> </a:t>
            </a:r>
            <a:r>
              <a:rPr lang="de-AT" dirty="0" err="1" smtClean="0"/>
              <a:t>submitted</a:t>
            </a:r>
            <a:r>
              <a:rPr lang="de-AT" dirty="0" smtClean="0"/>
              <a:t> </a:t>
            </a:r>
            <a:r>
              <a:rPr lang="de-AT" dirty="0" err="1" smtClean="0"/>
              <a:t>proposals</a:t>
            </a:r>
            <a:r>
              <a:rPr lang="de-AT" dirty="0" smtClean="0"/>
              <a:t>/</a:t>
            </a:r>
            <a:r>
              <a:rPr lang="de-AT" dirty="0" err="1" smtClean="0"/>
              <a:t>discussion</a:t>
            </a:r>
            <a:r>
              <a:rPr lang="de-AT" dirty="0" smtClean="0"/>
              <a:t> </a:t>
            </a:r>
            <a:r>
              <a:rPr lang="de-AT" dirty="0" err="1" smtClean="0"/>
              <a:t>papers</a:t>
            </a:r>
            <a:r>
              <a:rPr lang="de-AT" dirty="0" smtClean="0"/>
              <a:t> </a:t>
            </a:r>
            <a:r>
              <a:rPr lang="de-AT" dirty="0" err="1" smtClean="0"/>
              <a:t>to</a:t>
            </a:r>
            <a:r>
              <a:rPr lang="de-AT" dirty="0" smtClean="0"/>
              <a:t> EPC</a:t>
            </a:r>
          </a:p>
          <a:p>
            <a:pPr lvl="1"/>
            <a:endParaRPr lang="de-AT" dirty="0" smtClean="0"/>
          </a:p>
        </p:txBody>
      </p:sp>
      <p:sp>
        <p:nvSpPr>
          <p:cNvPr id="11268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EDUG Symposium 2013, Oslo</a:t>
            </a:r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mtClean="0"/>
              <a:t>Activities (continued)</a:t>
            </a:r>
          </a:p>
        </p:txBody>
      </p:sp>
      <p:sp>
        <p:nvSpPr>
          <p:cNvPr id="12291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 smtClean="0"/>
              <a:t>Input in DDC 23</a:t>
            </a:r>
          </a:p>
          <a:p>
            <a:pPr lvl="1"/>
            <a:r>
              <a:rPr lang="de-AT" dirty="0" smtClean="0"/>
              <a:t>340: </a:t>
            </a:r>
            <a:r>
              <a:rPr lang="de-AT" dirty="0" err="1" smtClean="0"/>
              <a:t>updates</a:t>
            </a:r>
            <a:r>
              <a:rPr lang="de-AT" dirty="0" smtClean="0"/>
              <a:t> </a:t>
            </a:r>
            <a:r>
              <a:rPr lang="de-AT" dirty="0" err="1" smtClean="0"/>
              <a:t>for</a:t>
            </a:r>
            <a:r>
              <a:rPr lang="de-AT" dirty="0" smtClean="0"/>
              <a:t> </a:t>
            </a:r>
            <a:r>
              <a:rPr lang="de-AT" dirty="0" err="1" smtClean="0"/>
              <a:t>the</a:t>
            </a:r>
            <a:r>
              <a:rPr lang="de-AT" dirty="0" smtClean="0"/>
              <a:t> European Union, </a:t>
            </a:r>
            <a:r>
              <a:rPr lang="de-AT" dirty="0" err="1" smtClean="0"/>
              <a:t>criminal</a:t>
            </a:r>
            <a:r>
              <a:rPr lang="de-AT" dirty="0" smtClean="0"/>
              <a:t> </a:t>
            </a:r>
            <a:r>
              <a:rPr lang="de-AT" dirty="0" err="1" smtClean="0"/>
              <a:t>courts</a:t>
            </a:r>
            <a:r>
              <a:rPr lang="de-AT" dirty="0" smtClean="0"/>
              <a:t>, </a:t>
            </a:r>
            <a:r>
              <a:rPr lang="de-AT" dirty="0" err="1" smtClean="0"/>
              <a:t>juristic</a:t>
            </a:r>
            <a:r>
              <a:rPr lang="de-AT" dirty="0" smtClean="0"/>
              <a:t> </a:t>
            </a:r>
            <a:r>
              <a:rPr lang="de-AT" dirty="0" err="1" smtClean="0"/>
              <a:t>acts</a:t>
            </a:r>
            <a:endParaRPr lang="de-AT" dirty="0" smtClean="0"/>
          </a:p>
          <a:p>
            <a:pPr lvl="1"/>
            <a:r>
              <a:rPr lang="de-AT" dirty="0" smtClean="0"/>
              <a:t>370: </a:t>
            </a:r>
            <a:r>
              <a:rPr lang="de-AT" dirty="0" err="1" smtClean="0"/>
              <a:t>improved</a:t>
            </a:r>
            <a:r>
              <a:rPr lang="de-AT" dirty="0" smtClean="0"/>
              <a:t> </a:t>
            </a:r>
            <a:r>
              <a:rPr lang="de-AT" dirty="0" err="1" smtClean="0"/>
              <a:t>framework</a:t>
            </a:r>
            <a:r>
              <a:rPr lang="de-AT" dirty="0" smtClean="0"/>
              <a:t> </a:t>
            </a:r>
            <a:r>
              <a:rPr lang="de-AT" dirty="0" err="1" smtClean="0"/>
              <a:t>for</a:t>
            </a:r>
            <a:r>
              <a:rPr lang="de-AT" dirty="0" smtClean="0"/>
              <a:t> </a:t>
            </a:r>
            <a:r>
              <a:rPr lang="de-AT" dirty="0" err="1" smtClean="0"/>
              <a:t>levels</a:t>
            </a:r>
            <a:r>
              <a:rPr lang="de-AT" dirty="0" smtClean="0"/>
              <a:t> </a:t>
            </a:r>
            <a:r>
              <a:rPr lang="de-AT" dirty="0" err="1" smtClean="0"/>
              <a:t>of</a:t>
            </a:r>
            <a:r>
              <a:rPr lang="de-AT" dirty="0" smtClean="0"/>
              <a:t> </a:t>
            </a:r>
            <a:r>
              <a:rPr lang="de-AT" dirty="0" err="1" smtClean="0"/>
              <a:t>education</a:t>
            </a:r>
            <a:r>
              <a:rPr lang="de-AT" dirty="0" smtClean="0"/>
              <a:t>, </a:t>
            </a:r>
            <a:r>
              <a:rPr lang="de-AT" dirty="0" err="1" smtClean="0"/>
              <a:t>kinds</a:t>
            </a:r>
            <a:r>
              <a:rPr lang="de-AT" dirty="0" smtClean="0"/>
              <a:t> </a:t>
            </a:r>
            <a:r>
              <a:rPr lang="de-AT" dirty="0" err="1" smtClean="0"/>
              <a:t>of</a:t>
            </a:r>
            <a:r>
              <a:rPr lang="de-AT" dirty="0" smtClean="0"/>
              <a:t> </a:t>
            </a:r>
            <a:r>
              <a:rPr lang="de-AT" dirty="0" err="1" smtClean="0"/>
              <a:t>schools</a:t>
            </a:r>
            <a:r>
              <a:rPr lang="de-AT" dirty="0" smtClean="0"/>
              <a:t>, </a:t>
            </a:r>
            <a:r>
              <a:rPr lang="de-AT" dirty="0" err="1" smtClean="0"/>
              <a:t>policy</a:t>
            </a:r>
            <a:r>
              <a:rPr lang="de-AT" dirty="0" smtClean="0"/>
              <a:t> </a:t>
            </a:r>
            <a:r>
              <a:rPr lang="de-AT" dirty="0" err="1" smtClean="0"/>
              <a:t>issues</a:t>
            </a:r>
            <a:r>
              <a:rPr lang="de-AT" dirty="0" smtClean="0"/>
              <a:t> </a:t>
            </a:r>
            <a:r>
              <a:rPr lang="de-AT" dirty="0" err="1" smtClean="0"/>
              <a:t>and</a:t>
            </a:r>
            <a:r>
              <a:rPr lang="de-AT" dirty="0" smtClean="0"/>
              <a:t> </a:t>
            </a:r>
            <a:r>
              <a:rPr lang="de-AT" dirty="0" err="1" smtClean="0"/>
              <a:t>primary</a:t>
            </a:r>
            <a:r>
              <a:rPr lang="de-AT" dirty="0" smtClean="0"/>
              <a:t> </a:t>
            </a:r>
            <a:r>
              <a:rPr lang="de-AT" dirty="0" err="1" smtClean="0"/>
              <a:t>education</a:t>
            </a:r>
            <a:endParaRPr lang="de-AT" dirty="0" smtClean="0"/>
          </a:p>
          <a:p>
            <a:pPr lvl="1"/>
            <a:r>
              <a:rPr lang="de-AT" dirty="0" smtClean="0"/>
              <a:t>930: </a:t>
            </a:r>
            <a:r>
              <a:rPr lang="de-AT" dirty="0" err="1" smtClean="0"/>
              <a:t>expansion</a:t>
            </a:r>
            <a:r>
              <a:rPr lang="de-AT" dirty="0" smtClean="0"/>
              <a:t> </a:t>
            </a:r>
            <a:r>
              <a:rPr lang="de-AT" dirty="0" err="1" smtClean="0"/>
              <a:t>of</a:t>
            </a:r>
            <a:r>
              <a:rPr lang="de-AT" dirty="0" smtClean="0"/>
              <a:t> </a:t>
            </a:r>
            <a:r>
              <a:rPr lang="de-AT" dirty="0" err="1" smtClean="0"/>
              <a:t>geographic</a:t>
            </a:r>
            <a:r>
              <a:rPr lang="de-AT" dirty="0" smtClean="0"/>
              <a:t> </a:t>
            </a:r>
            <a:r>
              <a:rPr lang="de-AT" dirty="0" err="1" smtClean="0"/>
              <a:t>areas</a:t>
            </a:r>
            <a:r>
              <a:rPr lang="de-AT" dirty="0" smtClean="0"/>
              <a:t> </a:t>
            </a:r>
            <a:r>
              <a:rPr lang="de-AT" dirty="0" err="1" smtClean="0"/>
              <a:t>and</a:t>
            </a:r>
            <a:r>
              <a:rPr lang="de-AT" dirty="0" smtClean="0"/>
              <a:t> </a:t>
            </a:r>
            <a:r>
              <a:rPr lang="de-AT" dirty="0" err="1" smtClean="0"/>
              <a:t>historical</a:t>
            </a:r>
            <a:r>
              <a:rPr lang="de-AT" dirty="0" smtClean="0"/>
              <a:t> </a:t>
            </a:r>
            <a:r>
              <a:rPr lang="de-AT" dirty="0" err="1" smtClean="0"/>
              <a:t>periods</a:t>
            </a:r>
            <a:endParaRPr lang="de-AT" dirty="0" smtClean="0"/>
          </a:p>
          <a:p>
            <a:pPr lvl="1"/>
            <a:endParaRPr lang="de-AT" dirty="0" smtClean="0"/>
          </a:p>
        </p:txBody>
      </p:sp>
      <p:sp>
        <p:nvSpPr>
          <p:cNvPr id="12292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EDUG Symposium 2013, Oslo</a:t>
            </a:r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mtClean="0"/>
              <a:t>Activities (continued)</a:t>
            </a:r>
          </a:p>
        </p:txBody>
      </p:sp>
      <p:sp>
        <p:nvSpPr>
          <p:cNvPr id="12291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 smtClean="0"/>
              <a:t>On </a:t>
            </a:r>
            <a:r>
              <a:rPr lang="de-AT" dirty="0" err="1" smtClean="0"/>
              <a:t>the</a:t>
            </a:r>
            <a:r>
              <a:rPr lang="de-AT" dirty="0" smtClean="0"/>
              <a:t> </a:t>
            </a:r>
            <a:r>
              <a:rPr lang="de-AT" dirty="0" err="1" smtClean="0"/>
              <a:t>current</a:t>
            </a:r>
            <a:r>
              <a:rPr lang="de-AT" dirty="0" smtClean="0"/>
              <a:t> EPC </a:t>
            </a:r>
            <a:r>
              <a:rPr lang="de-AT" dirty="0" err="1" smtClean="0"/>
              <a:t>agenda</a:t>
            </a:r>
            <a:endParaRPr lang="de-AT" dirty="0" smtClean="0"/>
          </a:p>
          <a:p>
            <a:pPr lvl="1"/>
            <a:r>
              <a:rPr lang="de-AT" dirty="0" smtClean="0"/>
              <a:t>340: …..</a:t>
            </a:r>
          </a:p>
          <a:p>
            <a:pPr lvl="1"/>
            <a:r>
              <a:rPr lang="de-AT" dirty="0" smtClean="0"/>
              <a:t>370: …..</a:t>
            </a:r>
          </a:p>
          <a:p>
            <a:pPr lvl="1"/>
            <a:r>
              <a:rPr lang="de-AT" dirty="0" smtClean="0"/>
              <a:t>930: …..</a:t>
            </a:r>
          </a:p>
          <a:p>
            <a:pPr lvl="1"/>
            <a:endParaRPr lang="de-AT" dirty="0" smtClean="0"/>
          </a:p>
        </p:txBody>
      </p:sp>
      <p:sp>
        <p:nvSpPr>
          <p:cNvPr id="12292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EDUG Symposium 2013, Oslo</a:t>
            </a:r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Plans </a:t>
            </a:r>
            <a:r>
              <a:rPr lang="de-AT" dirty="0" err="1" smtClean="0"/>
              <a:t>for</a:t>
            </a:r>
            <a:r>
              <a:rPr lang="de-AT" dirty="0" smtClean="0"/>
              <a:t> 2013-2014</a:t>
            </a:r>
          </a:p>
        </p:txBody>
      </p:sp>
      <p:sp>
        <p:nvSpPr>
          <p:cNvPr id="13315" name="Inhaltsplatzhalter 2"/>
          <p:cNvSpPr>
            <a:spLocks noGrp="1"/>
          </p:cNvSpPr>
          <p:nvPr>
            <p:ph idx="1"/>
          </p:nvPr>
        </p:nvSpPr>
        <p:spPr>
          <a:xfrm>
            <a:off x="1441450" y="1800225"/>
            <a:ext cx="7010400" cy="4286250"/>
          </a:xfrm>
        </p:spPr>
        <p:txBody>
          <a:bodyPr/>
          <a:lstStyle/>
          <a:p>
            <a:r>
              <a:rPr lang="de-AT" sz="2800" dirty="0" smtClean="0"/>
              <a:t>Support </a:t>
            </a:r>
            <a:r>
              <a:rPr lang="de-AT" sz="2800" dirty="0" err="1" smtClean="0"/>
              <a:t>of</a:t>
            </a:r>
            <a:r>
              <a:rPr lang="de-AT" sz="2800" dirty="0" smtClean="0"/>
              <a:t> </a:t>
            </a:r>
            <a:r>
              <a:rPr lang="de-AT" sz="2800" dirty="0" err="1" smtClean="0"/>
              <a:t>the</a:t>
            </a:r>
            <a:r>
              <a:rPr lang="de-AT" sz="2800" dirty="0" smtClean="0"/>
              <a:t> </a:t>
            </a:r>
            <a:r>
              <a:rPr lang="de-AT" sz="2800" dirty="0" err="1" smtClean="0"/>
              <a:t>working</a:t>
            </a:r>
            <a:r>
              <a:rPr lang="de-AT" sz="2800" dirty="0" smtClean="0"/>
              <a:t> </a:t>
            </a:r>
            <a:r>
              <a:rPr lang="de-AT" sz="2800" dirty="0" err="1" smtClean="0"/>
              <a:t>groups</a:t>
            </a:r>
            <a:endParaRPr lang="de-AT" sz="2800" dirty="0" smtClean="0"/>
          </a:p>
          <a:p>
            <a:r>
              <a:rPr lang="de-AT" sz="2800" dirty="0" smtClean="0"/>
              <a:t>Support </a:t>
            </a:r>
            <a:r>
              <a:rPr lang="de-AT" sz="2800" dirty="0" err="1" smtClean="0"/>
              <a:t>for</a:t>
            </a:r>
            <a:r>
              <a:rPr lang="de-AT" sz="2800" dirty="0" smtClean="0"/>
              <a:t> </a:t>
            </a:r>
            <a:r>
              <a:rPr lang="de-AT" sz="2800" dirty="0" err="1" smtClean="0"/>
              <a:t>the</a:t>
            </a:r>
            <a:r>
              <a:rPr lang="de-AT" sz="2800" dirty="0" smtClean="0"/>
              <a:t> national DDC </a:t>
            </a:r>
            <a:r>
              <a:rPr lang="de-AT" sz="2800" dirty="0" err="1" smtClean="0"/>
              <a:t>communities</a:t>
            </a:r>
            <a:endParaRPr lang="de-AT" sz="2800" dirty="0" smtClean="0"/>
          </a:p>
          <a:p>
            <a:r>
              <a:rPr lang="de-AT" sz="2800" dirty="0" smtClean="0"/>
              <a:t>Communication, </a:t>
            </a:r>
            <a:r>
              <a:rPr lang="de-AT" sz="2800" dirty="0" err="1" smtClean="0"/>
              <a:t>promotion</a:t>
            </a:r>
            <a:r>
              <a:rPr lang="de-AT" sz="2800" dirty="0" smtClean="0"/>
              <a:t>, </a:t>
            </a:r>
            <a:r>
              <a:rPr lang="de-AT" sz="2800" dirty="0" err="1" smtClean="0"/>
              <a:t>development</a:t>
            </a:r>
            <a:r>
              <a:rPr lang="de-AT" sz="2800" dirty="0" smtClean="0"/>
              <a:t> </a:t>
            </a:r>
            <a:r>
              <a:rPr lang="de-AT" sz="2800" dirty="0" err="1" smtClean="0"/>
              <a:t>of</a:t>
            </a:r>
            <a:r>
              <a:rPr lang="de-AT" sz="2800" dirty="0" smtClean="0"/>
              <a:t> DDC in Europe</a:t>
            </a:r>
          </a:p>
          <a:p>
            <a:r>
              <a:rPr lang="de-AT" sz="2800" dirty="0" smtClean="0"/>
              <a:t>General Meeting </a:t>
            </a:r>
            <a:r>
              <a:rPr lang="de-AT" sz="2800" dirty="0" err="1" smtClean="0"/>
              <a:t>and</a:t>
            </a:r>
            <a:r>
              <a:rPr lang="de-AT" sz="2800" dirty="0" smtClean="0"/>
              <a:t> </a:t>
            </a:r>
            <a:r>
              <a:rPr lang="de-AT" sz="2800" dirty="0" err="1" smtClean="0"/>
              <a:t>symposium</a:t>
            </a:r>
            <a:r>
              <a:rPr lang="de-AT" sz="2800" dirty="0" smtClean="0"/>
              <a:t> 2014</a:t>
            </a:r>
          </a:p>
          <a:p>
            <a:pPr>
              <a:buFontTx/>
              <a:buNone/>
            </a:pPr>
            <a:endParaRPr lang="de-AT" sz="2800" dirty="0" smtClean="0"/>
          </a:p>
        </p:txBody>
      </p:sp>
      <p:sp>
        <p:nvSpPr>
          <p:cNvPr id="13316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EDUG Symposium 2013, Oslo</a:t>
            </a:r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Plans </a:t>
            </a:r>
            <a:r>
              <a:rPr lang="de-AT" dirty="0" err="1" smtClean="0"/>
              <a:t>for</a:t>
            </a:r>
            <a:r>
              <a:rPr lang="de-AT" dirty="0" smtClean="0"/>
              <a:t> 2013-2014</a:t>
            </a:r>
          </a:p>
        </p:txBody>
      </p:sp>
      <p:sp>
        <p:nvSpPr>
          <p:cNvPr id="14339" name="Inhaltsplatzhalter 2"/>
          <p:cNvSpPr>
            <a:spLocks noGrp="1"/>
          </p:cNvSpPr>
          <p:nvPr>
            <p:ph idx="1"/>
          </p:nvPr>
        </p:nvSpPr>
        <p:spPr>
          <a:xfrm>
            <a:off x="1441450" y="1800225"/>
            <a:ext cx="7010400" cy="4286250"/>
          </a:xfrm>
        </p:spPr>
        <p:txBody>
          <a:bodyPr/>
          <a:lstStyle/>
          <a:p>
            <a:pPr>
              <a:buFontTx/>
              <a:buNone/>
            </a:pPr>
            <a:r>
              <a:rPr lang="de-AT" sz="2800" smtClean="0"/>
              <a:t>Working groups</a:t>
            </a:r>
          </a:p>
          <a:p>
            <a:pPr>
              <a:buFontTx/>
              <a:buNone/>
            </a:pPr>
            <a:endParaRPr lang="de-AT" sz="2800" smtClean="0"/>
          </a:p>
          <a:p>
            <a:r>
              <a:rPr lang="de-AT" sz="2800" smtClean="0"/>
              <a:t>WG 340: European law issues</a:t>
            </a:r>
          </a:p>
          <a:p>
            <a:r>
              <a:rPr lang="de-AT" sz="2800" smtClean="0"/>
              <a:t>WG 370: Adult education, special topics</a:t>
            </a:r>
          </a:p>
          <a:p>
            <a:r>
              <a:rPr lang="de-AT" sz="2800" smtClean="0"/>
              <a:t>WG 930: Special notation to represent treatment of topics and places from archaeological viewpoint, Medieval period</a:t>
            </a:r>
          </a:p>
        </p:txBody>
      </p:sp>
      <p:sp>
        <p:nvSpPr>
          <p:cNvPr id="13316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EDUG Symposium 2013, Oslo</a:t>
            </a:r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EDUG </a:t>
            </a:r>
            <a:r>
              <a:rPr lang="de-AT" dirty="0" err="1" smtClean="0"/>
              <a:t>homepage</a:t>
            </a:r>
            <a:r>
              <a:rPr lang="de-AT" dirty="0" smtClean="0"/>
              <a:t/>
            </a:r>
            <a:br>
              <a:rPr lang="de-AT" dirty="0" smtClean="0"/>
            </a:br>
            <a:r>
              <a:rPr lang="de-AT" dirty="0" smtClean="0"/>
              <a:t> </a:t>
            </a:r>
            <a:r>
              <a:rPr lang="de-AT" sz="2000" dirty="0" smtClean="0"/>
              <a:t>http://www.slainte.org.uk/edug/ </a:t>
            </a:r>
          </a:p>
        </p:txBody>
      </p:sp>
      <p:sp>
        <p:nvSpPr>
          <p:cNvPr id="14339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EDUG Symposium 2013, Oslo</a:t>
            </a:r>
            <a:endParaRPr lang="de-DE"/>
          </a:p>
        </p:txBody>
      </p:sp>
      <p:pic>
        <p:nvPicPr>
          <p:cNvPr id="1536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484438" y="1981200"/>
            <a:ext cx="4937125" cy="41148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de-AT" sz="4800" smtClean="0">
                <a:solidFill>
                  <a:schemeClr val="tx2"/>
                </a:solidFill>
              </a:rPr>
              <a:t>Thank you </a:t>
            </a:r>
          </a:p>
          <a:p>
            <a:pPr algn="ctr">
              <a:buFontTx/>
              <a:buNone/>
            </a:pPr>
            <a:r>
              <a:rPr lang="de-AT" sz="4800" smtClean="0">
                <a:solidFill>
                  <a:schemeClr val="tx2"/>
                </a:solidFill>
              </a:rPr>
              <a:t>for your attention!</a:t>
            </a:r>
          </a:p>
          <a:p>
            <a:pPr algn="ctr"/>
            <a:endParaRPr lang="de-AT" smtClean="0"/>
          </a:p>
          <a:p>
            <a:pPr algn="ctr"/>
            <a:endParaRPr lang="de-AT" smtClean="0"/>
          </a:p>
          <a:p>
            <a:pPr algn="ctr">
              <a:buFontTx/>
              <a:buNone/>
            </a:pPr>
            <a:endParaRPr lang="de-AT" smtClean="0"/>
          </a:p>
          <a:p>
            <a:pPr algn="ctr">
              <a:buFontTx/>
              <a:buNone/>
            </a:pPr>
            <a:r>
              <a:rPr lang="de-AT" smtClean="0"/>
              <a:t>karin.kleiber@onb.ac.at</a:t>
            </a:r>
          </a:p>
        </p:txBody>
      </p:sp>
      <p:sp>
        <p:nvSpPr>
          <p:cNvPr id="15363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EDUG Symposium 2013, Oslo</a:t>
            </a:r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AT" smtClean="0"/>
              <a:t>EDUG Symposium 2013, Oslo</a:t>
            </a:r>
            <a:endParaRPr lang="de-AT" dirty="0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de-DE" smtClean="0"/>
              <a:t>Content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6363" y="1524000"/>
            <a:ext cx="7024687" cy="4324350"/>
          </a:xfrm>
          <a:noFill/>
        </p:spPr>
        <p:txBody>
          <a:bodyPr/>
          <a:lstStyle/>
          <a:p>
            <a:pPr>
              <a:lnSpc>
                <a:spcPct val="80000"/>
              </a:lnSpc>
            </a:pPr>
            <a:endParaRPr lang="de-AT" sz="2800" dirty="0" smtClean="0"/>
          </a:p>
          <a:p>
            <a:pPr>
              <a:lnSpc>
                <a:spcPct val="80000"/>
              </a:lnSpc>
            </a:pPr>
            <a:endParaRPr lang="de-AT" sz="2800" dirty="0" smtClean="0"/>
          </a:p>
          <a:p>
            <a:pPr>
              <a:lnSpc>
                <a:spcPct val="80000"/>
              </a:lnSpc>
            </a:pPr>
            <a:r>
              <a:rPr lang="de-AT" sz="2800" dirty="0" err="1" smtClean="0"/>
              <a:t>History</a:t>
            </a:r>
            <a:endParaRPr lang="de-AT" sz="2800" dirty="0" smtClean="0"/>
          </a:p>
          <a:p>
            <a:pPr>
              <a:lnSpc>
                <a:spcPct val="80000"/>
              </a:lnSpc>
            </a:pPr>
            <a:r>
              <a:rPr lang="de-AT" sz="2800" dirty="0" err="1" smtClean="0"/>
              <a:t>Structure</a:t>
            </a:r>
            <a:endParaRPr lang="de-AT" sz="2800" dirty="0" smtClean="0"/>
          </a:p>
          <a:p>
            <a:pPr>
              <a:lnSpc>
                <a:spcPct val="80000"/>
              </a:lnSpc>
            </a:pPr>
            <a:r>
              <a:rPr lang="de-AT" sz="2800" dirty="0" smtClean="0"/>
              <a:t>Members</a:t>
            </a:r>
          </a:p>
          <a:p>
            <a:pPr>
              <a:lnSpc>
                <a:spcPct val="80000"/>
              </a:lnSpc>
            </a:pPr>
            <a:r>
              <a:rPr lang="de-AT" sz="2800" dirty="0" err="1" smtClean="0"/>
              <a:t>Activities</a:t>
            </a:r>
            <a:endParaRPr lang="de-AT" sz="2800" dirty="0" smtClean="0"/>
          </a:p>
          <a:p>
            <a:pPr>
              <a:lnSpc>
                <a:spcPct val="80000"/>
              </a:lnSpc>
            </a:pPr>
            <a:r>
              <a:rPr lang="de-AT" sz="2800" dirty="0" smtClean="0"/>
              <a:t>Plans</a:t>
            </a:r>
          </a:p>
          <a:p>
            <a:pPr>
              <a:lnSpc>
                <a:spcPct val="80000"/>
              </a:lnSpc>
            </a:pPr>
            <a:endParaRPr lang="de-AT" sz="1400" dirty="0" smtClean="0"/>
          </a:p>
          <a:p>
            <a:pPr lvl="1">
              <a:lnSpc>
                <a:spcPct val="80000"/>
              </a:lnSpc>
            </a:pPr>
            <a:endParaRPr lang="de-AT" sz="1200" dirty="0" smtClean="0"/>
          </a:p>
          <a:p>
            <a:pPr lvl="4">
              <a:lnSpc>
                <a:spcPct val="80000"/>
              </a:lnSpc>
            </a:pPr>
            <a:endParaRPr lang="de-AT" sz="900" dirty="0" smtClean="0"/>
          </a:p>
          <a:p>
            <a:pPr lvl="4">
              <a:lnSpc>
                <a:spcPct val="80000"/>
              </a:lnSpc>
            </a:pPr>
            <a:endParaRPr lang="de-AT" sz="9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mtClean="0"/>
              <a:t>EDUG history</a:t>
            </a:r>
          </a:p>
        </p:txBody>
      </p:sp>
      <p:sp>
        <p:nvSpPr>
          <p:cNvPr id="512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de-AT" sz="2800" dirty="0" err="1" smtClean="0"/>
              <a:t>Around</a:t>
            </a:r>
            <a:r>
              <a:rPr lang="de-AT" sz="2800" dirty="0" smtClean="0"/>
              <a:t> 2000</a:t>
            </a:r>
          </a:p>
          <a:p>
            <a:r>
              <a:rPr lang="de-AT" sz="2800" dirty="0" smtClean="0"/>
              <a:t>French, </a:t>
            </a:r>
            <a:r>
              <a:rPr lang="de-AT" sz="2800" dirty="0" err="1" smtClean="0"/>
              <a:t>Italian</a:t>
            </a:r>
            <a:r>
              <a:rPr lang="de-AT" sz="2800" dirty="0" smtClean="0"/>
              <a:t>, German </a:t>
            </a:r>
            <a:r>
              <a:rPr lang="de-AT" sz="2800" dirty="0" err="1" smtClean="0"/>
              <a:t>translations</a:t>
            </a:r>
            <a:r>
              <a:rPr lang="de-AT" sz="2800" dirty="0" smtClean="0"/>
              <a:t> </a:t>
            </a:r>
            <a:r>
              <a:rPr lang="de-AT" sz="2800" dirty="0" err="1" smtClean="0"/>
              <a:t>of</a:t>
            </a:r>
            <a:r>
              <a:rPr lang="de-AT" sz="2800" dirty="0" smtClean="0"/>
              <a:t> DDC 21 </a:t>
            </a:r>
            <a:r>
              <a:rPr lang="de-AT" sz="2800" dirty="0" err="1" smtClean="0"/>
              <a:t>and</a:t>
            </a:r>
            <a:r>
              <a:rPr lang="de-AT" sz="2800" dirty="0" smtClean="0"/>
              <a:t> 22 </a:t>
            </a:r>
            <a:r>
              <a:rPr lang="de-AT" sz="2800" dirty="0" err="1" smtClean="0"/>
              <a:t>existed</a:t>
            </a:r>
            <a:r>
              <a:rPr lang="de-AT" sz="2800" dirty="0" smtClean="0"/>
              <a:t>, </a:t>
            </a:r>
            <a:r>
              <a:rPr lang="de-AT" sz="2800" dirty="0" err="1" smtClean="0"/>
              <a:t>many</a:t>
            </a:r>
            <a:r>
              <a:rPr lang="de-AT" sz="2800" dirty="0" smtClean="0"/>
              <a:t> </a:t>
            </a:r>
            <a:r>
              <a:rPr lang="de-AT" sz="2800" dirty="0" err="1" smtClean="0"/>
              <a:t>other</a:t>
            </a:r>
            <a:r>
              <a:rPr lang="de-AT" sz="2800" dirty="0" smtClean="0"/>
              <a:t> </a:t>
            </a:r>
            <a:r>
              <a:rPr lang="de-AT" sz="2800" dirty="0" err="1" smtClean="0"/>
              <a:t>translations</a:t>
            </a:r>
            <a:r>
              <a:rPr lang="de-AT" sz="2800" dirty="0" smtClean="0"/>
              <a:t> </a:t>
            </a:r>
            <a:r>
              <a:rPr lang="de-AT" sz="2800" dirty="0" err="1" smtClean="0"/>
              <a:t>of</a:t>
            </a:r>
            <a:r>
              <a:rPr lang="de-AT" sz="2800" dirty="0" smtClean="0"/>
              <a:t> </a:t>
            </a:r>
            <a:r>
              <a:rPr lang="de-AT" sz="2800" dirty="0" err="1" smtClean="0"/>
              <a:t>other</a:t>
            </a:r>
            <a:r>
              <a:rPr lang="de-AT" sz="2800" dirty="0" smtClean="0"/>
              <a:t> </a:t>
            </a:r>
            <a:r>
              <a:rPr lang="de-AT" sz="2800" dirty="0" err="1" smtClean="0"/>
              <a:t>versions</a:t>
            </a:r>
            <a:r>
              <a:rPr lang="de-AT" sz="2800" dirty="0" smtClean="0"/>
              <a:t> </a:t>
            </a:r>
            <a:r>
              <a:rPr lang="de-AT" sz="2800" dirty="0" err="1" smtClean="0"/>
              <a:t>were</a:t>
            </a:r>
            <a:r>
              <a:rPr lang="de-AT" sz="2800" dirty="0" smtClean="0"/>
              <a:t> in </a:t>
            </a:r>
            <a:r>
              <a:rPr lang="de-AT" sz="2800" dirty="0" err="1" smtClean="0"/>
              <a:t>use</a:t>
            </a:r>
            <a:r>
              <a:rPr lang="de-AT" sz="2800" dirty="0" smtClean="0"/>
              <a:t> in Europe</a:t>
            </a:r>
          </a:p>
          <a:p>
            <a:r>
              <a:rPr lang="de-AT" sz="2800" dirty="0" smtClean="0"/>
              <a:t>More </a:t>
            </a:r>
            <a:r>
              <a:rPr lang="de-AT" sz="2800" dirty="0" err="1" smtClean="0"/>
              <a:t>and</a:t>
            </a:r>
            <a:r>
              <a:rPr lang="de-AT" sz="2800" dirty="0" smtClean="0"/>
              <a:t> </a:t>
            </a:r>
            <a:r>
              <a:rPr lang="de-AT" sz="2800" dirty="0" err="1" smtClean="0"/>
              <a:t>more</a:t>
            </a:r>
            <a:r>
              <a:rPr lang="de-AT" sz="2800" dirty="0" smtClean="0"/>
              <a:t> </a:t>
            </a:r>
            <a:r>
              <a:rPr lang="de-AT" sz="2800" dirty="0" err="1" smtClean="0"/>
              <a:t>Europen</a:t>
            </a:r>
            <a:r>
              <a:rPr lang="de-AT" sz="2800" dirty="0" smtClean="0"/>
              <a:t> </a:t>
            </a:r>
            <a:r>
              <a:rPr lang="de-AT" sz="2800" dirty="0" err="1" smtClean="0"/>
              <a:t>libraries</a:t>
            </a:r>
            <a:r>
              <a:rPr lang="de-AT" sz="2800" dirty="0" smtClean="0"/>
              <a:t> </a:t>
            </a:r>
            <a:r>
              <a:rPr lang="de-AT" sz="2800" dirty="0" err="1" smtClean="0"/>
              <a:t>adopted</a:t>
            </a:r>
            <a:r>
              <a:rPr lang="de-AT" sz="2800" dirty="0" smtClean="0"/>
              <a:t> </a:t>
            </a:r>
            <a:r>
              <a:rPr lang="de-AT" sz="2800" dirty="0" err="1" smtClean="0"/>
              <a:t>the</a:t>
            </a:r>
            <a:r>
              <a:rPr lang="de-AT" sz="2800" dirty="0" smtClean="0"/>
              <a:t> DDC</a:t>
            </a:r>
          </a:p>
          <a:p>
            <a:r>
              <a:rPr lang="de-AT" sz="2800" dirty="0" smtClean="0"/>
              <a:t>Need </a:t>
            </a:r>
            <a:r>
              <a:rPr lang="de-AT" sz="2800" dirty="0" err="1" smtClean="0"/>
              <a:t>to</a:t>
            </a:r>
            <a:r>
              <a:rPr lang="de-AT" sz="2800" dirty="0" smtClean="0"/>
              <a:t> </a:t>
            </a:r>
            <a:r>
              <a:rPr lang="de-AT" sz="2800" dirty="0" err="1" smtClean="0"/>
              <a:t>share</a:t>
            </a:r>
            <a:r>
              <a:rPr lang="de-AT" sz="2800" dirty="0" smtClean="0"/>
              <a:t> </a:t>
            </a:r>
            <a:r>
              <a:rPr lang="de-AT" sz="2800" dirty="0" err="1" smtClean="0"/>
              <a:t>experience</a:t>
            </a:r>
            <a:r>
              <a:rPr lang="de-AT" sz="2800" dirty="0" smtClean="0"/>
              <a:t> </a:t>
            </a:r>
            <a:r>
              <a:rPr lang="de-AT" sz="2800" dirty="0" err="1" smtClean="0"/>
              <a:t>and</a:t>
            </a:r>
            <a:r>
              <a:rPr lang="de-AT" sz="2800" dirty="0" smtClean="0"/>
              <a:t> </a:t>
            </a:r>
            <a:r>
              <a:rPr lang="de-AT" sz="2800" dirty="0" err="1" smtClean="0"/>
              <a:t>to</a:t>
            </a:r>
            <a:r>
              <a:rPr lang="de-AT" sz="2800" dirty="0" smtClean="0"/>
              <a:t> </a:t>
            </a:r>
            <a:r>
              <a:rPr lang="de-AT" sz="2800" dirty="0" err="1" smtClean="0"/>
              <a:t>cooperate</a:t>
            </a:r>
            <a:endParaRPr lang="de-AT" sz="2800" dirty="0" smtClean="0"/>
          </a:p>
          <a:p>
            <a:pPr lvl="1"/>
            <a:endParaRPr lang="de-AT" dirty="0" smtClean="0"/>
          </a:p>
        </p:txBody>
      </p:sp>
      <p:sp>
        <p:nvSpPr>
          <p:cNvPr id="512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AT" dirty="0" smtClean="0"/>
              <a:t>EDUG Symposium 2013, Oslo</a:t>
            </a:r>
            <a:endParaRPr lang="de-AT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mtClean="0"/>
              <a:t>EDUG history</a:t>
            </a:r>
          </a:p>
        </p:txBody>
      </p:sp>
      <p:sp>
        <p:nvSpPr>
          <p:cNvPr id="512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de-AT" sz="2800" dirty="0" smtClean="0"/>
              <a:t>In 2007 EDUG was </a:t>
            </a:r>
            <a:r>
              <a:rPr lang="de-AT" sz="2800" dirty="0" err="1" smtClean="0"/>
              <a:t>established</a:t>
            </a:r>
            <a:r>
              <a:rPr lang="de-AT" sz="2800" dirty="0" smtClean="0"/>
              <a:t> </a:t>
            </a:r>
            <a:r>
              <a:rPr lang="de-AT" sz="2800" dirty="0" err="1" smtClean="0"/>
              <a:t>to</a:t>
            </a:r>
            <a:endParaRPr lang="de-AT" sz="2800" dirty="0" smtClean="0"/>
          </a:p>
          <a:p>
            <a:r>
              <a:rPr lang="de-AT" sz="2800" dirty="0" smtClean="0"/>
              <a:t>promote professional </a:t>
            </a:r>
            <a:r>
              <a:rPr lang="de-AT" sz="2800" dirty="0" err="1" smtClean="0"/>
              <a:t>interests</a:t>
            </a:r>
            <a:r>
              <a:rPr lang="de-AT" sz="2800" dirty="0" smtClean="0"/>
              <a:t> </a:t>
            </a:r>
            <a:r>
              <a:rPr lang="de-AT" sz="2800" dirty="0" err="1" smtClean="0"/>
              <a:t>of</a:t>
            </a:r>
            <a:r>
              <a:rPr lang="de-AT" sz="2800" dirty="0" smtClean="0"/>
              <a:t> European DDC </a:t>
            </a:r>
            <a:r>
              <a:rPr lang="de-AT" sz="2800" dirty="0" err="1" smtClean="0"/>
              <a:t>users</a:t>
            </a:r>
            <a:endParaRPr lang="de-AT" sz="2800" dirty="0" smtClean="0"/>
          </a:p>
          <a:p>
            <a:r>
              <a:rPr lang="de-AT" sz="2800" dirty="0" err="1" smtClean="0"/>
              <a:t>encourage</a:t>
            </a:r>
            <a:r>
              <a:rPr lang="de-AT" sz="2800" dirty="0" smtClean="0"/>
              <a:t> </a:t>
            </a:r>
            <a:r>
              <a:rPr lang="de-AT" sz="2800" dirty="0" err="1" smtClean="0"/>
              <a:t>the</a:t>
            </a:r>
            <a:r>
              <a:rPr lang="de-AT" sz="2800" dirty="0" smtClean="0"/>
              <a:t> </a:t>
            </a:r>
            <a:r>
              <a:rPr lang="de-AT" sz="2800" dirty="0" err="1" smtClean="0"/>
              <a:t>development</a:t>
            </a:r>
            <a:r>
              <a:rPr lang="de-AT" sz="2800" dirty="0" smtClean="0"/>
              <a:t> </a:t>
            </a:r>
            <a:r>
              <a:rPr lang="de-AT" sz="2800" dirty="0" err="1" smtClean="0"/>
              <a:t>of</a:t>
            </a:r>
            <a:r>
              <a:rPr lang="de-AT" sz="2800" dirty="0" smtClean="0"/>
              <a:t> </a:t>
            </a:r>
            <a:r>
              <a:rPr lang="de-AT" sz="2800" dirty="0" err="1" smtClean="0"/>
              <a:t>techniques</a:t>
            </a:r>
            <a:r>
              <a:rPr lang="de-AT" sz="2800" dirty="0" smtClean="0"/>
              <a:t>, </a:t>
            </a:r>
            <a:r>
              <a:rPr lang="de-AT" sz="2800" dirty="0" err="1" smtClean="0"/>
              <a:t>applications</a:t>
            </a:r>
            <a:r>
              <a:rPr lang="de-AT" sz="2800" dirty="0" smtClean="0"/>
              <a:t> </a:t>
            </a:r>
            <a:r>
              <a:rPr lang="de-AT" sz="2800" dirty="0" err="1" smtClean="0"/>
              <a:t>and</a:t>
            </a:r>
            <a:r>
              <a:rPr lang="de-AT" sz="2800" dirty="0" smtClean="0"/>
              <a:t> </a:t>
            </a:r>
            <a:r>
              <a:rPr lang="de-AT" sz="2800" dirty="0" err="1" smtClean="0"/>
              <a:t>documentation</a:t>
            </a:r>
            <a:r>
              <a:rPr lang="de-AT" sz="2800" dirty="0" smtClean="0"/>
              <a:t> </a:t>
            </a:r>
            <a:r>
              <a:rPr lang="de-AT" sz="2800" dirty="0" err="1" smtClean="0"/>
              <a:t>of</a:t>
            </a:r>
            <a:r>
              <a:rPr lang="de-AT" sz="2800" dirty="0" smtClean="0"/>
              <a:t> </a:t>
            </a:r>
            <a:r>
              <a:rPr lang="de-AT" sz="2800" dirty="0" err="1" smtClean="0"/>
              <a:t>translations</a:t>
            </a:r>
            <a:endParaRPr lang="de-AT" sz="2800" dirty="0" smtClean="0"/>
          </a:p>
          <a:p>
            <a:r>
              <a:rPr lang="de-AT" sz="2800" dirty="0" err="1" smtClean="0"/>
              <a:t>coordinate</a:t>
            </a:r>
            <a:r>
              <a:rPr lang="de-AT" sz="2800" dirty="0" smtClean="0"/>
              <a:t> </a:t>
            </a:r>
            <a:r>
              <a:rPr lang="de-AT" sz="2800" dirty="0" err="1" smtClean="0"/>
              <a:t>proposals</a:t>
            </a:r>
            <a:r>
              <a:rPr lang="de-AT" sz="2800" dirty="0" smtClean="0"/>
              <a:t> </a:t>
            </a:r>
            <a:r>
              <a:rPr lang="de-AT" sz="2800" dirty="0" err="1" smtClean="0"/>
              <a:t>of</a:t>
            </a:r>
            <a:r>
              <a:rPr lang="de-AT" sz="2800" dirty="0" smtClean="0"/>
              <a:t> </a:t>
            </a:r>
            <a:r>
              <a:rPr lang="de-AT" sz="2800" dirty="0" err="1" smtClean="0"/>
              <a:t>the</a:t>
            </a:r>
            <a:r>
              <a:rPr lang="de-AT" sz="2800" dirty="0" smtClean="0"/>
              <a:t> DDC </a:t>
            </a:r>
            <a:r>
              <a:rPr lang="de-AT" sz="2800" dirty="0" err="1" smtClean="0"/>
              <a:t>according</a:t>
            </a:r>
            <a:r>
              <a:rPr lang="de-AT" sz="2800" dirty="0" smtClean="0"/>
              <a:t> </a:t>
            </a:r>
            <a:r>
              <a:rPr lang="de-AT" sz="2800" dirty="0" err="1" smtClean="0"/>
              <a:t>to</a:t>
            </a:r>
            <a:r>
              <a:rPr lang="de-AT" sz="2800" dirty="0" smtClean="0"/>
              <a:t> European </a:t>
            </a:r>
            <a:r>
              <a:rPr lang="de-AT" sz="2800" dirty="0" err="1" smtClean="0"/>
              <a:t>interests</a:t>
            </a:r>
            <a:endParaRPr lang="de-AT" sz="2800" dirty="0" smtClean="0"/>
          </a:p>
          <a:p>
            <a:pPr lvl="1"/>
            <a:endParaRPr lang="de-AT" dirty="0" smtClean="0"/>
          </a:p>
        </p:txBody>
      </p:sp>
      <p:sp>
        <p:nvSpPr>
          <p:cNvPr id="512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AT" smtClean="0"/>
              <a:t>EDUG Symposium 2013, Oslo</a:t>
            </a:r>
            <a:endParaRPr lang="de-A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mtClean="0"/>
              <a:t>EDUG history</a:t>
            </a:r>
          </a:p>
        </p:txBody>
      </p:sp>
      <p:sp>
        <p:nvSpPr>
          <p:cNvPr id="512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AT" smtClean="0"/>
              <a:t>EDUG Symposium 2013, Oslo</a:t>
            </a:r>
            <a:endParaRPr lang="de-AT"/>
          </a:p>
        </p:txBody>
      </p:sp>
      <p:pic>
        <p:nvPicPr>
          <p:cNvPr id="1026" name="Picture 2" descr="Blank Digital Map of Europ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65910" y="465136"/>
            <a:ext cx="6705600" cy="5364480"/>
          </a:xfrm>
          <a:prstGeom prst="rect">
            <a:avLst/>
          </a:prstGeom>
          <a:solidFill>
            <a:srgbClr val="FF0000"/>
          </a:solidFill>
        </p:spPr>
      </p:pic>
      <p:pic>
        <p:nvPicPr>
          <p:cNvPr id="13314" name="Picture 2" descr="http://www.sozialer-investor.de/themes/johanniter/images/johanniter/karte_fahne_old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5575" y="-136525"/>
            <a:ext cx="200025" cy="295275"/>
          </a:xfrm>
          <a:prstGeom prst="rect">
            <a:avLst/>
          </a:prstGeom>
          <a:noFill/>
        </p:spPr>
      </p:pic>
      <p:pic>
        <p:nvPicPr>
          <p:cNvPr id="13316" name="Picture 4" descr="http://t1.gstatic.com/images?q=tbn:ANd9GcTmwoDorESWsgSmkiBIqLh2qTxUTpAoj1qij8WkT5637EJnPoTY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79726" y="2806700"/>
            <a:ext cx="263524" cy="276761"/>
          </a:xfrm>
          <a:prstGeom prst="rect">
            <a:avLst/>
          </a:prstGeom>
          <a:noFill/>
        </p:spPr>
      </p:pic>
      <p:pic>
        <p:nvPicPr>
          <p:cNvPr id="7" name="Picture 4" descr="http://t1.gstatic.com/images?q=tbn:ANd9GcTmwoDorESWsgSmkiBIqLh2qTxUTpAoj1qij8WkT5637EJnPoTY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65576" y="1606550"/>
            <a:ext cx="263524" cy="276761"/>
          </a:xfrm>
          <a:prstGeom prst="rect">
            <a:avLst/>
          </a:prstGeom>
          <a:noFill/>
        </p:spPr>
      </p:pic>
      <p:pic>
        <p:nvPicPr>
          <p:cNvPr id="8" name="Picture 4" descr="http://t1.gstatic.com/images?q=tbn:ANd9GcTmwoDorESWsgSmkiBIqLh2qTxUTpAoj1qij8WkT5637EJnPoTY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79851" y="3206750"/>
            <a:ext cx="263524" cy="276761"/>
          </a:xfrm>
          <a:prstGeom prst="rect">
            <a:avLst/>
          </a:prstGeom>
          <a:noFill/>
        </p:spPr>
      </p:pic>
      <p:pic>
        <p:nvPicPr>
          <p:cNvPr id="9" name="Picture 4" descr="http://t1.gstatic.com/images?q=tbn:ANd9GcTmwoDorESWsgSmkiBIqLh2qTxUTpAoj1qij8WkT5637EJnPoTY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46401" y="3787775"/>
            <a:ext cx="263524" cy="276761"/>
          </a:xfrm>
          <a:prstGeom prst="rect">
            <a:avLst/>
          </a:prstGeom>
          <a:noFill/>
        </p:spPr>
      </p:pic>
      <p:pic>
        <p:nvPicPr>
          <p:cNvPr id="10" name="Picture 4" descr="http://t1.gstatic.com/images?q=tbn:ANd9GcTmwoDorESWsgSmkiBIqLh2qTxUTpAoj1qij8WkT5637EJnPoTY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698876" y="3835400"/>
            <a:ext cx="263524" cy="276761"/>
          </a:xfrm>
          <a:prstGeom prst="rect">
            <a:avLst/>
          </a:prstGeom>
          <a:noFill/>
        </p:spPr>
      </p:pic>
      <p:pic>
        <p:nvPicPr>
          <p:cNvPr id="11" name="Picture 4" descr="http://t1.gstatic.com/images?q=tbn:ANd9GcTmwoDorESWsgSmkiBIqLh2qTxUTpAoj1qij8WkT5637EJnPoTY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BFBFB"/>
              </a:clrFrom>
              <a:clrTo>
                <a:srgbClr val="FBFBFB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89451" y="3711575"/>
            <a:ext cx="263524" cy="276761"/>
          </a:xfrm>
          <a:prstGeom prst="rect">
            <a:avLst/>
          </a:prstGeom>
          <a:noFill/>
        </p:spPr>
      </p:pic>
      <p:pic>
        <p:nvPicPr>
          <p:cNvPr id="12" name="Picture 4" descr="http://t1.gstatic.com/images?q=tbn:ANd9GcTmwoDorESWsgSmkiBIqLh2qTxUTpAoj1qij8WkT5637EJnPoTY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13201" y="4149725"/>
            <a:ext cx="263524" cy="276761"/>
          </a:xfrm>
          <a:prstGeom prst="rect">
            <a:avLst/>
          </a:prstGeom>
          <a:noFill/>
        </p:spPr>
      </p:pic>
      <p:pic>
        <p:nvPicPr>
          <p:cNvPr id="13" name="Picture 4" descr="http://t1.gstatic.com/images?q=tbn:ANd9GcTmwoDorESWsgSmkiBIqLh2qTxUTpAoj1qij8WkT5637EJnPoTY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08501" y="1787525"/>
            <a:ext cx="263524" cy="276761"/>
          </a:xfrm>
          <a:prstGeom prst="rect">
            <a:avLst/>
          </a:prstGeom>
          <a:noFill/>
        </p:spPr>
      </p:pic>
      <p:pic>
        <p:nvPicPr>
          <p:cNvPr id="14" name="Picture 4" descr="http://t1.gstatic.com/images?q=tbn:ANd9GcTmwoDorESWsgSmkiBIqLh2qTxUTpAoj1qij8WkT5637EJnPoTY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EFF"/>
              </a:clrFrom>
              <a:clrTo>
                <a:srgbClr val="FFFE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393950" y="901701"/>
            <a:ext cx="253999" cy="26675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mtClean="0"/>
              <a:t>EDUG structure</a:t>
            </a:r>
          </a:p>
        </p:txBody>
      </p:sp>
      <p:sp>
        <p:nvSpPr>
          <p:cNvPr id="6147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sz="2800" dirty="0" smtClean="0"/>
              <a:t>EDUG </a:t>
            </a:r>
            <a:r>
              <a:rPr lang="de-AT" sz="2800" dirty="0" err="1" smtClean="0"/>
              <a:t>is</a:t>
            </a:r>
            <a:r>
              <a:rPr lang="de-AT" sz="2800" dirty="0" smtClean="0"/>
              <a:t> </a:t>
            </a:r>
            <a:r>
              <a:rPr lang="de-AT" sz="2800" dirty="0" err="1" smtClean="0"/>
              <a:t>governed</a:t>
            </a:r>
            <a:r>
              <a:rPr lang="de-AT" sz="2800" dirty="0" smtClean="0"/>
              <a:t> </a:t>
            </a:r>
            <a:r>
              <a:rPr lang="de-AT" sz="2800" dirty="0" err="1" smtClean="0"/>
              <a:t>by</a:t>
            </a:r>
            <a:r>
              <a:rPr lang="de-AT" sz="2800" dirty="0" smtClean="0"/>
              <a:t> a </a:t>
            </a:r>
            <a:r>
              <a:rPr lang="de-AT" sz="2800" dirty="0" err="1" smtClean="0"/>
              <a:t>cooperation</a:t>
            </a:r>
            <a:r>
              <a:rPr lang="de-AT" sz="2800" dirty="0" smtClean="0"/>
              <a:t> </a:t>
            </a:r>
            <a:r>
              <a:rPr lang="de-AT" sz="2800" dirty="0" err="1" smtClean="0"/>
              <a:t>agreement</a:t>
            </a:r>
            <a:r>
              <a:rPr lang="de-AT" sz="2800" dirty="0" smtClean="0"/>
              <a:t> (</a:t>
            </a:r>
            <a:r>
              <a:rPr lang="de-AT" sz="2800" dirty="0" err="1" smtClean="0"/>
              <a:t>Bylaws</a:t>
            </a:r>
            <a:r>
              <a:rPr lang="de-AT" sz="2800" dirty="0" smtClean="0"/>
              <a:t>)</a:t>
            </a:r>
          </a:p>
          <a:p>
            <a:r>
              <a:rPr lang="de-AT" sz="2800" dirty="0" smtClean="0"/>
              <a:t>a General Meeting </a:t>
            </a:r>
            <a:r>
              <a:rPr lang="de-AT" sz="2800" dirty="0" err="1" smtClean="0"/>
              <a:t>of</a:t>
            </a:r>
            <a:r>
              <a:rPr lang="de-AT" sz="2800" dirty="0" smtClean="0"/>
              <a:t> </a:t>
            </a:r>
            <a:r>
              <a:rPr lang="de-AT" sz="2800" dirty="0" err="1" smtClean="0"/>
              <a:t>members</a:t>
            </a:r>
            <a:r>
              <a:rPr lang="de-AT" sz="2800" dirty="0" smtClean="0"/>
              <a:t> </a:t>
            </a:r>
            <a:r>
              <a:rPr lang="de-AT" sz="2800" dirty="0" err="1" smtClean="0"/>
              <a:t>is</a:t>
            </a:r>
            <a:r>
              <a:rPr lang="de-AT" sz="2800" dirty="0" smtClean="0"/>
              <a:t> </a:t>
            </a:r>
            <a:r>
              <a:rPr lang="de-AT" sz="2800" dirty="0" err="1" smtClean="0"/>
              <a:t>held</a:t>
            </a:r>
            <a:r>
              <a:rPr lang="de-AT" sz="2800" dirty="0" smtClean="0"/>
              <a:t> </a:t>
            </a:r>
            <a:r>
              <a:rPr lang="de-AT" sz="2800" dirty="0" err="1" smtClean="0"/>
              <a:t>at</a:t>
            </a:r>
            <a:r>
              <a:rPr lang="de-AT" sz="2800" dirty="0" smtClean="0"/>
              <a:t> least </a:t>
            </a:r>
            <a:r>
              <a:rPr lang="de-AT" sz="2800" dirty="0" err="1" smtClean="0"/>
              <a:t>once</a:t>
            </a:r>
            <a:r>
              <a:rPr lang="de-AT" sz="2800" dirty="0" smtClean="0"/>
              <a:t> a </a:t>
            </a:r>
            <a:r>
              <a:rPr lang="de-AT" sz="2800" dirty="0" err="1" smtClean="0"/>
              <a:t>year</a:t>
            </a:r>
            <a:endParaRPr lang="de-AT" sz="2800" dirty="0" smtClean="0"/>
          </a:p>
          <a:p>
            <a:r>
              <a:rPr lang="de-AT" sz="2800" dirty="0" smtClean="0"/>
              <a:t>an Executive </a:t>
            </a:r>
            <a:r>
              <a:rPr lang="de-AT" sz="2800" dirty="0" err="1" smtClean="0"/>
              <a:t>Committee</a:t>
            </a:r>
            <a:r>
              <a:rPr lang="de-AT" sz="2800" dirty="0" smtClean="0"/>
              <a:t> </a:t>
            </a:r>
            <a:r>
              <a:rPr lang="de-AT" sz="2800" dirty="0" err="1" smtClean="0"/>
              <a:t>is</a:t>
            </a:r>
            <a:r>
              <a:rPr lang="de-AT" sz="2800" dirty="0" smtClean="0"/>
              <a:t> </a:t>
            </a:r>
            <a:r>
              <a:rPr lang="de-AT" sz="2800" dirty="0" err="1" smtClean="0"/>
              <a:t>elected</a:t>
            </a:r>
            <a:r>
              <a:rPr lang="de-AT" sz="2800" dirty="0" smtClean="0"/>
              <a:t> </a:t>
            </a:r>
            <a:r>
              <a:rPr lang="de-AT" sz="2800" dirty="0" err="1" smtClean="0"/>
              <a:t>every</a:t>
            </a:r>
            <a:r>
              <a:rPr lang="de-AT" sz="2800" dirty="0" smtClean="0"/>
              <a:t> </a:t>
            </a:r>
            <a:r>
              <a:rPr lang="de-AT" sz="2800" dirty="0" err="1" smtClean="0"/>
              <a:t>other</a:t>
            </a:r>
            <a:r>
              <a:rPr lang="de-AT" sz="2800" dirty="0" smtClean="0"/>
              <a:t> </a:t>
            </a:r>
            <a:r>
              <a:rPr lang="de-AT" sz="2800" dirty="0" err="1" smtClean="0"/>
              <a:t>year</a:t>
            </a:r>
            <a:endParaRPr lang="de-AT" sz="2800" dirty="0" smtClean="0"/>
          </a:p>
          <a:p>
            <a:pPr lvl="1"/>
            <a:r>
              <a:rPr lang="de-AT" sz="2400" dirty="0" err="1" smtClean="0"/>
              <a:t>Chair</a:t>
            </a:r>
            <a:r>
              <a:rPr lang="de-AT" sz="2400" dirty="0" smtClean="0"/>
              <a:t>: Karin Kleiber (ÖNB)</a:t>
            </a:r>
          </a:p>
          <a:p>
            <a:pPr lvl="1"/>
            <a:r>
              <a:rPr lang="de-AT" sz="2400" dirty="0" err="1" smtClean="0"/>
              <a:t>Vice-Chair</a:t>
            </a:r>
            <a:r>
              <a:rPr lang="de-AT" sz="2400" dirty="0" smtClean="0"/>
              <a:t>: Heidrun Alex (DNB)</a:t>
            </a:r>
          </a:p>
          <a:p>
            <a:pPr lvl="1"/>
            <a:r>
              <a:rPr lang="de-AT" sz="2400" dirty="0" err="1" smtClean="0"/>
              <a:t>Secretary</a:t>
            </a:r>
            <a:r>
              <a:rPr lang="de-AT" sz="2400" dirty="0" smtClean="0"/>
              <a:t>: Caroline Kent (BL)</a:t>
            </a:r>
          </a:p>
        </p:txBody>
      </p:sp>
      <p:sp>
        <p:nvSpPr>
          <p:cNvPr id="6148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EDUG Symposium 2013, Oslo</a:t>
            </a:r>
            <a:endParaRPr lang="de-DE"/>
          </a:p>
        </p:txBody>
      </p:sp>
      <p:pic>
        <p:nvPicPr>
          <p:cNvPr id="1026" name="Picture 2" descr="C:\Users\onb\Desktop\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65703">
            <a:off x="1960728" y="218364"/>
            <a:ext cx="4781266" cy="65422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onb\Desktop\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237743">
            <a:off x="2271105" y="414326"/>
            <a:ext cx="4654537" cy="64052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onb\Desktop\3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4853" y="216915"/>
            <a:ext cx="4681039" cy="64765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mtClean="0"/>
              <a:t>EDUG structure (continued)</a:t>
            </a:r>
          </a:p>
        </p:txBody>
      </p:sp>
      <p:sp>
        <p:nvSpPr>
          <p:cNvPr id="7171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 smtClean="0"/>
              <a:t>Membership </a:t>
            </a:r>
            <a:r>
              <a:rPr lang="de-AT" dirty="0" err="1" smtClean="0"/>
              <a:t>is</a:t>
            </a:r>
            <a:r>
              <a:rPr lang="de-AT" dirty="0" smtClean="0"/>
              <a:t> </a:t>
            </a:r>
            <a:r>
              <a:rPr lang="de-AT" dirty="0" err="1" smtClean="0"/>
              <a:t>free</a:t>
            </a:r>
            <a:endParaRPr lang="de-AT" dirty="0" smtClean="0"/>
          </a:p>
          <a:p>
            <a:r>
              <a:rPr lang="de-AT" dirty="0" err="1" smtClean="0"/>
              <a:t>Two</a:t>
            </a:r>
            <a:r>
              <a:rPr lang="de-AT" dirty="0" smtClean="0"/>
              <a:t> </a:t>
            </a:r>
            <a:r>
              <a:rPr lang="de-AT" dirty="0" err="1" smtClean="0"/>
              <a:t>categories</a:t>
            </a:r>
            <a:r>
              <a:rPr lang="de-AT" dirty="0" smtClean="0"/>
              <a:t> </a:t>
            </a:r>
            <a:r>
              <a:rPr lang="de-AT" dirty="0" err="1" smtClean="0"/>
              <a:t>of</a:t>
            </a:r>
            <a:r>
              <a:rPr lang="de-AT" dirty="0" smtClean="0"/>
              <a:t> </a:t>
            </a:r>
            <a:r>
              <a:rPr lang="de-AT" dirty="0" err="1" smtClean="0"/>
              <a:t>members</a:t>
            </a:r>
            <a:r>
              <a:rPr lang="de-AT" dirty="0" smtClean="0"/>
              <a:t>:</a:t>
            </a:r>
          </a:p>
          <a:p>
            <a:pPr lvl="1"/>
            <a:r>
              <a:rPr lang="de-AT" dirty="0" err="1" smtClean="0"/>
              <a:t>Institutional</a:t>
            </a:r>
            <a:r>
              <a:rPr lang="de-AT" dirty="0" smtClean="0"/>
              <a:t> </a:t>
            </a:r>
            <a:r>
              <a:rPr lang="de-AT" dirty="0" err="1" smtClean="0"/>
              <a:t>members</a:t>
            </a:r>
            <a:endParaRPr lang="de-AT" dirty="0" smtClean="0"/>
          </a:p>
          <a:p>
            <a:pPr lvl="1"/>
            <a:r>
              <a:rPr lang="de-AT" dirty="0" err="1" smtClean="0"/>
              <a:t>Affiliated</a:t>
            </a:r>
            <a:r>
              <a:rPr lang="de-AT" dirty="0" smtClean="0"/>
              <a:t> </a:t>
            </a:r>
            <a:r>
              <a:rPr lang="de-AT" dirty="0" err="1" smtClean="0"/>
              <a:t>members</a:t>
            </a:r>
            <a:endParaRPr lang="de-AT" dirty="0" smtClean="0"/>
          </a:p>
        </p:txBody>
      </p:sp>
      <p:sp>
        <p:nvSpPr>
          <p:cNvPr id="7172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EDUG Symposium 2013, Oslo</a:t>
            </a:r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err="1" smtClean="0"/>
              <a:t>Institutional</a:t>
            </a:r>
            <a:r>
              <a:rPr lang="de-AT" dirty="0" smtClean="0"/>
              <a:t> </a:t>
            </a:r>
            <a:r>
              <a:rPr lang="de-AT" dirty="0" err="1" smtClean="0"/>
              <a:t>members</a:t>
            </a:r>
            <a:r>
              <a:rPr lang="de-AT" dirty="0" smtClean="0"/>
              <a:t> 2013</a:t>
            </a:r>
          </a:p>
        </p:txBody>
      </p:sp>
      <p:sp>
        <p:nvSpPr>
          <p:cNvPr id="8195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sz="2800" dirty="0" err="1" smtClean="0"/>
              <a:t>Biblioteca</a:t>
            </a:r>
            <a:r>
              <a:rPr lang="de-AT" sz="2800" dirty="0" smtClean="0"/>
              <a:t> </a:t>
            </a:r>
            <a:r>
              <a:rPr lang="de-AT" sz="2800" dirty="0" err="1" smtClean="0"/>
              <a:t>nazionale</a:t>
            </a:r>
            <a:r>
              <a:rPr lang="de-AT" sz="2800" dirty="0" smtClean="0"/>
              <a:t> </a:t>
            </a:r>
            <a:r>
              <a:rPr lang="de-AT" sz="2800" dirty="0" err="1" smtClean="0"/>
              <a:t>centrale</a:t>
            </a:r>
            <a:r>
              <a:rPr lang="de-AT" sz="2800" dirty="0" smtClean="0"/>
              <a:t> di Firenze</a:t>
            </a:r>
          </a:p>
          <a:p>
            <a:r>
              <a:rPr lang="de-AT" sz="2800" dirty="0" err="1" smtClean="0"/>
              <a:t>Bibliothèque</a:t>
            </a:r>
            <a:r>
              <a:rPr lang="de-AT" sz="2800" dirty="0" smtClean="0"/>
              <a:t> nationale de France</a:t>
            </a:r>
          </a:p>
          <a:p>
            <a:r>
              <a:rPr lang="de-AT" sz="2800" dirty="0" smtClean="0"/>
              <a:t>Britisch Library</a:t>
            </a:r>
          </a:p>
          <a:p>
            <a:r>
              <a:rPr lang="de-AT" sz="2800" dirty="0" smtClean="0"/>
              <a:t>Deutsche Nationalbibliothek</a:t>
            </a:r>
          </a:p>
          <a:p>
            <a:r>
              <a:rPr lang="de-AT" sz="2800" dirty="0" smtClean="0"/>
              <a:t>National Library </a:t>
            </a:r>
            <a:r>
              <a:rPr lang="de-AT" sz="2800" dirty="0" err="1" smtClean="0"/>
              <a:t>of</a:t>
            </a:r>
            <a:r>
              <a:rPr lang="de-AT" sz="2800" dirty="0" smtClean="0"/>
              <a:t> </a:t>
            </a:r>
            <a:r>
              <a:rPr lang="de-AT" sz="2800" dirty="0" err="1" smtClean="0"/>
              <a:t>Norway</a:t>
            </a:r>
            <a:endParaRPr lang="de-AT" sz="2800" dirty="0" smtClean="0"/>
          </a:p>
          <a:p>
            <a:r>
              <a:rPr lang="de-AT" sz="2800" dirty="0" smtClean="0"/>
              <a:t>National Library </a:t>
            </a:r>
            <a:r>
              <a:rPr lang="de-AT" sz="2800" dirty="0" err="1" smtClean="0"/>
              <a:t>of</a:t>
            </a:r>
            <a:r>
              <a:rPr lang="de-AT" sz="2800" dirty="0" smtClean="0"/>
              <a:t> </a:t>
            </a:r>
            <a:r>
              <a:rPr lang="de-AT" sz="2800" dirty="0" err="1" smtClean="0"/>
              <a:t>Sweden</a:t>
            </a:r>
            <a:endParaRPr lang="de-AT" sz="2800" dirty="0" smtClean="0"/>
          </a:p>
          <a:p>
            <a:r>
              <a:rPr lang="de-AT" sz="2800" dirty="0" err="1" smtClean="0"/>
              <a:t>Oesterreichische</a:t>
            </a:r>
            <a:r>
              <a:rPr lang="de-AT" sz="2800" dirty="0" smtClean="0"/>
              <a:t> Nationalbibliothek</a:t>
            </a:r>
          </a:p>
          <a:p>
            <a:r>
              <a:rPr lang="de-AT" sz="2800" dirty="0" smtClean="0"/>
              <a:t>Schweizerische Nationalbibliothek</a:t>
            </a:r>
          </a:p>
          <a:p>
            <a:endParaRPr lang="de-AT" dirty="0" smtClean="0"/>
          </a:p>
        </p:txBody>
      </p:sp>
      <p:sp>
        <p:nvSpPr>
          <p:cNvPr id="8196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EDUG Symposium 2013, Oslo</a:t>
            </a:r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el 1"/>
          <p:cNvSpPr>
            <a:spLocks noGrp="1"/>
          </p:cNvSpPr>
          <p:nvPr>
            <p:ph type="title"/>
          </p:nvPr>
        </p:nvSpPr>
        <p:spPr>
          <a:xfrm>
            <a:off x="1438275" y="466725"/>
            <a:ext cx="6962775" cy="942975"/>
          </a:xfrm>
        </p:spPr>
        <p:txBody>
          <a:bodyPr/>
          <a:lstStyle/>
          <a:p>
            <a:r>
              <a:rPr lang="de-AT" dirty="0" err="1" smtClean="0"/>
              <a:t>Affiliated</a:t>
            </a:r>
            <a:r>
              <a:rPr lang="de-AT" dirty="0" smtClean="0"/>
              <a:t> </a:t>
            </a:r>
            <a:r>
              <a:rPr lang="de-AT" dirty="0" err="1" smtClean="0"/>
              <a:t>members</a:t>
            </a:r>
            <a:r>
              <a:rPr lang="de-AT" dirty="0" smtClean="0"/>
              <a:t> 2013</a:t>
            </a:r>
          </a:p>
        </p:txBody>
      </p:sp>
      <p:sp>
        <p:nvSpPr>
          <p:cNvPr id="9219" name="Inhaltsplatzhalter 2"/>
          <p:cNvSpPr>
            <a:spLocks noGrp="1"/>
          </p:cNvSpPr>
          <p:nvPr>
            <p:ph idx="1"/>
          </p:nvPr>
        </p:nvSpPr>
        <p:spPr>
          <a:xfrm>
            <a:off x="1647825" y="1304925"/>
            <a:ext cx="7010400" cy="4781550"/>
          </a:xfrm>
        </p:spPr>
        <p:txBody>
          <a:bodyPr/>
          <a:lstStyle/>
          <a:p>
            <a:r>
              <a:rPr lang="de-AT" sz="2000" dirty="0" smtClean="0"/>
              <a:t>Bibliotheks- und Archivwesen der Universität Wien (Austria)</a:t>
            </a:r>
          </a:p>
          <a:p>
            <a:r>
              <a:rPr lang="de-AT" sz="2000" dirty="0" smtClean="0"/>
              <a:t>KHT Library (</a:t>
            </a:r>
            <a:r>
              <a:rPr lang="de-AT" sz="2000" dirty="0" err="1" smtClean="0"/>
              <a:t>Sweden</a:t>
            </a:r>
            <a:r>
              <a:rPr lang="de-AT" sz="2000" dirty="0" smtClean="0"/>
              <a:t>)</a:t>
            </a:r>
          </a:p>
          <a:p>
            <a:r>
              <a:rPr lang="de-AT" sz="2000" dirty="0" smtClean="0"/>
              <a:t>Linköping University Library (</a:t>
            </a:r>
            <a:r>
              <a:rPr lang="de-AT" sz="2000" dirty="0" err="1" smtClean="0"/>
              <a:t>Sweden</a:t>
            </a:r>
            <a:r>
              <a:rPr lang="de-AT" sz="2000" dirty="0" smtClean="0"/>
              <a:t>)</a:t>
            </a:r>
          </a:p>
          <a:p>
            <a:r>
              <a:rPr lang="de-AT" sz="2000" dirty="0" err="1" smtClean="0"/>
              <a:t>Menntaskolinn</a:t>
            </a:r>
            <a:r>
              <a:rPr lang="de-AT" sz="2000" dirty="0" smtClean="0"/>
              <a:t> </a:t>
            </a:r>
            <a:r>
              <a:rPr lang="de-AT" sz="2000" dirty="0" err="1" smtClean="0"/>
              <a:t>vid</a:t>
            </a:r>
            <a:r>
              <a:rPr lang="de-AT" sz="2000" dirty="0" smtClean="0"/>
              <a:t> Sund Library, Reykjavik (</a:t>
            </a:r>
            <a:r>
              <a:rPr lang="de-AT" sz="2000" dirty="0" err="1" smtClean="0"/>
              <a:t>Iceland</a:t>
            </a:r>
            <a:r>
              <a:rPr lang="de-AT" sz="2000" dirty="0" smtClean="0"/>
              <a:t>)</a:t>
            </a:r>
          </a:p>
          <a:p>
            <a:r>
              <a:rPr lang="de-AT" sz="2000" dirty="0" err="1" smtClean="0"/>
              <a:t>Oberoesterreichische</a:t>
            </a:r>
            <a:r>
              <a:rPr lang="de-AT" sz="2000" dirty="0" smtClean="0"/>
              <a:t> Landesbibliothek (Austria)</a:t>
            </a:r>
          </a:p>
          <a:p>
            <a:r>
              <a:rPr lang="de-AT" sz="2000" dirty="0" smtClean="0"/>
              <a:t>OCLC EMEA B.V (</a:t>
            </a:r>
            <a:r>
              <a:rPr lang="de-AT" sz="2000" dirty="0" err="1" smtClean="0"/>
              <a:t>Netherlands</a:t>
            </a:r>
            <a:r>
              <a:rPr lang="de-AT" sz="2000" dirty="0" smtClean="0"/>
              <a:t>)</a:t>
            </a:r>
          </a:p>
          <a:p>
            <a:r>
              <a:rPr lang="de-AT" sz="2000" dirty="0" err="1" smtClean="0"/>
              <a:t>Scottish</a:t>
            </a:r>
            <a:r>
              <a:rPr lang="de-AT" sz="2000" dirty="0" smtClean="0"/>
              <a:t> Library </a:t>
            </a:r>
            <a:r>
              <a:rPr lang="de-AT" sz="2000" dirty="0" err="1" smtClean="0"/>
              <a:t>and</a:t>
            </a:r>
            <a:r>
              <a:rPr lang="de-AT" sz="2000" dirty="0" smtClean="0"/>
              <a:t> Information Council (Great </a:t>
            </a:r>
            <a:r>
              <a:rPr lang="de-AT" sz="2000" dirty="0" err="1" smtClean="0"/>
              <a:t>Britain</a:t>
            </a:r>
            <a:r>
              <a:rPr lang="de-AT" sz="2000" dirty="0" smtClean="0"/>
              <a:t>)</a:t>
            </a:r>
          </a:p>
          <a:p>
            <a:r>
              <a:rPr lang="de-AT" sz="2000" dirty="0" smtClean="0"/>
              <a:t>Stockholm University Library (</a:t>
            </a:r>
            <a:r>
              <a:rPr lang="de-AT" sz="2000" dirty="0" err="1" smtClean="0"/>
              <a:t>Sweden</a:t>
            </a:r>
            <a:r>
              <a:rPr lang="de-AT" sz="2000" dirty="0" smtClean="0"/>
              <a:t>)</a:t>
            </a:r>
          </a:p>
          <a:p>
            <a:r>
              <a:rPr lang="de-AT" sz="2000" dirty="0" err="1" smtClean="0"/>
              <a:t>Umea</a:t>
            </a:r>
            <a:r>
              <a:rPr lang="de-AT" sz="2000" dirty="0" smtClean="0"/>
              <a:t> University Library (</a:t>
            </a:r>
            <a:r>
              <a:rPr lang="de-AT" sz="2000" dirty="0" err="1" smtClean="0"/>
              <a:t>Sweden</a:t>
            </a:r>
            <a:r>
              <a:rPr lang="de-AT" sz="2000" dirty="0" smtClean="0"/>
              <a:t>)</a:t>
            </a:r>
          </a:p>
          <a:p>
            <a:r>
              <a:rPr lang="de-AT" sz="2000" dirty="0" err="1" smtClean="0"/>
              <a:t>Université</a:t>
            </a:r>
            <a:r>
              <a:rPr lang="de-AT" sz="2000" dirty="0" smtClean="0"/>
              <a:t> de la Méditerranée (France)</a:t>
            </a:r>
          </a:p>
          <a:p>
            <a:r>
              <a:rPr lang="de-AT" sz="2000" dirty="0" smtClean="0"/>
              <a:t>University </a:t>
            </a:r>
            <a:r>
              <a:rPr lang="de-AT" sz="2000" dirty="0" err="1" smtClean="0"/>
              <a:t>of</a:t>
            </a:r>
            <a:r>
              <a:rPr lang="de-AT" sz="2000" dirty="0" smtClean="0"/>
              <a:t> Oslo Library (</a:t>
            </a:r>
            <a:r>
              <a:rPr lang="de-AT" sz="2000" dirty="0" err="1" smtClean="0"/>
              <a:t>Norway</a:t>
            </a:r>
            <a:r>
              <a:rPr lang="de-AT" sz="2000" dirty="0" smtClean="0"/>
              <a:t>)</a:t>
            </a:r>
          </a:p>
          <a:p>
            <a:r>
              <a:rPr lang="de-AT" sz="2000" dirty="0" smtClean="0"/>
              <a:t>Verbundzentrale des GBV, Göttingen (Germany)</a:t>
            </a:r>
          </a:p>
          <a:p>
            <a:endParaRPr lang="de-AT" sz="2800" dirty="0" smtClean="0"/>
          </a:p>
          <a:p>
            <a:endParaRPr lang="de-AT" sz="2800" dirty="0" smtClean="0"/>
          </a:p>
          <a:p>
            <a:endParaRPr lang="de-AT" dirty="0" smtClean="0"/>
          </a:p>
        </p:txBody>
      </p:sp>
      <p:sp>
        <p:nvSpPr>
          <p:cNvPr id="9220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EDUG Symposium 2013, Oslo</a:t>
            </a:r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LEER">
  <a:themeElements>
    <a:clrScheme name="">
      <a:dk1>
        <a:srgbClr val="000000"/>
      </a:dk1>
      <a:lt1>
        <a:srgbClr val="FFFFFF"/>
      </a:lt1>
      <a:dk2>
        <a:srgbClr val="990000"/>
      </a:dk2>
      <a:lt2>
        <a:srgbClr val="808080"/>
      </a:lt2>
      <a:accent1>
        <a:srgbClr val="336699"/>
      </a:accent1>
      <a:accent2>
        <a:srgbClr val="CCECFF"/>
      </a:accent2>
      <a:accent3>
        <a:srgbClr val="FFFFFF"/>
      </a:accent3>
      <a:accent4>
        <a:srgbClr val="000000"/>
      </a:accent4>
      <a:accent5>
        <a:srgbClr val="ADB8CA"/>
      </a:accent5>
      <a:accent6>
        <a:srgbClr val="B9D6E7"/>
      </a:accent6>
      <a:hlink>
        <a:srgbClr val="990000"/>
      </a:hlink>
      <a:folHlink>
        <a:srgbClr val="808080"/>
      </a:folHlink>
    </a:clrScheme>
    <a:fontScheme name="LEER">
      <a:majorFont>
        <a:latin typeface="Swift"/>
        <a:ea typeface=""/>
        <a:cs typeface=""/>
      </a:majorFont>
      <a:minorFont>
        <a:latin typeface="Swift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AT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AT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LE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 8">
        <a:dk1>
          <a:srgbClr val="000000"/>
        </a:dk1>
        <a:lt1>
          <a:srgbClr val="FFFFFF"/>
        </a:lt1>
        <a:dk2>
          <a:srgbClr val="660000"/>
        </a:dk2>
        <a:lt2>
          <a:srgbClr val="808080"/>
        </a:lt2>
        <a:accent1>
          <a:srgbClr val="999966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CACAB8"/>
        </a:accent5>
        <a:accent6>
          <a:srgbClr val="B9B95C"/>
        </a:accent6>
        <a:hlink>
          <a:srgbClr val="66000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990000"/>
    </a:dk2>
    <a:lt2>
      <a:srgbClr val="808080"/>
    </a:lt2>
    <a:accent1>
      <a:srgbClr val="336699"/>
    </a:accent1>
    <a:accent2>
      <a:srgbClr val="CCECFF"/>
    </a:accent2>
    <a:accent3>
      <a:srgbClr val="FFFFFF"/>
    </a:accent3>
    <a:accent4>
      <a:srgbClr val="000000"/>
    </a:accent4>
    <a:accent5>
      <a:srgbClr val="ADB8CA"/>
    </a:accent5>
    <a:accent6>
      <a:srgbClr val="B9D6E7"/>
    </a:accent6>
    <a:hlink>
      <a:srgbClr val="990000"/>
    </a:hlink>
    <a:folHlink>
      <a:srgbClr val="808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\\DMC1\OFFICE97\MSOFFICE\Vorlagen\LEER.POT</Template>
  <TotalTime>0</TotalTime>
  <Words>545</Words>
  <Application>Microsoft Office PowerPoint</Application>
  <PresentationFormat>On-screen Show (4:3)</PresentationFormat>
  <Paragraphs>121</Paragraphs>
  <Slides>17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LEER</vt:lpstr>
      <vt:lpstr>      EDUG Six years of cooperation</vt:lpstr>
      <vt:lpstr>Content</vt:lpstr>
      <vt:lpstr>EDUG history</vt:lpstr>
      <vt:lpstr>EDUG history</vt:lpstr>
      <vt:lpstr>EDUG history</vt:lpstr>
      <vt:lpstr>EDUG structure</vt:lpstr>
      <vt:lpstr>EDUG structure (continued)</vt:lpstr>
      <vt:lpstr>Institutional members 2013</vt:lpstr>
      <vt:lpstr>Affiliated members 2013</vt:lpstr>
      <vt:lpstr>Activities</vt:lpstr>
      <vt:lpstr>Activities (continued)</vt:lpstr>
      <vt:lpstr>Activities (continued)</vt:lpstr>
      <vt:lpstr>Activities (continued)</vt:lpstr>
      <vt:lpstr>Plans for 2013-2014</vt:lpstr>
      <vt:lpstr>Plans for 2013-2014</vt:lpstr>
      <vt:lpstr>EDUG homepage  http://www.slainte.org.uk/edug/ </vt:lpstr>
      <vt:lpstr>PowerPoint Presentation</vt:lpstr>
    </vt:vector>
  </TitlesOfParts>
  <Company>onb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Musterpräsentation</dc:title>
  <dc:creator>Weiner Jean-Pierre</dc:creator>
  <cp:lastModifiedBy>Gordon Dunsire</cp:lastModifiedBy>
  <cp:revision>41</cp:revision>
  <dcterms:created xsi:type="dcterms:W3CDTF">2000-02-02T10:42:41Z</dcterms:created>
  <dcterms:modified xsi:type="dcterms:W3CDTF">2013-06-01T18:39:06Z</dcterms:modified>
</cp:coreProperties>
</file>