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2" r:id="rId3"/>
    <p:sldId id="305" r:id="rId4"/>
    <p:sldId id="293" r:id="rId5"/>
    <p:sldId id="306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7" r:id="rId14"/>
    <p:sldId id="301" r:id="rId15"/>
    <p:sldId id="304" r:id="rId16"/>
    <p:sldId id="302" r:id="rId17"/>
    <p:sldId id="303" r:id="rId18"/>
  </p:sldIdLst>
  <p:sldSz cx="9144000" cy="6858000" type="screen4x3"/>
  <p:notesSz cx="6805613" cy="9944100"/>
  <p:defaultTextStyle>
    <a:defPPr>
      <a:defRPr lang="de-A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1" autoAdjust="0"/>
    <p:restoredTop sz="94704" autoAdjust="0"/>
  </p:normalViewPr>
  <p:slideViewPr>
    <p:cSldViewPr snapToGrid="0">
      <p:cViewPr>
        <p:scale>
          <a:sx n="70" d="100"/>
          <a:sy n="70" d="100"/>
        </p:scale>
        <p:origin x="-138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17A17F1-A96E-4DDD-B84A-5BA8A7C8CD3B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476816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7713"/>
            <a:ext cx="4967287" cy="372586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2813"/>
            <a:ext cx="4989513" cy="447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 smtClean="0"/>
              <a:t>Klicken Sie, um die Textformatierung des Masters zu bearbeiten.</a:t>
            </a:r>
          </a:p>
          <a:p>
            <a:pPr lvl="1"/>
            <a:r>
              <a:rPr lang="de-AT" noProof="0" smtClean="0"/>
              <a:t>Zweite Ebene</a:t>
            </a:r>
          </a:p>
          <a:p>
            <a:pPr lvl="2"/>
            <a:r>
              <a:rPr lang="de-AT" noProof="0" smtClean="0"/>
              <a:t>Dritte Ebene</a:t>
            </a:r>
          </a:p>
          <a:p>
            <a:pPr lvl="3"/>
            <a:r>
              <a:rPr lang="de-AT" noProof="0" smtClean="0"/>
              <a:t>Vierte Ebene</a:t>
            </a:r>
          </a:p>
          <a:p>
            <a:pPr lvl="4"/>
            <a:r>
              <a:rPr lang="de-AT" noProof="0" smtClean="0"/>
              <a:t>Fünfte Ebene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70F6661-CD44-402E-B212-7ABBF64E7C0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826328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A3C875-B79B-4D35-ACB4-B1EA45156601}" type="slidenum">
              <a:rPr lang="de-AT" smtClean="0"/>
              <a:pPr/>
              <a:t>1</a:t>
            </a:fld>
            <a:endParaRPr lang="de-AT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131E76-21FC-4F79-B0D9-2180279EE9A3}" type="slidenum">
              <a:rPr lang="de-AT" smtClean="0"/>
              <a:pPr/>
              <a:t>2</a:t>
            </a:fld>
            <a:endParaRPr lang="de-AT" smtClean="0"/>
          </a:p>
        </p:txBody>
      </p:sp>
      <p:sp>
        <p:nvSpPr>
          <p:cNvPr id="1945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8458200" y="6324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228600" y="304800"/>
            <a:ext cx="891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000125" y="314325"/>
            <a:ext cx="0" cy="2695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AT"/>
          </a:p>
        </p:txBody>
      </p:sp>
      <p:pic>
        <p:nvPicPr>
          <p:cNvPr id="7" name="Picture 10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250" y="990600"/>
            <a:ext cx="557213" cy="262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447800" y="581025"/>
            <a:ext cx="7010400" cy="2619375"/>
          </a:xfrm>
        </p:spPr>
        <p:txBody>
          <a:bodyPr anchor="b"/>
          <a:lstStyle>
            <a:lvl1pPr>
              <a:defRPr/>
            </a:lvl1pPr>
          </a:lstStyle>
          <a:p>
            <a:r>
              <a:rPr lang="de-AT"/>
              <a:t>Klicken Sie, um das Format des Titel-Masters zu bearbeiten.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10000"/>
            <a:ext cx="6972300" cy="1828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AT"/>
              <a:t>Klicken Sie, um das Format des Untertitel-Masters zu bearbeiten.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495800" y="0"/>
            <a:ext cx="4648200" cy="3143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n-lt"/>
              </a:defRPr>
            </a:lvl1pPr>
          </a:lstStyle>
          <a:p>
            <a:pPr>
              <a:defRPr/>
            </a:pPr>
            <a:r>
              <a:rPr lang="de-DE" smtClean="0"/>
              <a:t>9 August 2012</a:t>
            </a:r>
            <a:endParaRPr lang="de-AT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504950" y="6248400"/>
            <a:ext cx="558165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467600" y="62484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85244-A578-464A-91A5-63391E75318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5E535-A21A-4CAE-A156-306B3BB0174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05600" y="609600"/>
            <a:ext cx="175260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10540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715EA-F681-460C-80B1-61666AAB656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0104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1447800" y="1981200"/>
            <a:ext cx="34290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4290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20315-5E47-4728-9819-E0C1C6DF9262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el und Text üb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0104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1447800" y="1981200"/>
            <a:ext cx="70104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447800" y="4114800"/>
            <a:ext cx="70104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4BE5B-7CAE-48F4-93D5-EE48FD138310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17B82-CB5D-4B56-A83D-EBF65AC59FEB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CC9B6-F382-4130-8646-60FCFD4F724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44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234F5-2108-4D9C-8EE8-DA61B52C8CC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27F0E-5FA0-4696-AE54-FAA5995C7AB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CE5C6-4816-44CA-81E4-68DAF0FA73D5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D489B-E7F2-44F7-AD5F-D6A4FE21E97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4C62E-B905-4636-B182-4DDD974F0DF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C4C24-CC47-4775-BB6F-9732CB8EC3BE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609600"/>
            <a:ext cx="701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Hier klicken, um Master-Titelformat zu bearbeiten.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Hier klicken, um Master-Textformat zu bearbeiten.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47800" y="62484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+mn-lt"/>
              </a:defRPr>
            </a:lvl1pPr>
          </a:lstStyle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A14A1F59-9A33-4F08-8976-95FE012E491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8458200" y="6324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H="1">
            <a:off x="228600" y="304800"/>
            <a:ext cx="891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000125" y="314325"/>
            <a:ext cx="0" cy="2695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AT"/>
          </a:p>
        </p:txBody>
      </p:sp>
      <p:pic>
        <p:nvPicPr>
          <p:cNvPr id="1033" name="Picture 9"/>
          <p:cNvPicPr>
            <a:picLocks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22250" y="990600"/>
            <a:ext cx="557213" cy="262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4495800" y="0"/>
            <a:ext cx="46482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r">
              <a:defRPr/>
            </a:pPr>
            <a:r>
              <a:rPr lang="de-AT" sz="1200">
                <a:latin typeface="Swift" pitchFamily="2" charset="0"/>
              </a:rPr>
              <a:t>9 August 2012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Swift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333500" y="581025"/>
            <a:ext cx="7191375" cy="3438525"/>
          </a:xfrm>
          <a:noFill/>
        </p:spPr>
        <p:txBody>
          <a:bodyPr/>
          <a:lstStyle/>
          <a:p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6000" b="1" dirty="0" smtClean="0"/>
              <a:t>EDUG</a:t>
            </a:r>
            <a:r>
              <a:rPr lang="da-DK" sz="4000" dirty="0" smtClean="0"/>
              <a:t/>
            </a:r>
            <a:br>
              <a:rPr lang="da-DK" sz="4000" dirty="0" smtClean="0"/>
            </a:br>
            <a:r>
              <a:rPr lang="da-DK" sz="4000" dirty="0" smtClean="0"/>
              <a:t>Six years of cooperation</a:t>
            </a:r>
            <a:endParaRPr lang="de-AT" sz="4000" dirty="0" smtClean="0"/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4457700"/>
            <a:ext cx="6981825" cy="1181100"/>
          </a:xfrm>
          <a:noFill/>
        </p:spPr>
        <p:txBody>
          <a:bodyPr/>
          <a:lstStyle/>
          <a:p>
            <a:pPr algn="l"/>
            <a:r>
              <a:rPr lang="da-DK" smtClean="0"/>
              <a:t>Karin Kleiber</a:t>
            </a:r>
            <a:endParaRPr lang="de-AT" smtClean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sz="1200" dirty="0" smtClean="0"/>
              <a:t>EDUG Symposium 2013, Oslo</a:t>
            </a:r>
            <a:endParaRPr lang="de-AT" sz="1200" dirty="0"/>
          </a:p>
        </p:txBody>
      </p:sp>
      <p:pic>
        <p:nvPicPr>
          <p:cNvPr id="3077" name="Grafik 6"/>
          <p:cNvPicPr>
            <a:picLocks noChangeAspect="1" noChangeArrowheads="1"/>
          </p:cNvPicPr>
          <p:nvPr/>
        </p:nvPicPr>
        <p:blipFill>
          <a:blip r:embed="rId4" cstate="print"/>
          <a:srcRect l="1321" t="17989" r="51241" b="71957"/>
          <a:stretch>
            <a:fillRect/>
          </a:stretch>
        </p:blipFill>
        <p:spPr bwMode="auto">
          <a:xfrm>
            <a:off x="3160713" y="735013"/>
            <a:ext cx="5146675" cy="6826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Activities</a:t>
            </a:r>
          </a:p>
        </p:txBody>
      </p:sp>
      <p:sp>
        <p:nvSpPr>
          <p:cNvPr id="10243" name="Inhaltsplatzhalter 2"/>
          <p:cNvSpPr>
            <a:spLocks noGrp="1"/>
          </p:cNvSpPr>
          <p:nvPr>
            <p:ph idx="1"/>
          </p:nvPr>
        </p:nvSpPr>
        <p:spPr>
          <a:xfrm>
            <a:off x="1419225" y="1504950"/>
            <a:ext cx="7038975" cy="4591050"/>
          </a:xfrm>
        </p:spPr>
        <p:txBody>
          <a:bodyPr/>
          <a:lstStyle/>
          <a:p>
            <a:r>
              <a:rPr lang="de-AT" sz="2800" dirty="0" err="1" smtClean="0"/>
              <a:t>Yearly</a:t>
            </a:r>
            <a:r>
              <a:rPr lang="de-AT" sz="2800" dirty="0" smtClean="0"/>
              <a:t> </a:t>
            </a:r>
            <a:r>
              <a:rPr lang="de-AT" sz="2800" dirty="0" err="1" smtClean="0"/>
              <a:t>symposia</a:t>
            </a:r>
            <a:r>
              <a:rPr lang="de-AT" sz="2800" dirty="0" smtClean="0"/>
              <a:t> (in </a:t>
            </a:r>
            <a:r>
              <a:rPr lang="de-AT" sz="2800" dirty="0" err="1" smtClean="0"/>
              <a:t>conjunction</a:t>
            </a:r>
            <a:r>
              <a:rPr lang="de-AT" sz="2800" dirty="0" smtClean="0"/>
              <a:t> </a:t>
            </a:r>
            <a:r>
              <a:rPr lang="de-AT" sz="2800" dirty="0" err="1" smtClean="0"/>
              <a:t>with</a:t>
            </a:r>
            <a:r>
              <a:rPr lang="de-AT" sz="2800" dirty="0" smtClean="0"/>
              <a:t> </a:t>
            </a:r>
            <a:r>
              <a:rPr lang="de-AT" sz="2800" dirty="0" err="1" smtClean="0"/>
              <a:t>the</a:t>
            </a:r>
            <a:r>
              <a:rPr lang="de-AT" sz="2800" dirty="0" smtClean="0"/>
              <a:t> </a:t>
            </a:r>
            <a:r>
              <a:rPr lang="de-AT" sz="2800" dirty="0" err="1" smtClean="0"/>
              <a:t>annual</a:t>
            </a:r>
            <a:r>
              <a:rPr lang="de-AT" sz="2800" dirty="0" smtClean="0"/>
              <a:t> </a:t>
            </a:r>
            <a:r>
              <a:rPr lang="de-AT" sz="2800" dirty="0" err="1" smtClean="0"/>
              <a:t>meetings</a:t>
            </a:r>
            <a:r>
              <a:rPr lang="de-AT" sz="2800" dirty="0" smtClean="0"/>
              <a:t>)</a:t>
            </a:r>
          </a:p>
          <a:p>
            <a:pPr lvl="1"/>
            <a:r>
              <a:rPr lang="de-AT" dirty="0" smtClean="0"/>
              <a:t>2007	Bern</a:t>
            </a:r>
          </a:p>
          <a:p>
            <a:pPr lvl="1"/>
            <a:r>
              <a:rPr lang="de-AT" dirty="0" smtClean="0"/>
              <a:t>2008	Frankfurt</a:t>
            </a:r>
          </a:p>
          <a:p>
            <a:pPr lvl="1"/>
            <a:r>
              <a:rPr lang="de-AT" dirty="0" smtClean="0"/>
              <a:t>2009	Vienna</a:t>
            </a:r>
          </a:p>
          <a:p>
            <a:pPr lvl="1"/>
            <a:r>
              <a:rPr lang="de-AT" dirty="0" smtClean="0"/>
              <a:t>2010	Alexandria</a:t>
            </a:r>
          </a:p>
          <a:p>
            <a:pPr lvl="1"/>
            <a:r>
              <a:rPr lang="de-AT" dirty="0" smtClean="0"/>
              <a:t>2011	Stockholm</a:t>
            </a:r>
          </a:p>
          <a:p>
            <a:pPr lvl="1"/>
            <a:r>
              <a:rPr lang="de-AT" dirty="0" smtClean="0"/>
              <a:t>2012	Boston </a:t>
            </a:r>
            <a:r>
              <a:rPr lang="de-AT" dirty="0" err="1" smtClean="0"/>
              <a:t>Spa</a:t>
            </a:r>
            <a:endParaRPr lang="de-AT" dirty="0" smtClean="0"/>
          </a:p>
          <a:p>
            <a:pPr lvl="1"/>
            <a:r>
              <a:rPr lang="de-AT" dirty="0" smtClean="0"/>
              <a:t>2013	Oslo</a:t>
            </a:r>
          </a:p>
        </p:txBody>
      </p:sp>
      <p:sp>
        <p:nvSpPr>
          <p:cNvPr id="1024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2013, Oslo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Activities (continued)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Working </a:t>
            </a:r>
            <a:r>
              <a:rPr lang="de-AT" dirty="0" err="1" smtClean="0"/>
              <a:t>groups</a:t>
            </a:r>
            <a:endParaRPr lang="de-AT" dirty="0" smtClean="0"/>
          </a:p>
          <a:p>
            <a:pPr lvl="1"/>
            <a:r>
              <a:rPr lang="de-AT" dirty="0" smtClean="0"/>
              <a:t>340 (Law)</a:t>
            </a:r>
          </a:p>
          <a:p>
            <a:pPr lvl="1"/>
            <a:r>
              <a:rPr lang="de-AT" dirty="0" smtClean="0"/>
              <a:t>370 (Education)</a:t>
            </a:r>
          </a:p>
          <a:p>
            <a:pPr lvl="1"/>
            <a:r>
              <a:rPr lang="de-AT" dirty="0" smtClean="0"/>
              <a:t>930 (</a:t>
            </a:r>
            <a:r>
              <a:rPr lang="de-AT" dirty="0" err="1" smtClean="0"/>
              <a:t>Archaeology</a:t>
            </a:r>
            <a:r>
              <a:rPr lang="de-AT" dirty="0" smtClean="0"/>
              <a:t>)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</a:p>
          <a:p>
            <a:pPr lvl="1"/>
            <a:r>
              <a:rPr lang="de-AT" dirty="0" smtClean="0"/>
              <a:t>IT (</a:t>
            </a:r>
            <a:r>
              <a:rPr lang="de-AT" dirty="0" err="1" smtClean="0"/>
              <a:t>technical</a:t>
            </a:r>
            <a:r>
              <a:rPr lang="de-AT" dirty="0" smtClean="0"/>
              <a:t> </a:t>
            </a:r>
            <a:r>
              <a:rPr lang="de-AT" dirty="0" err="1" smtClean="0"/>
              <a:t>issues</a:t>
            </a:r>
            <a:r>
              <a:rPr lang="de-AT" dirty="0" smtClean="0"/>
              <a:t>) </a:t>
            </a:r>
          </a:p>
          <a:p>
            <a:pPr lvl="1">
              <a:buFontTx/>
              <a:buNone/>
            </a:pPr>
            <a:r>
              <a:rPr lang="de-AT" dirty="0" err="1" smtClean="0"/>
              <a:t>worked</a:t>
            </a:r>
            <a:r>
              <a:rPr lang="de-AT" dirty="0" smtClean="0"/>
              <a:t> on </a:t>
            </a:r>
            <a:r>
              <a:rPr lang="de-AT" dirty="0" err="1" smtClean="0"/>
              <a:t>critical</a:t>
            </a:r>
            <a:r>
              <a:rPr lang="de-AT" dirty="0" smtClean="0"/>
              <a:t> </a:t>
            </a:r>
            <a:r>
              <a:rPr lang="de-AT" dirty="0" err="1" smtClean="0"/>
              <a:t>topics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submitted</a:t>
            </a:r>
            <a:r>
              <a:rPr lang="de-AT" dirty="0" smtClean="0"/>
              <a:t> </a:t>
            </a:r>
            <a:r>
              <a:rPr lang="de-AT" dirty="0" err="1" smtClean="0"/>
              <a:t>proposals</a:t>
            </a:r>
            <a:r>
              <a:rPr lang="de-AT" dirty="0" smtClean="0"/>
              <a:t>/</a:t>
            </a:r>
            <a:r>
              <a:rPr lang="de-AT" dirty="0" err="1" smtClean="0"/>
              <a:t>discussion</a:t>
            </a:r>
            <a:r>
              <a:rPr lang="de-AT" dirty="0" smtClean="0"/>
              <a:t> </a:t>
            </a:r>
            <a:r>
              <a:rPr lang="de-AT" dirty="0" err="1" smtClean="0"/>
              <a:t>papers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EPC</a:t>
            </a:r>
          </a:p>
          <a:p>
            <a:pPr lvl="1"/>
            <a:endParaRPr lang="de-AT" dirty="0" smtClean="0"/>
          </a:p>
        </p:txBody>
      </p:sp>
      <p:sp>
        <p:nvSpPr>
          <p:cNvPr id="1126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2013, Oslo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Activities (continued)</a:t>
            </a:r>
          </a:p>
        </p:txBody>
      </p:sp>
      <p:sp>
        <p:nvSpPr>
          <p:cNvPr id="12291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Input in DDC 23</a:t>
            </a:r>
          </a:p>
          <a:p>
            <a:pPr lvl="1"/>
            <a:r>
              <a:rPr lang="de-AT" dirty="0" smtClean="0"/>
              <a:t>340: </a:t>
            </a:r>
            <a:r>
              <a:rPr lang="de-AT" dirty="0" err="1" smtClean="0"/>
              <a:t>updates</a:t>
            </a:r>
            <a:r>
              <a:rPr lang="de-AT" dirty="0" smtClean="0"/>
              <a:t> </a:t>
            </a:r>
            <a:r>
              <a:rPr lang="de-AT" dirty="0" err="1" smtClean="0"/>
              <a:t>for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European Union, </a:t>
            </a:r>
            <a:r>
              <a:rPr lang="de-AT" dirty="0" err="1" smtClean="0"/>
              <a:t>criminal</a:t>
            </a:r>
            <a:r>
              <a:rPr lang="de-AT" dirty="0" smtClean="0"/>
              <a:t> </a:t>
            </a:r>
            <a:r>
              <a:rPr lang="de-AT" dirty="0" err="1" smtClean="0"/>
              <a:t>courts</a:t>
            </a:r>
            <a:r>
              <a:rPr lang="de-AT" dirty="0" smtClean="0"/>
              <a:t>, </a:t>
            </a:r>
            <a:r>
              <a:rPr lang="de-AT" dirty="0" err="1" smtClean="0"/>
              <a:t>juristic</a:t>
            </a:r>
            <a:r>
              <a:rPr lang="de-AT" dirty="0" smtClean="0"/>
              <a:t> </a:t>
            </a:r>
            <a:r>
              <a:rPr lang="de-AT" dirty="0" err="1" smtClean="0"/>
              <a:t>acts</a:t>
            </a:r>
            <a:endParaRPr lang="de-AT" dirty="0" smtClean="0"/>
          </a:p>
          <a:p>
            <a:pPr lvl="1"/>
            <a:r>
              <a:rPr lang="de-AT" dirty="0" smtClean="0"/>
              <a:t>370: </a:t>
            </a:r>
            <a:r>
              <a:rPr lang="de-AT" dirty="0" err="1" smtClean="0"/>
              <a:t>improved</a:t>
            </a:r>
            <a:r>
              <a:rPr lang="de-AT" dirty="0" smtClean="0"/>
              <a:t> </a:t>
            </a:r>
            <a:r>
              <a:rPr lang="de-AT" dirty="0" err="1" smtClean="0"/>
              <a:t>framework</a:t>
            </a:r>
            <a:r>
              <a:rPr lang="de-AT" dirty="0" smtClean="0"/>
              <a:t> </a:t>
            </a:r>
            <a:r>
              <a:rPr lang="de-AT" dirty="0" err="1" smtClean="0"/>
              <a:t>for</a:t>
            </a:r>
            <a:r>
              <a:rPr lang="de-AT" dirty="0" smtClean="0"/>
              <a:t> </a:t>
            </a:r>
            <a:r>
              <a:rPr lang="de-AT" dirty="0" err="1" smtClean="0"/>
              <a:t>levels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education</a:t>
            </a:r>
            <a:r>
              <a:rPr lang="de-AT" dirty="0" smtClean="0"/>
              <a:t>, </a:t>
            </a:r>
            <a:r>
              <a:rPr lang="de-AT" dirty="0" err="1" smtClean="0"/>
              <a:t>kinds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schools</a:t>
            </a:r>
            <a:r>
              <a:rPr lang="de-AT" dirty="0" smtClean="0"/>
              <a:t>, </a:t>
            </a:r>
            <a:r>
              <a:rPr lang="de-AT" dirty="0" err="1" smtClean="0"/>
              <a:t>policy</a:t>
            </a:r>
            <a:r>
              <a:rPr lang="de-AT" dirty="0" smtClean="0"/>
              <a:t> </a:t>
            </a:r>
            <a:r>
              <a:rPr lang="de-AT" dirty="0" err="1" smtClean="0"/>
              <a:t>issues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primary</a:t>
            </a:r>
            <a:r>
              <a:rPr lang="de-AT" dirty="0" smtClean="0"/>
              <a:t> </a:t>
            </a:r>
            <a:r>
              <a:rPr lang="de-AT" dirty="0" err="1" smtClean="0"/>
              <a:t>education</a:t>
            </a:r>
            <a:endParaRPr lang="de-AT" dirty="0" smtClean="0"/>
          </a:p>
          <a:p>
            <a:pPr lvl="1"/>
            <a:r>
              <a:rPr lang="de-AT" dirty="0" smtClean="0"/>
              <a:t>930: </a:t>
            </a:r>
            <a:r>
              <a:rPr lang="de-AT" dirty="0" err="1" smtClean="0"/>
              <a:t>expansion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geographic</a:t>
            </a:r>
            <a:r>
              <a:rPr lang="de-AT" dirty="0" smtClean="0"/>
              <a:t> </a:t>
            </a:r>
            <a:r>
              <a:rPr lang="de-AT" dirty="0" err="1" smtClean="0"/>
              <a:t>areas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historical</a:t>
            </a:r>
            <a:r>
              <a:rPr lang="de-AT" dirty="0" smtClean="0"/>
              <a:t> </a:t>
            </a:r>
            <a:r>
              <a:rPr lang="de-AT" dirty="0" err="1" smtClean="0"/>
              <a:t>periods</a:t>
            </a:r>
            <a:endParaRPr lang="de-AT" dirty="0" smtClean="0"/>
          </a:p>
          <a:p>
            <a:pPr lvl="1"/>
            <a:endParaRPr lang="de-AT" dirty="0" smtClean="0"/>
          </a:p>
        </p:txBody>
      </p:sp>
      <p:sp>
        <p:nvSpPr>
          <p:cNvPr id="1229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2013, Oslo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Activities (continued)</a:t>
            </a:r>
          </a:p>
        </p:txBody>
      </p:sp>
      <p:sp>
        <p:nvSpPr>
          <p:cNvPr id="12291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On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current</a:t>
            </a:r>
            <a:r>
              <a:rPr lang="de-AT" dirty="0" smtClean="0"/>
              <a:t> EPC </a:t>
            </a:r>
            <a:r>
              <a:rPr lang="de-AT" dirty="0" err="1" smtClean="0"/>
              <a:t>agenda</a:t>
            </a:r>
            <a:endParaRPr lang="de-AT" dirty="0" smtClean="0"/>
          </a:p>
          <a:p>
            <a:pPr lvl="1"/>
            <a:r>
              <a:rPr lang="de-AT" dirty="0" smtClean="0"/>
              <a:t>340: …..</a:t>
            </a:r>
          </a:p>
          <a:p>
            <a:pPr lvl="1"/>
            <a:r>
              <a:rPr lang="de-AT" dirty="0" smtClean="0"/>
              <a:t>370: …..</a:t>
            </a:r>
          </a:p>
          <a:p>
            <a:pPr lvl="1"/>
            <a:r>
              <a:rPr lang="de-AT" dirty="0" smtClean="0"/>
              <a:t>930: …..</a:t>
            </a:r>
          </a:p>
          <a:p>
            <a:pPr lvl="1"/>
            <a:endParaRPr lang="de-AT" dirty="0" smtClean="0"/>
          </a:p>
        </p:txBody>
      </p:sp>
      <p:sp>
        <p:nvSpPr>
          <p:cNvPr id="1229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2013, Oslo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Plans </a:t>
            </a:r>
            <a:r>
              <a:rPr lang="de-AT" dirty="0" err="1" smtClean="0"/>
              <a:t>for</a:t>
            </a:r>
            <a:r>
              <a:rPr lang="de-AT" dirty="0" smtClean="0"/>
              <a:t> 2013-2014</a:t>
            </a:r>
          </a:p>
        </p:txBody>
      </p:sp>
      <p:sp>
        <p:nvSpPr>
          <p:cNvPr id="13315" name="Inhaltsplatzhalter 2"/>
          <p:cNvSpPr>
            <a:spLocks noGrp="1"/>
          </p:cNvSpPr>
          <p:nvPr>
            <p:ph idx="1"/>
          </p:nvPr>
        </p:nvSpPr>
        <p:spPr>
          <a:xfrm>
            <a:off x="1441450" y="1800225"/>
            <a:ext cx="7010400" cy="4286250"/>
          </a:xfrm>
        </p:spPr>
        <p:txBody>
          <a:bodyPr/>
          <a:lstStyle/>
          <a:p>
            <a:r>
              <a:rPr lang="de-AT" sz="2800" dirty="0" smtClean="0"/>
              <a:t>Support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the</a:t>
            </a:r>
            <a:r>
              <a:rPr lang="de-AT" sz="2800" dirty="0" smtClean="0"/>
              <a:t> </a:t>
            </a:r>
            <a:r>
              <a:rPr lang="de-AT" sz="2800" dirty="0" err="1" smtClean="0"/>
              <a:t>working</a:t>
            </a:r>
            <a:r>
              <a:rPr lang="de-AT" sz="2800" dirty="0" smtClean="0"/>
              <a:t> </a:t>
            </a:r>
            <a:r>
              <a:rPr lang="de-AT" sz="2800" dirty="0" err="1" smtClean="0"/>
              <a:t>groups</a:t>
            </a:r>
            <a:endParaRPr lang="de-AT" sz="2800" dirty="0" smtClean="0"/>
          </a:p>
          <a:p>
            <a:r>
              <a:rPr lang="de-AT" sz="2800" dirty="0" smtClean="0"/>
              <a:t>Support </a:t>
            </a:r>
            <a:r>
              <a:rPr lang="de-AT" sz="2800" dirty="0" err="1" smtClean="0"/>
              <a:t>for</a:t>
            </a:r>
            <a:r>
              <a:rPr lang="de-AT" sz="2800" dirty="0" smtClean="0"/>
              <a:t> </a:t>
            </a:r>
            <a:r>
              <a:rPr lang="de-AT" sz="2800" dirty="0" err="1" smtClean="0"/>
              <a:t>the</a:t>
            </a:r>
            <a:r>
              <a:rPr lang="de-AT" sz="2800" dirty="0" smtClean="0"/>
              <a:t> national DDC </a:t>
            </a:r>
            <a:r>
              <a:rPr lang="de-AT" sz="2800" dirty="0" err="1" smtClean="0"/>
              <a:t>communities</a:t>
            </a:r>
            <a:endParaRPr lang="de-AT" sz="2800" dirty="0" smtClean="0"/>
          </a:p>
          <a:p>
            <a:r>
              <a:rPr lang="de-AT" sz="2800" dirty="0" smtClean="0"/>
              <a:t>Communication, </a:t>
            </a:r>
            <a:r>
              <a:rPr lang="de-AT" sz="2800" dirty="0" err="1" smtClean="0"/>
              <a:t>promotion</a:t>
            </a:r>
            <a:r>
              <a:rPr lang="de-AT" sz="2800" dirty="0" smtClean="0"/>
              <a:t>, </a:t>
            </a:r>
            <a:r>
              <a:rPr lang="de-AT" sz="2800" dirty="0" err="1" smtClean="0"/>
              <a:t>development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DDC in Europe</a:t>
            </a:r>
          </a:p>
          <a:p>
            <a:r>
              <a:rPr lang="de-AT" sz="2800" dirty="0" smtClean="0"/>
              <a:t>General Meeting </a:t>
            </a:r>
            <a:r>
              <a:rPr lang="de-AT" sz="2800" dirty="0" err="1" smtClean="0"/>
              <a:t>and</a:t>
            </a:r>
            <a:r>
              <a:rPr lang="de-AT" sz="2800" dirty="0" smtClean="0"/>
              <a:t> </a:t>
            </a:r>
            <a:r>
              <a:rPr lang="de-AT" sz="2800" dirty="0" err="1" smtClean="0"/>
              <a:t>symposium</a:t>
            </a:r>
            <a:r>
              <a:rPr lang="de-AT" sz="2800" dirty="0" smtClean="0"/>
              <a:t> 2014</a:t>
            </a:r>
          </a:p>
          <a:p>
            <a:pPr>
              <a:buFontTx/>
              <a:buNone/>
            </a:pPr>
            <a:endParaRPr lang="de-AT" sz="2800" dirty="0" smtClean="0"/>
          </a:p>
        </p:txBody>
      </p:sp>
      <p:sp>
        <p:nvSpPr>
          <p:cNvPr id="13316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2013, Oslo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Plans </a:t>
            </a:r>
            <a:r>
              <a:rPr lang="de-AT" dirty="0" err="1" smtClean="0"/>
              <a:t>for</a:t>
            </a:r>
            <a:r>
              <a:rPr lang="de-AT" dirty="0" smtClean="0"/>
              <a:t> 2013-2014</a:t>
            </a:r>
          </a:p>
        </p:txBody>
      </p:sp>
      <p:sp>
        <p:nvSpPr>
          <p:cNvPr id="14339" name="Inhaltsplatzhalter 2"/>
          <p:cNvSpPr>
            <a:spLocks noGrp="1"/>
          </p:cNvSpPr>
          <p:nvPr>
            <p:ph idx="1"/>
          </p:nvPr>
        </p:nvSpPr>
        <p:spPr>
          <a:xfrm>
            <a:off x="1441450" y="1800225"/>
            <a:ext cx="7010400" cy="4286250"/>
          </a:xfrm>
        </p:spPr>
        <p:txBody>
          <a:bodyPr/>
          <a:lstStyle/>
          <a:p>
            <a:pPr>
              <a:buFontTx/>
              <a:buNone/>
            </a:pPr>
            <a:r>
              <a:rPr lang="de-AT" sz="2800" smtClean="0"/>
              <a:t>Working groups</a:t>
            </a:r>
          </a:p>
          <a:p>
            <a:pPr>
              <a:buFontTx/>
              <a:buNone/>
            </a:pPr>
            <a:endParaRPr lang="de-AT" sz="2800" smtClean="0"/>
          </a:p>
          <a:p>
            <a:r>
              <a:rPr lang="de-AT" sz="2800" smtClean="0"/>
              <a:t>WG 340: European law issues</a:t>
            </a:r>
          </a:p>
          <a:p>
            <a:r>
              <a:rPr lang="de-AT" sz="2800" smtClean="0"/>
              <a:t>WG 370: Adult education, special topics</a:t>
            </a:r>
          </a:p>
          <a:p>
            <a:r>
              <a:rPr lang="de-AT" sz="2800" smtClean="0"/>
              <a:t>WG 930: Special notation to represent treatment of topics and places from archaeological viewpoint, Medieval period</a:t>
            </a:r>
          </a:p>
        </p:txBody>
      </p:sp>
      <p:sp>
        <p:nvSpPr>
          <p:cNvPr id="13316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2013, Oslo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EDUG </a:t>
            </a:r>
            <a:r>
              <a:rPr lang="de-AT" dirty="0" err="1" smtClean="0"/>
              <a:t>homepage</a:t>
            </a:r>
            <a:r>
              <a:rPr lang="de-AT" dirty="0" smtClean="0"/>
              <a:t/>
            </a:r>
            <a:br>
              <a:rPr lang="de-AT" dirty="0" smtClean="0"/>
            </a:br>
            <a:r>
              <a:rPr lang="de-AT" dirty="0" smtClean="0"/>
              <a:t> </a:t>
            </a:r>
            <a:r>
              <a:rPr lang="de-AT" sz="2000" dirty="0" smtClean="0"/>
              <a:t>http://www.slainte.org.uk/edug/ </a:t>
            </a:r>
          </a:p>
        </p:txBody>
      </p:sp>
      <p:sp>
        <p:nvSpPr>
          <p:cNvPr id="14339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2013, Oslo</a:t>
            </a:r>
            <a:endParaRPr lang="de-DE"/>
          </a:p>
        </p:txBody>
      </p:sp>
      <p:pic>
        <p:nvPicPr>
          <p:cNvPr id="1536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84438" y="1981200"/>
            <a:ext cx="4937125" cy="4114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de-AT" sz="4800" smtClean="0">
                <a:solidFill>
                  <a:schemeClr val="tx2"/>
                </a:solidFill>
              </a:rPr>
              <a:t>Thank you </a:t>
            </a:r>
          </a:p>
          <a:p>
            <a:pPr algn="ctr">
              <a:buFontTx/>
              <a:buNone/>
            </a:pPr>
            <a:r>
              <a:rPr lang="de-AT" sz="4800" smtClean="0">
                <a:solidFill>
                  <a:schemeClr val="tx2"/>
                </a:solidFill>
              </a:rPr>
              <a:t>for your attention!</a:t>
            </a:r>
          </a:p>
          <a:p>
            <a:pPr algn="ctr"/>
            <a:endParaRPr lang="de-AT" smtClean="0"/>
          </a:p>
          <a:p>
            <a:pPr algn="ctr"/>
            <a:endParaRPr lang="de-AT" smtClean="0"/>
          </a:p>
          <a:p>
            <a:pPr algn="ctr">
              <a:buFontTx/>
              <a:buNone/>
            </a:pPr>
            <a:endParaRPr lang="de-AT" smtClean="0"/>
          </a:p>
          <a:p>
            <a:pPr algn="ctr">
              <a:buFontTx/>
              <a:buNone/>
            </a:pPr>
            <a:r>
              <a:rPr lang="de-AT" smtClean="0"/>
              <a:t>karin.kleiber@onb.ac.at</a:t>
            </a:r>
          </a:p>
        </p:txBody>
      </p:sp>
      <p:sp>
        <p:nvSpPr>
          <p:cNvPr id="1536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2013, Oslo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AT" smtClean="0"/>
              <a:t>EDUG Symposium 2013, Oslo</a:t>
            </a:r>
            <a:endParaRPr lang="de-AT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de-DE" smtClean="0"/>
              <a:t>Content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6363" y="1524000"/>
            <a:ext cx="7024687" cy="432435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endParaRPr lang="de-AT" sz="2800" dirty="0" smtClean="0"/>
          </a:p>
          <a:p>
            <a:pPr>
              <a:lnSpc>
                <a:spcPct val="80000"/>
              </a:lnSpc>
            </a:pPr>
            <a:endParaRPr lang="de-AT" sz="2800" dirty="0" smtClean="0"/>
          </a:p>
          <a:p>
            <a:pPr>
              <a:lnSpc>
                <a:spcPct val="80000"/>
              </a:lnSpc>
            </a:pPr>
            <a:r>
              <a:rPr lang="de-AT" sz="2800" dirty="0" err="1" smtClean="0"/>
              <a:t>History</a:t>
            </a:r>
            <a:endParaRPr lang="de-AT" sz="2800" dirty="0" smtClean="0"/>
          </a:p>
          <a:p>
            <a:pPr>
              <a:lnSpc>
                <a:spcPct val="80000"/>
              </a:lnSpc>
            </a:pPr>
            <a:r>
              <a:rPr lang="de-AT" sz="2800" dirty="0" err="1" smtClean="0"/>
              <a:t>Structure</a:t>
            </a:r>
            <a:endParaRPr lang="de-AT" sz="2800" dirty="0" smtClean="0"/>
          </a:p>
          <a:p>
            <a:pPr>
              <a:lnSpc>
                <a:spcPct val="80000"/>
              </a:lnSpc>
            </a:pPr>
            <a:r>
              <a:rPr lang="de-AT" sz="2800" dirty="0" smtClean="0"/>
              <a:t>Members</a:t>
            </a:r>
          </a:p>
          <a:p>
            <a:pPr>
              <a:lnSpc>
                <a:spcPct val="80000"/>
              </a:lnSpc>
            </a:pPr>
            <a:r>
              <a:rPr lang="de-AT" sz="2800" dirty="0" err="1" smtClean="0"/>
              <a:t>Activities</a:t>
            </a:r>
            <a:endParaRPr lang="de-AT" sz="2800" dirty="0" smtClean="0"/>
          </a:p>
          <a:p>
            <a:pPr>
              <a:lnSpc>
                <a:spcPct val="80000"/>
              </a:lnSpc>
            </a:pPr>
            <a:r>
              <a:rPr lang="de-AT" sz="2800" dirty="0" smtClean="0"/>
              <a:t>Plans</a:t>
            </a:r>
          </a:p>
          <a:p>
            <a:pPr>
              <a:lnSpc>
                <a:spcPct val="80000"/>
              </a:lnSpc>
            </a:pPr>
            <a:endParaRPr lang="de-AT" sz="1400" dirty="0" smtClean="0"/>
          </a:p>
          <a:p>
            <a:pPr lvl="1">
              <a:lnSpc>
                <a:spcPct val="80000"/>
              </a:lnSpc>
            </a:pPr>
            <a:endParaRPr lang="de-AT" sz="1200" dirty="0" smtClean="0"/>
          </a:p>
          <a:p>
            <a:pPr lvl="4">
              <a:lnSpc>
                <a:spcPct val="80000"/>
              </a:lnSpc>
            </a:pPr>
            <a:endParaRPr lang="de-AT" sz="900" dirty="0" smtClean="0"/>
          </a:p>
          <a:p>
            <a:pPr lvl="4">
              <a:lnSpc>
                <a:spcPct val="80000"/>
              </a:lnSpc>
            </a:pPr>
            <a:endParaRPr lang="de-AT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EDUG history</a:t>
            </a: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de-AT" sz="2800" dirty="0" err="1" smtClean="0"/>
              <a:t>Around</a:t>
            </a:r>
            <a:r>
              <a:rPr lang="de-AT" sz="2800" dirty="0" smtClean="0"/>
              <a:t> 2000</a:t>
            </a:r>
          </a:p>
          <a:p>
            <a:r>
              <a:rPr lang="de-AT" sz="2800" dirty="0" smtClean="0"/>
              <a:t>French, </a:t>
            </a:r>
            <a:r>
              <a:rPr lang="de-AT" sz="2800" dirty="0" err="1" smtClean="0"/>
              <a:t>Italian</a:t>
            </a:r>
            <a:r>
              <a:rPr lang="de-AT" sz="2800" dirty="0" smtClean="0"/>
              <a:t>, German </a:t>
            </a:r>
            <a:r>
              <a:rPr lang="de-AT" sz="2800" dirty="0" err="1" smtClean="0"/>
              <a:t>translations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DDC 21 </a:t>
            </a:r>
            <a:r>
              <a:rPr lang="de-AT" sz="2800" dirty="0" err="1" smtClean="0"/>
              <a:t>and</a:t>
            </a:r>
            <a:r>
              <a:rPr lang="de-AT" sz="2800" dirty="0" smtClean="0"/>
              <a:t> 22 </a:t>
            </a:r>
            <a:r>
              <a:rPr lang="de-AT" sz="2800" dirty="0" err="1" smtClean="0"/>
              <a:t>existed</a:t>
            </a:r>
            <a:r>
              <a:rPr lang="de-AT" sz="2800" dirty="0" smtClean="0"/>
              <a:t>, </a:t>
            </a:r>
            <a:r>
              <a:rPr lang="de-AT" sz="2800" dirty="0" err="1" smtClean="0"/>
              <a:t>many</a:t>
            </a:r>
            <a:r>
              <a:rPr lang="de-AT" sz="2800" dirty="0" smtClean="0"/>
              <a:t> </a:t>
            </a:r>
            <a:r>
              <a:rPr lang="de-AT" sz="2800" dirty="0" err="1" smtClean="0"/>
              <a:t>other</a:t>
            </a:r>
            <a:r>
              <a:rPr lang="de-AT" sz="2800" dirty="0" smtClean="0"/>
              <a:t> </a:t>
            </a:r>
            <a:r>
              <a:rPr lang="de-AT" sz="2800" dirty="0" err="1" smtClean="0"/>
              <a:t>translations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other</a:t>
            </a:r>
            <a:r>
              <a:rPr lang="de-AT" sz="2800" dirty="0" smtClean="0"/>
              <a:t> </a:t>
            </a:r>
            <a:r>
              <a:rPr lang="de-AT" sz="2800" dirty="0" err="1" smtClean="0"/>
              <a:t>versions</a:t>
            </a:r>
            <a:r>
              <a:rPr lang="de-AT" sz="2800" dirty="0" smtClean="0"/>
              <a:t> </a:t>
            </a:r>
            <a:r>
              <a:rPr lang="de-AT" sz="2800" dirty="0" err="1" smtClean="0"/>
              <a:t>were</a:t>
            </a:r>
            <a:r>
              <a:rPr lang="de-AT" sz="2800" dirty="0" smtClean="0"/>
              <a:t> in </a:t>
            </a:r>
            <a:r>
              <a:rPr lang="de-AT" sz="2800" dirty="0" err="1" smtClean="0"/>
              <a:t>use</a:t>
            </a:r>
            <a:r>
              <a:rPr lang="de-AT" sz="2800" dirty="0" smtClean="0"/>
              <a:t> in Europe</a:t>
            </a:r>
          </a:p>
          <a:p>
            <a:r>
              <a:rPr lang="de-AT" sz="2800" dirty="0" smtClean="0"/>
              <a:t>More </a:t>
            </a:r>
            <a:r>
              <a:rPr lang="de-AT" sz="2800" dirty="0" err="1" smtClean="0"/>
              <a:t>and</a:t>
            </a:r>
            <a:r>
              <a:rPr lang="de-AT" sz="2800" dirty="0" smtClean="0"/>
              <a:t> </a:t>
            </a:r>
            <a:r>
              <a:rPr lang="de-AT" sz="2800" dirty="0" err="1" smtClean="0"/>
              <a:t>more</a:t>
            </a:r>
            <a:r>
              <a:rPr lang="de-AT" sz="2800" dirty="0" smtClean="0"/>
              <a:t> </a:t>
            </a:r>
            <a:r>
              <a:rPr lang="de-AT" sz="2800" dirty="0" err="1" smtClean="0"/>
              <a:t>Europen</a:t>
            </a:r>
            <a:r>
              <a:rPr lang="de-AT" sz="2800" dirty="0" smtClean="0"/>
              <a:t> </a:t>
            </a:r>
            <a:r>
              <a:rPr lang="de-AT" sz="2800" dirty="0" err="1" smtClean="0"/>
              <a:t>libraries</a:t>
            </a:r>
            <a:r>
              <a:rPr lang="de-AT" sz="2800" dirty="0" smtClean="0"/>
              <a:t> </a:t>
            </a:r>
            <a:r>
              <a:rPr lang="de-AT" sz="2800" dirty="0" err="1" smtClean="0"/>
              <a:t>adopted</a:t>
            </a:r>
            <a:r>
              <a:rPr lang="de-AT" sz="2800" dirty="0" smtClean="0"/>
              <a:t> </a:t>
            </a:r>
            <a:r>
              <a:rPr lang="de-AT" sz="2800" dirty="0" err="1" smtClean="0"/>
              <a:t>the</a:t>
            </a:r>
            <a:r>
              <a:rPr lang="de-AT" sz="2800" dirty="0" smtClean="0"/>
              <a:t> DDC</a:t>
            </a:r>
          </a:p>
          <a:p>
            <a:r>
              <a:rPr lang="de-AT" sz="2800" dirty="0" smtClean="0"/>
              <a:t>Need </a:t>
            </a:r>
            <a:r>
              <a:rPr lang="de-AT" sz="2800" dirty="0" err="1" smtClean="0"/>
              <a:t>to</a:t>
            </a:r>
            <a:r>
              <a:rPr lang="de-AT" sz="2800" dirty="0" smtClean="0"/>
              <a:t> </a:t>
            </a:r>
            <a:r>
              <a:rPr lang="de-AT" sz="2800" dirty="0" err="1" smtClean="0"/>
              <a:t>share</a:t>
            </a:r>
            <a:r>
              <a:rPr lang="de-AT" sz="2800" dirty="0" smtClean="0"/>
              <a:t> </a:t>
            </a:r>
            <a:r>
              <a:rPr lang="de-AT" sz="2800" dirty="0" err="1" smtClean="0"/>
              <a:t>experience</a:t>
            </a:r>
            <a:r>
              <a:rPr lang="de-AT" sz="2800" dirty="0" smtClean="0"/>
              <a:t> </a:t>
            </a:r>
            <a:r>
              <a:rPr lang="de-AT" sz="2800" dirty="0" err="1" smtClean="0"/>
              <a:t>and</a:t>
            </a:r>
            <a:r>
              <a:rPr lang="de-AT" sz="2800" dirty="0" smtClean="0"/>
              <a:t> </a:t>
            </a:r>
            <a:r>
              <a:rPr lang="de-AT" sz="2800" dirty="0" err="1" smtClean="0"/>
              <a:t>to</a:t>
            </a:r>
            <a:r>
              <a:rPr lang="de-AT" sz="2800" dirty="0" smtClean="0"/>
              <a:t> </a:t>
            </a:r>
            <a:r>
              <a:rPr lang="de-AT" sz="2800" dirty="0" err="1" smtClean="0"/>
              <a:t>cooperate</a:t>
            </a:r>
            <a:endParaRPr lang="de-AT" sz="2800" dirty="0" smtClean="0"/>
          </a:p>
          <a:p>
            <a:pPr lvl="1"/>
            <a:endParaRPr lang="de-AT" dirty="0" smtClean="0"/>
          </a:p>
        </p:txBody>
      </p:sp>
      <p:sp>
        <p:nvSpPr>
          <p:cNvPr id="512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AT" dirty="0" smtClean="0"/>
              <a:t>EDUG Symposium 2013, Oslo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EDUG history</a:t>
            </a: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de-AT" sz="2800" dirty="0" smtClean="0"/>
              <a:t>In 2007 EDUG was </a:t>
            </a:r>
            <a:r>
              <a:rPr lang="de-AT" sz="2800" dirty="0" err="1" smtClean="0"/>
              <a:t>established</a:t>
            </a:r>
            <a:r>
              <a:rPr lang="de-AT" sz="2800" dirty="0" smtClean="0"/>
              <a:t> </a:t>
            </a:r>
            <a:r>
              <a:rPr lang="de-AT" sz="2800" dirty="0" err="1" smtClean="0"/>
              <a:t>to</a:t>
            </a:r>
            <a:endParaRPr lang="de-AT" sz="2800" dirty="0" smtClean="0"/>
          </a:p>
          <a:p>
            <a:r>
              <a:rPr lang="de-AT" sz="2800" dirty="0" smtClean="0"/>
              <a:t>promote professional </a:t>
            </a:r>
            <a:r>
              <a:rPr lang="de-AT" sz="2800" dirty="0" err="1" smtClean="0"/>
              <a:t>interests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European DDC </a:t>
            </a:r>
            <a:r>
              <a:rPr lang="de-AT" sz="2800" dirty="0" err="1" smtClean="0"/>
              <a:t>users</a:t>
            </a:r>
            <a:endParaRPr lang="de-AT" sz="2800" dirty="0" smtClean="0"/>
          </a:p>
          <a:p>
            <a:r>
              <a:rPr lang="de-AT" sz="2800" dirty="0" err="1" smtClean="0"/>
              <a:t>encourage</a:t>
            </a:r>
            <a:r>
              <a:rPr lang="de-AT" sz="2800" dirty="0" smtClean="0"/>
              <a:t> </a:t>
            </a:r>
            <a:r>
              <a:rPr lang="de-AT" sz="2800" dirty="0" err="1" smtClean="0"/>
              <a:t>the</a:t>
            </a:r>
            <a:r>
              <a:rPr lang="de-AT" sz="2800" dirty="0" smtClean="0"/>
              <a:t> </a:t>
            </a:r>
            <a:r>
              <a:rPr lang="de-AT" sz="2800" dirty="0" err="1" smtClean="0"/>
              <a:t>development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techniques</a:t>
            </a:r>
            <a:r>
              <a:rPr lang="de-AT" sz="2800" dirty="0" smtClean="0"/>
              <a:t>, </a:t>
            </a:r>
            <a:r>
              <a:rPr lang="de-AT" sz="2800" dirty="0" err="1" smtClean="0"/>
              <a:t>applications</a:t>
            </a:r>
            <a:r>
              <a:rPr lang="de-AT" sz="2800" dirty="0" smtClean="0"/>
              <a:t> </a:t>
            </a:r>
            <a:r>
              <a:rPr lang="de-AT" sz="2800" dirty="0" err="1" smtClean="0"/>
              <a:t>and</a:t>
            </a:r>
            <a:r>
              <a:rPr lang="de-AT" sz="2800" dirty="0" smtClean="0"/>
              <a:t> </a:t>
            </a:r>
            <a:r>
              <a:rPr lang="de-AT" sz="2800" dirty="0" err="1" smtClean="0"/>
              <a:t>documentation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translations</a:t>
            </a:r>
            <a:endParaRPr lang="de-AT" sz="2800" dirty="0" smtClean="0"/>
          </a:p>
          <a:p>
            <a:r>
              <a:rPr lang="de-AT" sz="2800" dirty="0" err="1" smtClean="0"/>
              <a:t>coordinate</a:t>
            </a:r>
            <a:r>
              <a:rPr lang="de-AT" sz="2800" dirty="0" smtClean="0"/>
              <a:t> </a:t>
            </a:r>
            <a:r>
              <a:rPr lang="de-AT" sz="2800" dirty="0" err="1" smtClean="0"/>
              <a:t>proposals</a:t>
            </a:r>
            <a:r>
              <a:rPr lang="de-AT" sz="2800" dirty="0" smtClean="0"/>
              <a:t>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the</a:t>
            </a:r>
            <a:r>
              <a:rPr lang="de-AT" sz="2800" dirty="0" smtClean="0"/>
              <a:t> DDC </a:t>
            </a:r>
            <a:r>
              <a:rPr lang="de-AT" sz="2800" dirty="0" err="1" smtClean="0"/>
              <a:t>according</a:t>
            </a:r>
            <a:r>
              <a:rPr lang="de-AT" sz="2800" dirty="0" smtClean="0"/>
              <a:t> </a:t>
            </a:r>
            <a:r>
              <a:rPr lang="de-AT" sz="2800" dirty="0" err="1" smtClean="0"/>
              <a:t>to</a:t>
            </a:r>
            <a:r>
              <a:rPr lang="de-AT" sz="2800" dirty="0" smtClean="0"/>
              <a:t> European </a:t>
            </a:r>
            <a:r>
              <a:rPr lang="de-AT" sz="2800" dirty="0" err="1" smtClean="0"/>
              <a:t>interests</a:t>
            </a:r>
            <a:endParaRPr lang="de-AT" sz="2800" dirty="0" smtClean="0"/>
          </a:p>
          <a:p>
            <a:pPr lvl="1"/>
            <a:endParaRPr lang="de-AT" dirty="0" smtClean="0"/>
          </a:p>
        </p:txBody>
      </p:sp>
      <p:sp>
        <p:nvSpPr>
          <p:cNvPr id="512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EDUG history</a:t>
            </a:r>
          </a:p>
        </p:txBody>
      </p:sp>
      <p:sp>
        <p:nvSpPr>
          <p:cNvPr id="512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AT" smtClean="0"/>
              <a:t>EDUG Symposium 2013, Oslo</a:t>
            </a:r>
            <a:endParaRPr lang="de-AT"/>
          </a:p>
        </p:txBody>
      </p:sp>
      <p:pic>
        <p:nvPicPr>
          <p:cNvPr id="1026" name="Picture 2" descr="Blank Digital Map of Europ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65910" y="465136"/>
            <a:ext cx="6705600" cy="5364480"/>
          </a:xfrm>
          <a:prstGeom prst="rect">
            <a:avLst/>
          </a:prstGeom>
          <a:solidFill>
            <a:srgbClr val="FF0000"/>
          </a:solidFill>
        </p:spPr>
      </p:pic>
      <p:pic>
        <p:nvPicPr>
          <p:cNvPr id="13314" name="Picture 2" descr="http://www.sozialer-investor.de/themes/johanniter/images/johanniter/karte_fahne_ol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575" y="-136525"/>
            <a:ext cx="200025" cy="295275"/>
          </a:xfrm>
          <a:prstGeom prst="rect">
            <a:avLst/>
          </a:prstGeom>
          <a:noFill/>
        </p:spPr>
      </p:pic>
      <p:pic>
        <p:nvPicPr>
          <p:cNvPr id="13316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79726" y="2806700"/>
            <a:ext cx="263524" cy="276761"/>
          </a:xfrm>
          <a:prstGeom prst="rect">
            <a:avLst/>
          </a:prstGeom>
          <a:noFill/>
        </p:spPr>
      </p:pic>
      <p:pic>
        <p:nvPicPr>
          <p:cNvPr id="7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5576" y="1606550"/>
            <a:ext cx="263524" cy="276761"/>
          </a:xfrm>
          <a:prstGeom prst="rect">
            <a:avLst/>
          </a:prstGeom>
          <a:noFill/>
        </p:spPr>
      </p:pic>
      <p:pic>
        <p:nvPicPr>
          <p:cNvPr id="8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79851" y="3206750"/>
            <a:ext cx="263524" cy="276761"/>
          </a:xfrm>
          <a:prstGeom prst="rect">
            <a:avLst/>
          </a:prstGeom>
          <a:noFill/>
        </p:spPr>
      </p:pic>
      <p:pic>
        <p:nvPicPr>
          <p:cNvPr id="9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46401" y="3787775"/>
            <a:ext cx="263524" cy="276761"/>
          </a:xfrm>
          <a:prstGeom prst="rect">
            <a:avLst/>
          </a:prstGeom>
          <a:noFill/>
        </p:spPr>
      </p:pic>
      <p:pic>
        <p:nvPicPr>
          <p:cNvPr id="10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98876" y="3835400"/>
            <a:ext cx="263524" cy="276761"/>
          </a:xfrm>
          <a:prstGeom prst="rect">
            <a:avLst/>
          </a:prstGeom>
          <a:noFill/>
        </p:spPr>
      </p:pic>
      <p:pic>
        <p:nvPicPr>
          <p:cNvPr id="11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89451" y="3711575"/>
            <a:ext cx="263524" cy="276761"/>
          </a:xfrm>
          <a:prstGeom prst="rect">
            <a:avLst/>
          </a:prstGeom>
          <a:noFill/>
        </p:spPr>
      </p:pic>
      <p:pic>
        <p:nvPicPr>
          <p:cNvPr id="12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13201" y="4149725"/>
            <a:ext cx="263524" cy="276761"/>
          </a:xfrm>
          <a:prstGeom prst="rect">
            <a:avLst/>
          </a:prstGeom>
          <a:noFill/>
        </p:spPr>
      </p:pic>
      <p:pic>
        <p:nvPicPr>
          <p:cNvPr id="13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8501" y="1787525"/>
            <a:ext cx="263524" cy="276761"/>
          </a:xfrm>
          <a:prstGeom prst="rect">
            <a:avLst/>
          </a:prstGeom>
          <a:noFill/>
        </p:spPr>
      </p:pic>
      <p:pic>
        <p:nvPicPr>
          <p:cNvPr id="14" name="Picture 4" descr="http://t1.gstatic.com/images?q=tbn:ANd9GcTmwoDorESWsgSmkiBIqLh2qTxUTpAoj1qij8WkT5637EJnPoTY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93950" y="901701"/>
            <a:ext cx="253999" cy="2667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EDUG structure</a:t>
            </a:r>
          </a:p>
        </p:txBody>
      </p:sp>
      <p:sp>
        <p:nvSpPr>
          <p:cNvPr id="6147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sz="2800" dirty="0" smtClean="0"/>
              <a:t>EDUG </a:t>
            </a:r>
            <a:r>
              <a:rPr lang="de-AT" sz="2800" dirty="0" err="1" smtClean="0"/>
              <a:t>is</a:t>
            </a:r>
            <a:r>
              <a:rPr lang="de-AT" sz="2800" dirty="0" smtClean="0"/>
              <a:t> </a:t>
            </a:r>
            <a:r>
              <a:rPr lang="de-AT" sz="2800" dirty="0" err="1" smtClean="0"/>
              <a:t>governed</a:t>
            </a:r>
            <a:r>
              <a:rPr lang="de-AT" sz="2800" dirty="0" smtClean="0"/>
              <a:t> </a:t>
            </a:r>
            <a:r>
              <a:rPr lang="de-AT" sz="2800" dirty="0" err="1" smtClean="0"/>
              <a:t>by</a:t>
            </a:r>
            <a:r>
              <a:rPr lang="de-AT" sz="2800" dirty="0" smtClean="0"/>
              <a:t> a </a:t>
            </a:r>
            <a:r>
              <a:rPr lang="de-AT" sz="2800" dirty="0" err="1" smtClean="0"/>
              <a:t>cooperation</a:t>
            </a:r>
            <a:r>
              <a:rPr lang="de-AT" sz="2800" dirty="0" smtClean="0"/>
              <a:t> </a:t>
            </a:r>
            <a:r>
              <a:rPr lang="de-AT" sz="2800" dirty="0" err="1" smtClean="0"/>
              <a:t>agreement</a:t>
            </a:r>
            <a:r>
              <a:rPr lang="de-AT" sz="2800" dirty="0" smtClean="0"/>
              <a:t> (</a:t>
            </a:r>
            <a:r>
              <a:rPr lang="de-AT" sz="2800" dirty="0" err="1" smtClean="0"/>
              <a:t>Bylaws</a:t>
            </a:r>
            <a:r>
              <a:rPr lang="de-AT" sz="2800" dirty="0" smtClean="0"/>
              <a:t>)</a:t>
            </a:r>
          </a:p>
          <a:p>
            <a:r>
              <a:rPr lang="de-AT" sz="2800" dirty="0" smtClean="0"/>
              <a:t>a General Meeting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members</a:t>
            </a:r>
            <a:r>
              <a:rPr lang="de-AT" sz="2800" dirty="0" smtClean="0"/>
              <a:t> </a:t>
            </a:r>
            <a:r>
              <a:rPr lang="de-AT" sz="2800" dirty="0" err="1" smtClean="0"/>
              <a:t>is</a:t>
            </a:r>
            <a:r>
              <a:rPr lang="de-AT" sz="2800" dirty="0" smtClean="0"/>
              <a:t> </a:t>
            </a:r>
            <a:r>
              <a:rPr lang="de-AT" sz="2800" dirty="0" err="1" smtClean="0"/>
              <a:t>held</a:t>
            </a:r>
            <a:r>
              <a:rPr lang="de-AT" sz="2800" dirty="0" smtClean="0"/>
              <a:t> </a:t>
            </a:r>
            <a:r>
              <a:rPr lang="de-AT" sz="2800" dirty="0" err="1" smtClean="0"/>
              <a:t>at</a:t>
            </a:r>
            <a:r>
              <a:rPr lang="de-AT" sz="2800" dirty="0" smtClean="0"/>
              <a:t> least </a:t>
            </a:r>
            <a:r>
              <a:rPr lang="de-AT" sz="2800" dirty="0" err="1" smtClean="0"/>
              <a:t>once</a:t>
            </a:r>
            <a:r>
              <a:rPr lang="de-AT" sz="2800" dirty="0" smtClean="0"/>
              <a:t> a </a:t>
            </a:r>
            <a:r>
              <a:rPr lang="de-AT" sz="2800" dirty="0" err="1" smtClean="0"/>
              <a:t>year</a:t>
            </a:r>
            <a:endParaRPr lang="de-AT" sz="2800" dirty="0" smtClean="0"/>
          </a:p>
          <a:p>
            <a:r>
              <a:rPr lang="de-AT" sz="2800" dirty="0" smtClean="0"/>
              <a:t>an Executive </a:t>
            </a:r>
            <a:r>
              <a:rPr lang="de-AT" sz="2800" dirty="0" err="1" smtClean="0"/>
              <a:t>Committee</a:t>
            </a:r>
            <a:r>
              <a:rPr lang="de-AT" sz="2800" dirty="0" smtClean="0"/>
              <a:t> </a:t>
            </a:r>
            <a:r>
              <a:rPr lang="de-AT" sz="2800" dirty="0" err="1" smtClean="0"/>
              <a:t>is</a:t>
            </a:r>
            <a:r>
              <a:rPr lang="de-AT" sz="2800" dirty="0" smtClean="0"/>
              <a:t> </a:t>
            </a:r>
            <a:r>
              <a:rPr lang="de-AT" sz="2800" dirty="0" err="1" smtClean="0"/>
              <a:t>elected</a:t>
            </a:r>
            <a:r>
              <a:rPr lang="de-AT" sz="2800" dirty="0" smtClean="0"/>
              <a:t> </a:t>
            </a:r>
            <a:r>
              <a:rPr lang="de-AT" sz="2800" dirty="0" err="1" smtClean="0"/>
              <a:t>every</a:t>
            </a:r>
            <a:r>
              <a:rPr lang="de-AT" sz="2800" dirty="0" smtClean="0"/>
              <a:t> </a:t>
            </a:r>
            <a:r>
              <a:rPr lang="de-AT" sz="2800" dirty="0" err="1" smtClean="0"/>
              <a:t>other</a:t>
            </a:r>
            <a:r>
              <a:rPr lang="de-AT" sz="2800" dirty="0" smtClean="0"/>
              <a:t> </a:t>
            </a:r>
            <a:r>
              <a:rPr lang="de-AT" sz="2800" dirty="0" err="1" smtClean="0"/>
              <a:t>year</a:t>
            </a:r>
            <a:endParaRPr lang="de-AT" sz="2800" dirty="0" smtClean="0"/>
          </a:p>
          <a:p>
            <a:pPr lvl="1"/>
            <a:r>
              <a:rPr lang="de-AT" sz="2400" dirty="0" err="1" smtClean="0"/>
              <a:t>Chair</a:t>
            </a:r>
            <a:r>
              <a:rPr lang="de-AT" sz="2400" dirty="0" smtClean="0"/>
              <a:t>: Karin Kleiber (ÖNB)</a:t>
            </a:r>
          </a:p>
          <a:p>
            <a:pPr lvl="1"/>
            <a:r>
              <a:rPr lang="de-AT" sz="2400" dirty="0" err="1" smtClean="0"/>
              <a:t>Vice-Chair</a:t>
            </a:r>
            <a:r>
              <a:rPr lang="de-AT" sz="2400" dirty="0" smtClean="0"/>
              <a:t>: Heidrun Alex (DNB)</a:t>
            </a:r>
          </a:p>
          <a:p>
            <a:pPr lvl="1"/>
            <a:r>
              <a:rPr lang="de-AT" sz="2400" dirty="0" err="1" smtClean="0"/>
              <a:t>Secretary</a:t>
            </a:r>
            <a:r>
              <a:rPr lang="de-AT" sz="2400" dirty="0" smtClean="0"/>
              <a:t>: Caroline Kent (BL)</a:t>
            </a:r>
          </a:p>
        </p:txBody>
      </p:sp>
      <p:sp>
        <p:nvSpPr>
          <p:cNvPr id="614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2013, Oslo</a:t>
            </a:r>
            <a:endParaRPr lang="de-DE"/>
          </a:p>
        </p:txBody>
      </p:sp>
      <p:pic>
        <p:nvPicPr>
          <p:cNvPr id="1026" name="Picture 2" descr="C:\Users\onb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5703">
            <a:off x="1960728" y="218364"/>
            <a:ext cx="4781266" cy="6542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nb\Desktop\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37743">
            <a:off x="2271105" y="414326"/>
            <a:ext cx="4654537" cy="6405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onb\Desktop\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853" y="216915"/>
            <a:ext cx="4681039" cy="6476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mtClean="0"/>
              <a:t>EDUG structure (continued)</a:t>
            </a:r>
          </a:p>
        </p:txBody>
      </p:sp>
      <p:sp>
        <p:nvSpPr>
          <p:cNvPr id="7171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Membership </a:t>
            </a:r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/>
              <a:t>free</a:t>
            </a:r>
            <a:endParaRPr lang="de-AT" dirty="0" smtClean="0"/>
          </a:p>
          <a:p>
            <a:r>
              <a:rPr lang="de-AT" dirty="0" err="1" smtClean="0"/>
              <a:t>Two</a:t>
            </a:r>
            <a:r>
              <a:rPr lang="de-AT" dirty="0" smtClean="0"/>
              <a:t> </a:t>
            </a:r>
            <a:r>
              <a:rPr lang="de-AT" dirty="0" err="1" smtClean="0"/>
              <a:t>categories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members</a:t>
            </a:r>
            <a:r>
              <a:rPr lang="de-AT" dirty="0" smtClean="0"/>
              <a:t>:</a:t>
            </a:r>
          </a:p>
          <a:p>
            <a:pPr lvl="1"/>
            <a:r>
              <a:rPr lang="de-AT" dirty="0" err="1" smtClean="0"/>
              <a:t>Institutional</a:t>
            </a:r>
            <a:r>
              <a:rPr lang="de-AT" dirty="0" smtClean="0"/>
              <a:t> </a:t>
            </a:r>
            <a:r>
              <a:rPr lang="de-AT" dirty="0" err="1" smtClean="0"/>
              <a:t>members</a:t>
            </a:r>
            <a:endParaRPr lang="de-AT" dirty="0" smtClean="0"/>
          </a:p>
          <a:p>
            <a:pPr lvl="1"/>
            <a:r>
              <a:rPr lang="de-AT" dirty="0" err="1" smtClean="0"/>
              <a:t>Affiliated</a:t>
            </a:r>
            <a:r>
              <a:rPr lang="de-AT" dirty="0" smtClean="0"/>
              <a:t> </a:t>
            </a:r>
            <a:r>
              <a:rPr lang="de-AT" dirty="0" err="1" smtClean="0"/>
              <a:t>members</a:t>
            </a:r>
            <a:endParaRPr lang="de-AT" dirty="0" smtClean="0"/>
          </a:p>
        </p:txBody>
      </p:sp>
      <p:sp>
        <p:nvSpPr>
          <p:cNvPr id="717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2013, Oslo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Institutional</a:t>
            </a:r>
            <a:r>
              <a:rPr lang="de-AT" dirty="0" smtClean="0"/>
              <a:t> </a:t>
            </a:r>
            <a:r>
              <a:rPr lang="de-AT" dirty="0" err="1" smtClean="0"/>
              <a:t>members</a:t>
            </a:r>
            <a:r>
              <a:rPr lang="de-AT" dirty="0" smtClean="0"/>
              <a:t> 2013</a:t>
            </a:r>
          </a:p>
        </p:txBody>
      </p:sp>
      <p:sp>
        <p:nvSpPr>
          <p:cNvPr id="8195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sz="2800" dirty="0" err="1" smtClean="0"/>
              <a:t>Biblioteca</a:t>
            </a:r>
            <a:r>
              <a:rPr lang="de-AT" sz="2800" dirty="0" smtClean="0"/>
              <a:t> </a:t>
            </a:r>
            <a:r>
              <a:rPr lang="de-AT" sz="2800" dirty="0" err="1" smtClean="0"/>
              <a:t>nazionale</a:t>
            </a:r>
            <a:r>
              <a:rPr lang="de-AT" sz="2800" dirty="0" smtClean="0"/>
              <a:t> </a:t>
            </a:r>
            <a:r>
              <a:rPr lang="de-AT" sz="2800" dirty="0" err="1" smtClean="0"/>
              <a:t>centrale</a:t>
            </a:r>
            <a:r>
              <a:rPr lang="de-AT" sz="2800" dirty="0" smtClean="0"/>
              <a:t> di Firenze</a:t>
            </a:r>
          </a:p>
          <a:p>
            <a:r>
              <a:rPr lang="de-AT" sz="2800" dirty="0" err="1" smtClean="0"/>
              <a:t>Bibliothèque</a:t>
            </a:r>
            <a:r>
              <a:rPr lang="de-AT" sz="2800" dirty="0" smtClean="0"/>
              <a:t> nationale de France</a:t>
            </a:r>
          </a:p>
          <a:p>
            <a:r>
              <a:rPr lang="de-AT" sz="2800" dirty="0" smtClean="0"/>
              <a:t>Britisch Library</a:t>
            </a:r>
          </a:p>
          <a:p>
            <a:r>
              <a:rPr lang="de-AT" sz="2800" dirty="0" smtClean="0"/>
              <a:t>Deutsche Nationalbibliothek</a:t>
            </a:r>
          </a:p>
          <a:p>
            <a:r>
              <a:rPr lang="de-AT" sz="2800" dirty="0" smtClean="0"/>
              <a:t>National Library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Norway</a:t>
            </a:r>
            <a:endParaRPr lang="de-AT" sz="2800" dirty="0" smtClean="0"/>
          </a:p>
          <a:p>
            <a:r>
              <a:rPr lang="de-AT" sz="2800" dirty="0" smtClean="0"/>
              <a:t>National Library </a:t>
            </a:r>
            <a:r>
              <a:rPr lang="de-AT" sz="2800" dirty="0" err="1" smtClean="0"/>
              <a:t>of</a:t>
            </a:r>
            <a:r>
              <a:rPr lang="de-AT" sz="2800" dirty="0" smtClean="0"/>
              <a:t> </a:t>
            </a:r>
            <a:r>
              <a:rPr lang="de-AT" sz="2800" dirty="0" err="1" smtClean="0"/>
              <a:t>Sweden</a:t>
            </a:r>
            <a:endParaRPr lang="de-AT" sz="2800" dirty="0" smtClean="0"/>
          </a:p>
          <a:p>
            <a:r>
              <a:rPr lang="de-AT" sz="2800" dirty="0" err="1" smtClean="0"/>
              <a:t>Oesterreichische</a:t>
            </a:r>
            <a:r>
              <a:rPr lang="de-AT" sz="2800" dirty="0" smtClean="0"/>
              <a:t> Nationalbibliothek</a:t>
            </a:r>
          </a:p>
          <a:p>
            <a:r>
              <a:rPr lang="de-AT" sz="2800" dirty="0" smtClean="0"/>
              <a:t>Schweizerische Nationalbibliothek</a:t>
            </a:r>
          </a:p>
          <a:p>
            <a:endParaRPr lang="de-AT" dirty="0" smtClean="0"/>
          </a:p>
        </p:txBody>
      </p:sp>
      <p:sp>
        <p:nvSpPr>
          <p:cNvPr id="8196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2013, Oslo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>
          <a:xfrm>
            <a:off x="1438275" y="466725"/>
            <a:ext cx="6962775" cy="942975"/>
          </a:xfrm>
        </p:spPr>
        <p:txBody>
          <a:bodyPr/>
          <a:lstStyle/>
          <a:p>
            <a:r>
              <a:rPr lang="de-AT" dirty="0" err="1" smtClean="0"/>
              <a:t>Affiliated</a:t>
            </a:r>
            <a:r>
              <a:rPr lang="de-AT" dirty="0" smtClean="0"/>
              <a:t> </a:t>
            </a:r>
            <a:r>
              <a:rPr lang="de-AT" dirty="0" err="1" smtClean="0"/>
              <a:t>members</a:t>
            </a:r>
            <a:r>
              <a:rPr lang="de-AT" dirty="0" smtClean="0"/>
              <a:t> 2013</a:t>
            </a:r>
          </a:p>
        </p:txBody>
      </p:sp>
      <p:sp>
        <p:nvSpPr>
          <p:cNvPr id="9219" name="Inhaltsplatzhalter 2"/>
          <p:cNvSpPr>
            <a:spLocks noGrp="1"/>
          </p:cNvSpPr>
          <p:nvPr>
            <p:ph idx="1"/>
          </p:nvPr>
        </p:nvSpPr>
        <p:spPr>
          <a:xfrm>
            <a:off x="1647825" y="1304925"/>
            <a:ext cx="7010400" cy="4781550"/>
          </a:xfrm>
        </p:spPr>
        <p:txBody>
          <a:bodyPr/>
          <a:lstStyle/>
          <a:p>
            <a:r>
              <a:rPr lang="de-AT" sz="2000" dirty="0" smtClean="0"/>
              <a:t>Bibliotheks- und Archivwesen der Universität Wien (Austria)</a:t>
            </a:r>
          </a:p>
          <a:p>
            <a:r>
              <a:rPr lang="de-AT" sz="2000" dirty="0" smtClean="0"/>
              <a:t>KHT Library (</a:t>
            </a:r>
            <a:r>
              <a:rPr lang="de-AT" sz="2000" dirty="0" err="1" smtClean="0"/>
              <a:t>Sweden</a:t>
            </a:r>
            <a:r>
              <a:rPr lang="de-AT" sz="2000" dirty="0" smtClean="0"/>
              <a:t>)</a:t>
            </a:r>
          </a:p>
          <a:p>
            <a:r>
              <a:rPr lang="de-AT" sz="2000" dirty="0" smtClean="0"/>
              <a:t>Linköping University Library (</a:t>
            </a:r>
            <a:r>
              <a:rPr lang="de-AT" sz="2000" dirty="0" err="1" smtClean="0"/>
              <a:t>Sweden</a:t>
            </a:r>
            <a:r>
              <a:rPr lang="de-AT" sz="2000" dirty="0" smtClean="0"/>
              <a:t>)</a:t>
            </a:r>
          </a:p>
          <a:p>
            <a:r>
              <a:rPr lang="de-AT" sz="2000" dirty="0" err="1" smtClean="0"/>
              <a:t>Menntaskolinn</a:t>
            </a:r>
            <a:r>
              <a:rPr lang="de-AT" sz="2000" dirty="0" smtClean="0"/>
              <a:t> </a:t>
            </a:r>
            <a:r>
              <a:rPr lang="de-AT" sz="2000" dirty="0" err="1" smtClean="0"/>
              <a:t>vid</a:t>
            </a:r>
            <a:r>
              <a:rPr lang="de-AT" sz="2000" dirty="0" smtClean="0"/>
              <a:t> Sund Library, Reykjavik (</a:t>
            </a:r>
            <a:r>
              <a:rPr lang="de-AT" sz="2000" dirty="0" err="1" smtClean="0"/>
              <a:t>Iceland</a:t>
            </a:r>
            <a:r>
              <a:rPr lang="de-AT" sz="2000" dirty="0" smtClean="0"/>
              <a:t>)</a:t>
            </a:r>
          </a:p>
          <a:p>
            <a:r>
              <a:rPr lang="de-AT" sz="2000" dirty="0" err="1" smtClean="0"/>
              <a:t>Oberoesterreichische</a:t>
            </a:r>
            <a:r>
              <a:rPr lang="de-AT" sz="2000" dirty="0" smtClean="0"/>
              <a:t> Landesbibliothek (Austria)</a:t>
            </a:r>
          </a:p>
          <a:p>
            <a:r>
              <a:rPr lang="de-AT" sz="2000" dirty="0" smtClean="0"/>
              <a:t>OCLC EMEA B.V (</a:t>
            </a:r>
            <a:r>
              <a:rPr lang="de-AT" sz="2000" dirty="0" err="1" smtClean="0"/>
              <a:t>Netherlands</a:t>
            </a:r>
            <a:r>
              <a:rPr lang="de-AT" sz="2000" dirty="0" smtClean="0"/>
              <a:t>)</a:t>
            </a:r>
          </a:p>
          <a:p>
            <a:r>
              <a:rPr lang="de-AT" sz="2000" dirty="0" err="1" smtClean="0"/>
              <a:t>Scottish</a:t>
            </a:r>
            <a:r>
              <a:rPr lang="de-AT" sz="2000" dirty="0" smtClean="0"/>
              <a:t> Library </a:t>
            </a:r>
            <a:r>
              <a:rPr lang="de-AT" sz="2000" dirty="0" err="1" smtClean="0"/>
              <a:t>and</a:t>
            </a:r>
            <a:r>
              <a:rPr lang="de-AT" sz="2000" dirty="0" smtClean="0"/>
              <a:t> Information Council (Great </a:t>
            </a:r>
            <a:r>
              <a:rPr lang="de-AT" sz="2000" dirty="0" err="1" smtClean="0"/>
              <a:t>Britain</a:t>
            </a:r>
            <a:r>
              <a:rPr lang="de-AT" sz="2000" dirty="0" smtClean="0"/>
              <a:t>)</a:t>
            </a:r>
          </a:p>
          <a:p>
            <a:r>
              <a:rPr lang="de-AT" sz="2000" dirty="0" smtClean="0"/>
              <a:t>Stockholm University Library (</a:t>
            </a:r>
            <a:r>
              <a:rPr lang="de-AT" sz="2000" dirty="0" err="1" smtClean="0"/>
              <a:t>Sweden</a:t>
            </a:r>
            <a:r>
              <a:rPr lang="de-AT" sz="2000" dirty="0" smtClean="0"/>
              <a:t>)</a:t>
            </a:r>
          </a:p>
          <a:p>
            <a:r>
              <a:rPr lang="de-AT" sz="2000" dirty="0" err="1" smtClean="0"/>
              <a:t>Umea</a:t>
            </a:r>
            <a:r>
              <a:rPr lang="de-AT" sz="2000" dirty="0" smtClean="0"/>
              <a:t> University Library (</a:t>
            </a:r>
            <a:r>
              <a:rPr lang="de-AT" sz="2000" dirty="0" err="1" smtClean="0"/>
              <a:t>Sweden</a:t>
            </a:r>
            <a:r>
              <a:rPr lang="de-AT" sz="2000" dirty="0" smtClean="0"/>
              <a:t>)</a:t>
            </a:r>
          </a:p>
          <a:p>
            <a:r>
              <a:rPr lang="de-AT" sz="2000" dirty="0" err="1" smtClean="0"/>
              <a:t>Université</a:t>
            </a:r>
            <a:r>
              <a:rPr lang="de-AT" sz="2000" dirty="0" smtClean="0"/>
              <a:t> de la Méditerranée (France)</a:t>
            </a:r>
          </a:p>
          <a:p>
            <a:r>
              <a:rPr lang="de-AT" sz="2000" dirty="0" smtClean="0"/>
              <a:t>University </a:t>
            </a:r>
            <a:r>
              <a:rPr lang="de-AT" sz="2000" dirty="0" err="1" smtClean="0"/>
              <a:t>of</a:t>
            </a:r>
            <a:r>
              <a:rPr lang="de-AT" sz="2000" dirty="0" smtClean="0"/>
              <a:t> Oslo Library (</a:t>
            </a:r>
            <a:r>
              <a:rPr lang="de-AT" sz="2000" dirty="0" err="1" smtClean="0"/>
              <a:t>Norway</a:t>
            </a:r>
            <a:r>
              <a:rPr lang="de-AT" sz="2000" dirty="0" smtClean="0"/>
              <a:t>)</a:t>
            </a:r>
          </a:p>
          <a:p>
            <a:r>
              <a:rPr lang="de-AT" sz="2000" dirty="0" smtClean="0"/>
              <a:t>Verbundzentrale des GBV, Göttingen (Germany)</a:t>
            </a:r>
          </a:p>
          <a:p>
            <a:endParaRPr lang="de-AT" sz="2800" dirty="0" smtClean="0"/>
          </a:p>
          <a:p>
            <a:endParaRPr lang="de-AT" sz="2800" dirty="0" smtClean="0"/>
          </a:p>
          <a:p>
            <a:endParaRPr lang="de-AT" dirty="0" smtClean="0"/>
          </a:p>
        </p:txBody>
      </p:sp>
      <p:sp>
        <p:nvSpPr>
          <p:cNvPr id="922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EDUG Symposium 2013, Oslo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ER">
  <a:themeElements>
    <a:clrScheme name="">
      <a:dk1>
        <a:srgbClr val="000000"/>
      </a:dk1>
      <a:lt1>
        <a:srgbClr val="FFFFFF"/>
      </a:lt1>
      <a:dk2>
        <a:srgbClr val="990000"/>
      </a:dk2>
      <a:lt2>
        <a:srgbClr val="808080"/>
      </a:lt2>
      <a:accent1>
        <a:srgbClr val="336699"/>
      </a:accent1>
      <a:accent2>
        <a:srgbClr val="CCECFF"/>
      </a:accent2>
      <a:accent3>
        <a:srgbClr val="FFFFFF"/>
      </a:accent3>
      <a:accent4>
        <a:srgbClr val="000000"/>
      </a:accent4>
      <a:accent5>
        <a:srgbClr val="ADB8CA"/>
      </a:accent5>
      <a:accent6>
        <a:srgbClr val="B9D6E7"/>
      </a:accent6>
      <a:hlink>
        <a:srgbClr val="990000"/>
      </a:hlink>
      <a:folHlink>
        <a:srgbClr val="808080"/>
      </a:folHlink>
    </a:clrScheme>
    <a:fontScheme name="LEER">
      <a:majorFont>
        <a:latin typeface="Swift"/>
        <a:ea typeface=""/>
        <a:cs typeface=""/>
      </a:majorFont>
      <a:minorFont>
        <a:latin typeface="Swift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E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 8">
        <a:dk1>
          <a:srgbClr val="000000"/>
        </a:dk1>
        <a:lt1>
          <a:srgbClr val="FFFFFF"/>
        </a:lt1>
        <a:dk2>
          <a:srgbClr val="660000"/>
        </a:dk2>
        <a:lt2>
          <a:srgbClr val="808080"/>
        </a:lt2>
        <a:accent1>
          <a:srgbClr val="999966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CAB8"/>
        </a:accent5>
        <a:accent6>
          <a:srgbClr val="B9B95C"/>
        </a:accent6>
        <a:hlink>
          <a:srgbClr val="66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990000"/>
    </a:dk2>
    <a:lt2>
      <a:srgbClr val="808080"/>
    </a:lt2>
    <a:accent1>
      <a:srgbClr val="336699"/>
    </a:accent1>
    <a:accent2>
      <a:srgbClr val="CCECFF"/>
    </a:accent2>
    <a:accent3>
      <a:srgbClr val="FFFFFF"/>
    </a:accent3>
    <a:accent4>
      <a:srgbClr val="000000"/>
    </a:accent4>
    <a:accent5>
      <a:srgbClr val="ADB8CA"/>
    </a:accent5>
    <a:accent6>
      <a:srgbClr val="B9D6E7"/>
    </a:accent6>
    <a:hlink>
      <a:srgbClr val="990000"/>
    </a:hlink>
    <a:folHlink>
      <a:srgbClr val="808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\\DMC1\OFFICE97\MSOFFICE\Vorlagen\LEER.POT</Template>
  <TotalTime>0</TotalTime>
  <Words>545</Words>
  <Application>Microsoft Office PowerPoint</Application>
  <PresentationFormat>On-screen Show (4:3)</PresentationFormat>
  <Paragraphs>121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LEER</vt:lpstr>
      <vt:lpstr>      EDUG Six years of cooperation</vt:lpstr>
      <vt:lpstr>Content</vt:lpstr>
      <vt:lpstr>EDUG history</vt:lpstr>
      <vt:lpstr>EDUG history</vt:lpstr>
      <vt:lpstr>EDUG history</vt:lpstr>
      <vt:lpstr>EDUG structure</vt:lpstr>
      <vt:lpstr>EDUG structure (continued)</vt:lpstr>
      <vt:lpstr>Institutional members 2013</vt:lpstr>
      <vt:lpstr>Affiliated members 2013</vt:lpstr>
      <vt:lpstr>Activities</vt:lpstr>
      <vt:lpstr>Activities (continued)</vt:lpstr>
      <vt:lpstr>Activities (continued)</vt:lpstr>
      <vt:lpstr>Activities (continued)</vt:lpstr>
      <vt:lpstr>Plans for 2013-2014</vt:lpstr>
      <vt:lpstr>Plans for 2013-2014</vt:lpstr>
      <vt:lpstr>EDUG homepage  http://www.slainte.org.uk/edug/ </vt:lpstr>
      <vt:lpstr>PowerPoint Presentation</vt:lpstr>
    </vt:vector>
  </TitlesOfParts>
  <Company>onb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Musterpräsentation</dc:title>
  <dc:creator>Weiner Jean-Pierre</dc:creator>
  <cp:lastModifiedBy>Gordon Dunsire</cp:lastModifiedBy>
  <cp:revision>41</cp:revision>
  <dcterms:created xsi:type="dcterms:W3CDTF">2000-02-02T10:42:41Z</dcterms:created>
  <dcterms:modified xsi:type="dcterms:W3CDTF">2013-06-01T18:39:06Z</dcterms:modified>
</cp:coreProperties>
</file>